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6/17/2022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6/17/2022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latin typeface="Algerian" panose="04020705040A02060702" pitchFamily="82" charset="0"/>
              </a:rPr>
              <a:t>Am Jammer</a:t>
            </a:r>
            <a:endParaRPr lang="en-US" sz="6600" dirty="0">
              <a:latin typeface="Algerian" panose="04020705040A02060702" pitchFamily="82" charset="0"/>
            </a:endParaRPr>
          </a:p>
        </p:txBody>
      </p:sp>
      <p:sp>
        <p:nvSpPr>
          <p:cNvPr id="3" name="Subtitle 2"/>
          <p:cNvSpPr>
            <a:spLocks noGrp="1"/>
          </p:cNvSpPr>
          <p:nvPr>
            <p:ph type="subTitle" idx="1"/>
          </p:nvPr>
        </p:nvSpPr>
        <p:spPr>
          <a:xfrm>
            <a:off x="3950219" y="4385731"/>
            <a:ext cx="7197726" cy="1405467"/>
          </a:xfrm>
        </p:spPr>
        <p:txBody>
          <a:bodyPr>
            <a:normAutofit/>
          </a:bodyPr>
          <a:lstStyle/>
          <a:p>
            <a:r>
              <a:rPr lang="en-US" sz="2000" dirty="0" smtClean="0"/>
              <a:t>Ahmad Abdullah &amp; </a:t>
            </a:r>
            <a:r>
              <a:rPr lang="en-US" sz="2000" dirty="0" err="1" smtClean="0"/>
              <a:t>Rafay</a:t>
            </a:r>
            <a:r>
              <a:rPr lang="en-US" sz="2000" dirty="0" smtClean="0"/>
              <a:t> </a:t>
            </a:r>
            <a:r>
              <a:rPr lang="en-US" sz="2000" dirty="0" err="1" smtClean="0"/>
              <a:t>Aamir</a:t>
            </a:r>
            <a:r>
              <a:rPr lang="en-US" sz="2000" dirty="0" smtClean="0"/>
              <a:t> Production house</a:t>
            </a:r>
            <a:endParaRPr lang="en-US" sz="2000" dirty="0"/>
          </a:p>
        </p:txBody>
      </p:sp>
    </p:spTree>
    <p:extLst>
      <p:ext uri="{BB962C8B-B14F-4D97-AF65-F5344CB8AC3E}">
        <p14:creationId xmlns:p14="http://schemas.microsoft.com/office/powerpoint/2010/main" val="607058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 in LabVIEW:</a:t>
            </a:r>
            <a:endParaRPr lang="en-US" dirty="0"/>
          </a:p>
        </p:txBody>
      </p:sp>
      <p:pic>
        <p:nvPicPr>
          <p:cNvPr id="4" name="Content Placeholder 3" descr="C:\Users\Student\Downloads\WhatsApp Image 2022-06-17 at 7.04.24 P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221639"/>
            <a:ext cx="10131425" cy="4021219"/>
          </a:xfrm>
          <a:prstGeom prst="rect">
            <a:avLst/>
          </a:prstGeom>
          <a:noFill/>
          <a:ln>
            <a:noFill/>
          </a:ln>
        </p:spPr>
      </p:pic>
    </p:spTree>
    <p:extLst>
      <p:ext uri="{BB962C8B-B14F-4D97-AF65-F5344CB8AC3E}">
        <p14:creationId xmlns:p14="http://schemas.microsoft.com/office/powerpoint/2010/main" val="2565801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50422"/>
            <a:ext cx="10131425" cy="1456267"/>
          </a:xfrm>
        </p:spPr>
        <p:txBody>
          <a:bodyPr>
            <a:normAutofit/>
          </a:bodyPr>
          <a:lstStyle/>
          <a:p>
            <a:r>
              <a:rPr lang="en-US" sz="4400" b="1" dirty="0"/>
              <a:t>Uses of AM Jammer</a:t>
            </a:r>
            <a:endParaRPr lang="en-US" sz="4400" b="1" dirty="0"/>
          </a:p>
        </p:txBody>
      </p:sp>
      <p:sp>
        <p:nvSpPr>
          <p:cNvPr id="3" name="Content Placeholder 2"/>
          <p:cNvSpPr>
            <a:spLocks noGrp="1"/>
          </p:cNvSpPr>
          <p:nvPr>
            <p:ph idx="1"/>
          </p:nvPr>
        </p:nvSpPr>
        <p:spPr>
          <a:xfrm>
            <a:off x="685800" y="1859435"/>
            <a:ext cx="10131425" cy="3649133"/>
          </a:xfrm>
        </p:spPr>
        <p:txBody>
          <a:bodyPr>
            <a:normAutofit/>
          </a:bodyPr>
          <a:lstStyle/>
          <a:p>
            <a:pPr marL="0" indent="0">
              <a:buNone/>
            </a:pPr>
            <a:r>
              <a:rPr lang="en-US" sz="2400" dirty="0" smtClean="0"/>
              <a:t>Normally </a:t>
            </a:r>
            <a:r>
              <a:rPr lang="en-US" sz="2400" dirty="0"/>
              <a:t>jammers are used in government offices in some countries, but jammers are mainly used by military, navy, air force and entire defense systems.</a:t>
            </a:r>
          </a:p>
          <a:p>
            <a:endParaRPr lang="en-US" sz="2400" dirty="0"/>
          </a:p>
        </p:txBody>
      </p:sp>
    </p:spTree>
    <p:extLst>
      <p:ext uri="{BB962C8B-B14F-4D97-AF65-F5344CB8AC3E}">
        <p14:creationId xmlns:p14="http://schemas.microsoft.com/office/powerpoint/2010/main" val="378681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00298"/>
            <a:ext cx="10131425" cy="1456267"/>
          </a:xfrm>
        </p:spPr>
        <p:txBody>
          <a:bodyPr>
            <a:normAutofit/>
          </a:bodyPr>
          <a:lstStyle/>
          <a:p>
            <a:r>
              <a:rPr lang="en-US" sz="4800" dirty="0" smtClean="0"/>
              <a:t>What is modulation?</a:t>
            </a:r>
            <a:endParaRPr lang="en-US" sz="4800" dirty="0"/>
          </a:p>
        </p:txBody>
      </p:sp>
      <p:sp>
        <p:nvSpPr>
          <p:cNvPr id="3" name="Content Placeholder 2"/>
          <p:cNvSpPr>
            <a:spLocks noGrp="1"/>
          </p:cNvSpPr>
          <p:nvPr>
            <p:ph idx="1"/>
          </p:nvPr>
        </p:nvSpPr>
        <p:spPr/>
        <p:txBody>
          <a:bodyPr>
            <a:normAutofit/>
          </a:bodyPr>
          <a:lstStyle/>
          <a:p>
            <a:pPr marL="0" indent="0">
              <a:buNone/>
            </a:pPr>
            <a:r>
              <a:rPr lang="en-US" sz="2400" dirty="0" smtClean="0"/>
              <a:t>Modulation </a:t>
            </a:r>
            <a:r>
              <a:rPr lang="en-US" sz="2400" dirty="0"/>
              <a:t>is the process of varying one or more properties of a periodic waveform, called the carrier signal, with a separate signal called the modulation signal that typically contains information to be transmitted.</a:t>
            </a:r>
          </a:p>
          <a:p>
            <a:endParaRPr lang="en-US" sz="2400" dirty="0"/>
          </a:p>
        </p:txBody>
      </p:sp>
    </p:spTree>
    <p:extLst>
      <p:ext uri="{BB962C8B-B14F-4D97-AF65-F5344CB8AC3E}">
        <p14:creationId xmlns:p14="http://schemas.microsoft.com/office/powerpoint/2010/main" val="379332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Why do we need modulation?</a:t>
            </a:r>
            <a:endParaRPr lang="en-US" sz="4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pPr marL="0" indent="0">
                  <a:buNone/>
                </a:pPr>
                <a:r>
                  <a:rPr lang="en-US" dirty="0" smtClean="0"/>
                  <a:t> For </a:t>
                </a:r>
                <a:r>
                  <a:rPr lang="en-US" dirty="0"/>
                  <a:t>efficient transmission of signals of wavelengths λ the minimum length of antenna should be λ/4. </a:t>
                </a:r>
              </a:p>
              <a:p>
                <a:pPr marL="0" indent="0">
                  <a:buNone/>
                </a:pPr>
                <a14:m>
                  <m:oMathPara xmlns:m="http://schemas.openxmlformats.org/officeDocument/2006/math">
                    <m:oMathParaPr>
                      <m:jc m:val="centerGroup"/>
                    </m:oMathParaPr>
                    <m:oMath xmlns:m="http://schemas.openxmlformats.org/officeDocument/2006/math">
                      <m:r>
                        <a:rPr lang="en-US" b="1" i="1"/>
                        <m:t>𝒔𝒊𝒛𝒆</m:t>
                      </m:r>
                      <m:r>
                        <a:rPr lang="en-US" b="1" i="1"/>
                        <m:t> </m:t>
                      </m:r>
                      <m:r>
                        <a:rPr lang="en-US" b="1" i="1"/>
                        <m:t>𝒐𝒇</m:t>
                      </m:r>
                      <m:r>
                        <a:rPr lang="en-US" b="1" i="1"/>
                        <m:t> </m:t>
                      </m:r>
                      <m:r>
                        <a:rPr lang="en-US" b="1" i="1"/>
                        <m:t>𝒂𝒏𝒕𝒆𝒏𝒏𝒂</m:t>
                      </m:r>
                      <m:r>
                        <a:rPr lang="en-US" b="1" i="1"/>
                        <m:t>= </m:t>
                      </m:r>
                      <m:f>
                        <m:fPr>
                          <m:ctrlPr>
                            <a:rPr lang="en-US" b="1" i="1"/>
                          </m:ctrlPr>
                        </m:fPr>
                        <m:num>
                          <m:r>
                            <m:rPr>
                              <m:sty m:val="p"/>
                            </m:rPr>
                            <a:rPr lang="en-US"/>
                            <m:t>λ</m:t>
                          </m:r>
                        </m:num>
                        <m:den>
                          <m:r>
                            <a:rPr lang="en-US" b="1" i="1"/>
                            <m:t>𝟒</m:t>
                          </m:r>
                        </m:den>
                      </m:f>
                    </m:oMath>
                  </m:oMathPara>
                </a14:m>
                <a:endParaRPr lang="en-US" dirty="0" smtClean="0"/>
              </a:p>
              <a:p>
                <a:pPr marL="0" indent="0">
                  <a:buNone/>
                </a:pPr>
                <a:r>
                  <a:rPr lang="en-US" dirty="0"/>
                  <a:t>The following equation shows the relationship between the frequency f and wavelength λ of a wave:</a:t>
                </a:r>
              </a:p>
              <a:p>
                <a:pPr marL="0" indent="0">
                  <a:buNone/>
                </a:pPr>
                <a14:m>
                  <m:oMathPara xmlns:m="http://schemas.openxmlformats.org/officeDocument/2006/math">
                    <m:oMathParaPr>
                      <m:jc m:val="centerGroup"/>
                    </m:oMathParaPr>
                    <m:oMath xmlns:m="http://schemas.openxmlformats.org/officeDocument/2006/math">
                      <m:r>
                        <m:rPr>
                          <m:sty m:val="p"/>
                        </m:rPr>
                        <a:rPr lang="en-US"/>
                        <m:t>λ</m:t>
                      </m:r>
                      <m:r>
                        <a:rPr lang="en-US"/>
                        <m:t>=</m:t>
                      </m:r>
                      <m:f>
                        <m:fPr>
                          <m:ctrlPr>
                            <a:rPr lang="en-US" i="1"/>
                          </m:ctrlPr>
                        </m:fPr>
                        <m:num>
                          <m:r>
                            <a:rPr lang="en-US" i="1"/>
                            <m:t>𝑣</m:t>
                          </m:r>
                        </m:num>
                        <m:den>
                          <m:r>
                            <a:rPr lang="en-US" i="1"/>
                            <m:t>𝑓</m:t>
                          </m:r>
                        </m:den>
                      </m:f>
                    </m:oMath>
                  </m:oMathPara>
                </a14:m>
                <a:endParaRPr lang="en-US" dirty="0"/>
              </a:p>
              <a:p>
                <a:pPr marL="0" indent="0">
                  <a:buNone/>
                </a:pPr>
                <a:r>
                  <a:rPr lang="en-US" dirty="0" smtClean="0"/>
                  <a:t>So</a:t>
                </a:r>
                <a:r>
                  <a:rPr lang="en-US" dirty="0"/>
                  <a:t>; </a:t>
                </a:r>
              </a:p>
              <a:p>
                <a:pPr marL="0" indent="0">
                  <a:buNone/>
                </a:pPr>
                <a14:m>
                  <m:oMathPara xmlns:m="http://schemas.openxmlformats.org/officeDocument/2006/math">
                    <m:oMathParaPr>
                      <m:jc m:val="centerGroup"/>
                    </m:oMathParaPr>
                    <m:oMath xmlns:m="http://schemas.openxmlformats.org/officeDocument/2006/math">
                      <m:r>
                        <a:rPr lang="en-US" i="1"/>
                        <m:t>𝑠𝑖𝑧𝑒</m:t>
                      </m:r>
                      <m:r>
                        <a:rPr lang="en-US" i="1"/>
                        <m:t> </m:t>
                      </m:r>
                      <m:r>
                        <a:rPr lang="en-US" i="1"/>
                        <m:t>𝑜𝑓</m:t>
                      </m:r>
                      <m:r>
                        <a:rPr lang="en-US" i="1"/>
                        <m:t> </m:t>
                      </m:r>
                      <m:r>
                        <a:rPr lang="en-US" i="1"/>
                        <m:t>𝑎𝑛𝑡𝑒𝑛𝑛𝑎</m:t>
                      </m:r>
                      <m:r>
                        <a:rPr lang="en-US"/>
                        <m:t> ∝ </m:t>
                      </m:r>
                      <m:f>
                        <m:fPr>
                          <m:ctrlPr>
                            <a:rPr lang="en-US" i="1"/>
                          </m:ctrlPr>
                        </m:fPr>
                        <m:num>
                          <m:r>
                            <a:rPr lang="en-US" i="1"/>
                            <m:t>1</m:t>
                          </m:r>
                        </m:num>
                        <m:den>
                          <m:r>
                            <a:rPr lang="en-US" i="1"/>
                            <m:t>𝑓</m:t>
                          </m:r>
                        </m:den>
                      </m:f>
                      <m:r>
                        <a:rPr lang="en-US" i="1"/>
                        <m:t> </m:t>
                      </m:r>
                    </m:oMath>
                  </m:oMathPara>
                </a14:m>
                <a:endParaRPr lang="en-US" dirty="0" smtClean="0"/>
              </a:p>
              <a:p>
                <a:pPr marL="0" indent="0">
                  <a:buNone/>
                </a:pPr>
                <a:r>
                  <a:rPr lang="en-US" dirty="0"/>
                  <a:t>The message signals have a very low frequency due to which these signals cannot be transmitted over long </a:t>
                </a:r>
                <a:r>
                  <a:rPr lang="en-US" dirty="0" smtClean="0"/>
                  <a:t>distances requiring extremely large antennas.</a:t>
                </a:r>
                <a:endParaRPr lang="en-US" dirty="0"/>
              </a:p>
              <a:p>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42" t="-14190" r="-602"/>
                </a:stretch>
              </a:blipFill>
            </p:spPr>
            <p:txBody>
              <a:bodyPr/>
              <a:lstStyle/>
              <a:p>
                <a:r>
                  <a:rPr lang="en-US">
                    <a:noFill/>
                  </a:rPr>
                  <a:t> </a:t>
                </a:r>
              </a:p>
            </p:txBody>
          </p:sp>
        </mc:Fallback>
      </mc:AlternateContent>
    </p:spTree>
    <p:extLst>
      <p:ext uri="{BB962C8B-B14F-4D97-AF65-F5344CB8AC3E}">
        <p14:creationId xmlns:p14="http://schemas.microsoft.com/office/powerpoint/2010/main" val="1362847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modulation</a:t>
            </a:r>
            <a:endParaRPr lang="en-US" dirty="0"/>
          </a:p>
        </p:txBody>
      </p:sp>
      <p:pic>
        <p:nvPicPr>
          <p:cNvPr id="4" name="Content Placeholder 3"/>
          <p:cNvPicPr>
            <a:picLocks noGrp="1"/>
          </p:cNvPicPr>
          <p:nvPr>
            <p:ph idx="1"/>
          </p:nvPr>
        </p:nvPicPr>
        <p:blipFill>
          <a:blip r:embed="rId2"/>
          <a:stretch>
            <a:fillRect/>
          </a:stretch>
        </p:blipFill>
        <p:spPr>
          <a:xfrm>
            <a:off x="1537337" y="2247280"/>
            <a:ext cx="9279889" cy="3505128"/>
          </a:xfrm>
          <a:prstGeom prst="rect">
            <a:avLst/>
          </a:prstGeom>
        </p:spPr>
      </p:pic>
    </p:spTree>
    <p:extLst>
      <p:ext uri="{BB962C8B-B14F-4D97-AF65-F5344CB8AC3E}">
        <p14:creationId xmlns:p14="http://schemas.microsoft.com/office/powerpoint/2010/main" val="356266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93469"/>
            <a:ext cx="10131425" cy="1456267"/>
          </a:xfrm>
        </p:spPr>
        <p:txBody>
          <a:bodyPr/>
          <a:lstStyle/>
          <a:p>
            <a:r>
              <a:rPr lang="en-US" dirty="0"/>
              <a:t>What is Amplitude Modulation (AM</a:t>
            </a:r>
            <a:r>
              <a:rPr lang="en-US" dirty="0" smtClean="0"/>
              <a:t>)?</a:t>
            </a:r>
            <a:endParaRPr lang="en-US" dirty="0"/>
          </a:p>
        </p:txBody>
      </p:sp>
      <p:sp>
        <p:nvSpPr>
          <p:cNvPr id="3" name="Content Placeholder 2"/>
          <p:cNvSpPr>
            <a:spLocks noGrp="1"/>
          </p:cNvSpPr>
          <p:nvPr>
            <p:ph idx="1"/>
          </p:nvPr>
        </p:nvSpPr>
        <p:spPr>
          <a:xfrm>
            <a:off x="685800" y="1385608"/>
            <a:ext cx="10131425" cy="3649133"/>
          </a:xfrm>
        </p:spPr>
        <p:txBody>
          <a:bodyPr/>
          <a:lstStyle/>
          <a:p>
            <a:pPr marL="0" indent="0">
              <a:buNone/>
            </a:pPr>
            <a:r>
              <a:rPr lang="en-US" dirty="0"/>
              <a:t>Modulation of the amplitude of a radio carrier wave in accordance with the strength of the audio</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endParaRPr lang="en-US" dirty="0"/>
          </a:p>
        </p:txBody>
      </p:sp>
      <p:pic>
        <p:nvPicPr>
          <p:cNvPr id="4" name="Picture 3"/>
          <p:cNvPicPr/>
          <p:nvPr/>
        </p:nvPicPr>
        <p:blipFill>
          <a:blip r:embed="rId2"/>
          <a:stretch>
            <a:fillRect/>
          </a:stretch>
        </p:blipFill>
        <p:spPr>
          <a:xfrm>
            <a:off x="1371600" y="2263918"/>
            <a:ext cx="8894617" cy="4269885"/>
          </a:xfrm>
          <a:prstGeom prst="rect">
            <a:avLst/>
          </a:prstGeom>
        </p:spPr>
      </p:pic>
    </p:spTree>
    <p:extLst>
      <p:ext uri="{BB962C8B-B14F-4D97-AF65-F5344CB8AC3E}">
        <p14:creationId xmlns:p14="http://schemas.microsoft.com/office/powerpoint/2010/main" val="1770419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Why do we need AM?</a:t>
            </a:r>
            <a:br>
              <a:rPr lang="en-US" sz="4000" b="1" dirty="0"/>
            </a:br>
            <a:endParaRPr lang="en-US" sz="4000" b="1" dirty="0"/>
          </a:p>
        </p:txBody>
      </p:sp>
      <p:sp>
        <p:nvSpPr>
          <p:cNvPr id="3" name="Content Placeholder 2"/>
          <p:cNvSpPr>
            <a:spLocks noGrp="1"/>
          </p:cNvSpPr>
          <p:nvPr>
            <p:ph idx="1"/>
          </p:nvPr>
        </p:nvSpPr>
        <p:spPr/>
        <p:txBody>
          <a:bodyPr>
            <a:noAutofit/>
          </a:bodyPr>
          <a:lstStyle/>
          <a:p>
            <a:pPr marL="0" indent="0">
              <a:buNone/>
            </a:pPr>
            <a:r>
              <a:rPr lang="en-US" sz="2000" dirty="0"/>
              <a:t>Advantages of using AM:</a:t>
            </a:r>
          </a:p>
          <a:p>
            <a:pPr lvl="0"/>
            <a:r>
              <a:rPr lang="en-US" sz="2000" dirty="0"/>
              <a:t> is a low cost.</a:t>
            </a:r>
          </a:p>
          <a:p>
            <a:pPr lvl="0"/>
            <a:r>
              <a:rPr lang="en-US" sz="2000" dirty="0"/>
              <a:t>It requires a lower carrier frequency.</a:t>
            </a:r>
          </a:p>
          <a:p>
            <a:pPr lvl="0"/>
            <a:r>
              <a:rPr lang="en-US" sz="2000" dirty="0"/>
              <a:t>It is easily available.</a:t>
            </a:r>
          </a:p>
          <a:p>
            <a:pPr lvl="0"/>
            <a:r>
              <a:rPr lang="en-US" sz="2000" dirty="0"/>
              <a:t>Require a simple and cheaper transmitter and receiver.</a:t>
            </a:r>
          </a:p>
          <a:p>
            <a:pPr lvl="0"/>
            <a:r>
              <a:rPr lang="en-US" sz="2000" dirty="0"/>
              <a:t>An easier method for transmitting and receiving an audio signal</a:t>
            </a:r>
          </a:p>
          <a:p>
            <a:pPr lvl="0"/>
            <a:r>
              <a:rPr lang="en-US" sz="2000" dirty="0"/>
              <a:t>It is simple with proven reliability.</a:t>
            </a:r>
          </a:p>
          <a:p>
            <a:pPr lvl="0"/>
            <a:r>
              <a:rPr lang="en-US" sz="2000" dirty="0"/>
              <a:t>It can be demodulated using a circuit consisting of very few components</a:t>
            </a:r>
          </a:p>
          <a:p>
            <a:pPr lvl="0"/>
            <a:r>
              <a:rPr lang="en-US" sz="2000" dirty="0"/>
              <a:t>AM receivers are very cheap as no specialized components are needed.</a:t>
            </a:r>
          </a:p>
          <a:p>
            <a:endParaRPr lang="en-US" sz="2000" dirty="0"/>
          </a:p>
          <a:p>
            <a:endParaRPr lang="en-US" sz="2000" dirty="0"/>
          </a:p>
        </p:txBody>
      </p:sp>
    </p:spTree>
    <p:extLst>
      <p:ext uri="{BB962C8B-B14F-4D97-AF65-F5344CB8AC3E}">
        <p14:creationId xmlns:p14="http://schemas.microsoft.com/office/powerpoint/2010/main" val="3000259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Jammer:</a:t>
            </a:r>
            <a:endParaRPr lang="en-US" sz="4800" b="1" dirty="0"/>
          </a:p>
        </p:txBody>
      </p:sp>
      <p:sp>
        <p:nvSpPr>
          <p:cNvPr id="3" name="Content Placeholder 2"/>
          <p:cNvSpPr>
            <a:spLocks noGrp="1"/>
          </p:cNvSpPr>
          <p:nvPr>
            <p:ph idx="1"/>
          </p:nvPr>
        </p:nvSpPr>
        <p:spPr>
          <a:xfrm>
            <a:off x="685800" y="1826184"/>
            <a:ext cx="10131425" cy="3649133"/>
          </a:xfrm>
        </p:spPr>
        <p:txBody>
          <a:bodyPr>
            <a:normAutofit/>
          </a:bodyPr>
          <a:lstStyle/>
          <a:p>
            <a:pPr marL="0" indent="0" algn="just">
              <a:buNone/>
            </a:pPr>
            <a:r>
              <a:rPr lang="en-US" sz="2400" dirty="0"/>
              <a:t>Radio jamming is the deliberate jamming, blocking or </a:t>
            </a:r>
            <a:r>
              <a:rPr lang="en-US" sz="2400" b="1" dirty="0"/>
              <a:t>interference</a:t>
            </a:r>
            <a:r>
              <a:rPr lang="en-US" sz="2400" dirty="0"/>
              <a:t> with wireless communications. In some cases, jammers work by the transmission of radio signals that disrupt communications by decreasing the signal-to-noise ratio. The concept can be used in wireless data networks to disrupt information flow.</a:t>
            </a:r>
          </a:p>
          <a:p>
            <a:pPr algn="just"/>
            <a:endParaRPr lang="en-US" sz="2400" dirty="0"/>
          </a:p>
        </p:txBody>
      </p:sp>
    </p:spTree>
    <p:extLst>
      <p:ext uri="{BB962C8B-B14F-4D97-AF65-F5344CB8AC3E}">
        <p14:creationId xmlns:p14="http://schemas.microsoft.com/office/powerpoint/2010/main" val="107312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AM Jammer</a:t>
            </a:r>
            <a:endParaRPr lang="en-US" sz="4400" b="1" dirty="0"/>
          </a:p>
        </p:txBody>
      </p:sp>
      <p:sp>
        <p:nvSpPr>
          <p:cNvPr id="3" name="Content Placeholder 2"/>
          <p:cNvSpPr>
            <a:spLocks noGrp="1"/>
          </p:cNvSpPr>
          <p:nvPr>
            <p:ph idx="1"/>
          </p:nvPr>
        </p:nvSpPr>
        <p:spPr>
          <a:xfrm>
            <a:off x="685801" y="1734744"/>
            <a:ext cx="10131425" cy="3649133"/>
          </a:xfrm>
        </p:spPr>
        <p:txBody>
          <a:bodyPr>
            <a:normAutofit/>
          </a:bodyPr>
          <a:lstStyle/>
          <a:p>
            <a:pPr marL="0" indent="0">
              <a:buNone/>
            </a:pPr>
            <a:r>
              <a:rPr lang="en-US" sz="2400" dirty="0" smtClean="0"/>
              <a:t>An </a:t>
            </a:r>
            <a:r>
              <a:rPr lang="en-US" sz="2400" dirty="0"/>
              <a:t>AM Jammer transmits black---noise having carrier frequency of the targeted AM signal. The transmitted signal has high amplitude for effective interference. </a:t>
            </a: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endParaRPr lang="en-US" sz="2400" dirty="0"/>
          </a:p>
        </p:txBody>
      </p:sp>
      <p:pic>
        <p:nvPicPr>
          <p:cNvPr id="4" name="Picture 3"/>
          <p:cNvPicPr/>
          <p:nvPr/>
        </p:nvPicPr>
        <p:blipFill>
          <a:blip r:embed="rId2"/>
          <a:stretch>
            <a:fillRect/>
          </a:stretch>
        </p:blipFill>
        <p:spPr>
          <a:xfrm>
            <a:off x="1981199" y="3081107"/>
            <a:ext cx="7054736" cy="3475020"/>
          </a:xfrm>
          <a:prstGeom prst="rect">
            <a:avLst/>
          </a:prstGeom>
        </p:spPr>
      </p:pic>
    </p:spTree>
    <p:extLst>
      <p:ext uri="{BB962C8B-B14F-4D97-AF65-F5344CB8AC3E}">
        <p14:creationId xmlns:p14="http://schemas.microsoft.com/office/powerpoint/2010/main" val="2631524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What is </a:t>
            </a:r>
            <a:r>
              <a:rPr lang="en-US" sz="4400" dirty="0" smtClean="0"/>
              <a:t>USRP?</a:t>
            </a:r>
            <a:endParaRPr lang="en-US" sz="4400" dirty="0"/>
          </a:p>
        </p:txBody>
      </p:sp>
      <p:sp>
        <p:nvSpPr>
          <p:cNvPr id="3" name="Content Placeholder 2"/>
          <p:cNvSpPr>
            <a:spLocks noGrp="1"/>
          </p:cNvSpPr>
          <p:nvPr>
            <p:ph idx="1"/>
          </p:nvPr>
        </p:nvSpPr>
        <p:spPr>
          <a:xfrm>
            <a:off x="685801" y="1942562"/>
            <a:ext cx="10131425" cy="3649133"/>
          </a:xfrm>
        </p:spPr>
        <p:txBody>
          <a:bodyPr>
            <a:normAutofit/>
          </a:bodyPr>
          <a:lstStyle/>
          <a:p>
            <a:pPr marL="0" indent="0">
              <a:buNone/>
            </a:pPr>
            <a:r>
              <a:rPr lang="en-US" sz="2400" dirty="0"/>
              <a:t>NI Universal Software Radio Peripheral (USRP) devices are software defined radios (SDR) used for RF applications. NI USRP transceivers can transmit and receive RF signals in several bands. Paired with the LabVIEW development environment, USRPs provide an affordable solution that lets you validate wireless algorithms with over-the-air signals.</a:t>
            </a:r>
          </a:p>
          <a:p>
            <a:endParaRPr lang="en-US" sz="2400" dirty="0"/>
          </a:p>
        </p:txBody>
      </p:sp>
    </p:spTree>
    <p:extLst>
      <p:ext uri="{BB962C8B-B14F-4D97-AF65-F5344CB8AC3E}">
        <p14:creationId xmlns:p14="http://schemas.microsoft.com/office/powerpoint/2010/main" val="1115501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325</TotalTime>
  <Words>239</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Calibri</vt:lpstr>
      <vt:lpstr>Calibri Light</vt:lpstr>
      <vt:lpstr>Celestial</vt:lpstr>
      <vt:lpstr>Am Jammer</vt:lpstr>
      <vt:lpstr>What is modulation?</vt:lpstr>
      <vt:lpstr>Why do we need modulation?</vt:lpstr>
      <vt:lpstr>Types of modulation</vt:lpstr>
      <vt:lpstr>What is Amplitude Modulation (AM)?</vt:lpstr>
      <vt:lpstr>Why do we need AM? </vt:lpstr>
      <vt:lpstr>Jammer:</vt:lpstr>
      <vt:lpstr>AM Jammer</vt:lpstr>
      <vt:lpstr>What is USRP?</vt:lpstr>
      <vt:lpstr>Block diagram in LabVIEW:</vt:lpstr>
      <vt:lpstr>Uses of AM Jammer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 Jammer</dc:title>
  <dc:creator>Student</dc:creator>
  <cp:lastModifiedBy>Student</cp:lastModifiedBy>
  <cp:revision>7</cp:revision>
  <dcterms:created xsi:type="dcterms:W3CDTF">2022-06-17T09:54:16Z</dcterms:created>
  <dcterms:modified xsi:type="dcterms:W3CDTF">2022-06-17T15:19:30Z</dcterms:modified>
</cp:coreProperties>
</file>