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70" r:id="rId4"/>
    <p:sldId id="262" r:id="rId5"/>
    <p:sldId id="263" r:id="rId6"/>
    <p:sldId id="259" r:id="rId7"/>
    <p:sldId id="261" r:id="rId8"/>
    <p:sldId id="260" r:id="rId9"/>
    <p:sldId id="258" r:id="rId10"/>
    <p:sldId id="264" r:id="rId11"/>
    <p:sldId id="266" r:id="rId12"/>
    <p:sldId id="267" r:id="rId13"/>
    <p:sldId id="268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38EFC-0D1A-41DE-A355-BC1E01CF729B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A6885-0FA0-4945-B43B-5F99F682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A6885-0FA0-4945-B43B-5F99F6822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8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56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3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4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9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F1B891-DDAB-4D7C-8972-48DC99068F20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9317-E1DA-4A72-9FAA-83D66EE70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y.aamir.gull@gmail.co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3D7-25C5-4AB1-AD2D-17DD6350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22136"/>
            <a:ext cx="8825658" cy="225524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ETHICAL DILEMMA OF SOCIAL ROBOTS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FA5B3-239C-3248-C207-9A4FC3A15987}"/>
              </a:ext>
            </a:extLst>
          </p:cNvPr>
          <p:cNvSpPr txBox="1"/>
          <p:nvPr/>
        </p:nvSpPr>
        <p:spPr>
          <a:xfrm>
            <a:off x="7441203" y="6211669"/>
            <a:ext cx="5078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Rafay Aamir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rafay.aamir.gull@gmail.com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Muhammad </a:t>
            </a:r>
            <a:r>
              <a:rPr lang="en-US" dirty="0" err="1">
                <a:solidFill>
                  <a:schemeClr val="bg1"/>
                </a:solidFill>
              </a:rPr>
              <a:t>Aetisam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15DA-11DC-48E6-98B2-5135045A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Is it ethical to utilize robots and AI in the long run?</a:t>
            </a:r>
          </a:p>
          <a:p>
            <a:r>
              <a:rPr lang="en-US" dirty="0"/>
              <a:t>Or do the disadvantages outweigh the benefits?</a:t>
            </a:r>
          </a:p>
          <a:p>
            <a:r>
              <a:rPr lang="en-US" dirty="0"/>
              <a:t>Can we choose to support particular applications of robots and AI while restricting others?</a:t>
            </a:r>
          </a:p>
        </p:txBody>
      </p:sp>
    </p:spTree>
    <p:extLst>
      <p:ext uri="{BB962C8B-B14F-4D97-AF65-F5344CB8AC3E}">
        <p14:creationId xmlns:p14="http://schemas.microsoft.com/office/powerpoint/2010/main" val="405976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9396-E33A-4EC3-9BA7-C5559BE1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10" cy="1038760"/>
          </a:xfrm>
        </p:spPr>
        <p:txBody>
          <a:bodyPr>
            <a:normAutofit/>
          </a:bodyPr>
          <a:lstStyle/>
          <a:p>
            <a:r>
              <a:rPr lang="en-US" dirty="0"/>
              <a:t>Why Social?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DD1E-F167-4A62-A6BF-039BD416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Emotionally and social robots are already being used in health care and will be ubiquitous very soon.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Siri, Alexa, Google Assistant and Cortana.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Old care.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Child education.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Companionship.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Maid.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Rob Receptionist.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Robot news Anchor (Erica).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Picture 6" descr="A picture containing hairpiece&#10;&#10;Description automatically generated">
            <a:extLst>
              <a:ext uri="{FF2B5EF4-FFF2-40B4-BE49-F238E27FC236}">
                <a16:creationId xmlns:a16="http://schemas.microsoft.com/office/drawing/2014/main" id="{65704D5D-139D-4587-A138-E400DDE54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77" y="3114905"/>
            <a:ext cx="6168945" cy="347003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B0D16-AD90-4DB8-89E3-1A3A3D01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1" y="1649040"/>
            <a:ext cx="3467100" cy="1314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A6CD81-C9F0-41CC-AAFF-B1BA0DC54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66" y="525583"/>
            <a:ext cx="3252017" cy="24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D3A2-EB51-4F24-9912-96CD06E8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Dilemmas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C6EA-190D-44FC-AA7D-F63086D2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8942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situation in which a difficult choice has to be made between two or more alternatives, especially ones that are equally undesirable.</a:t>
            </a:r>
          </a:p>
          <a:p>
            <a:pPr algn="l"/>
            <a:endParaRPr lang="en-US" b="1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matter or situation regarded as unwelcome or harmful and needing to be dealt with and overcome.</a:t>
            </a:r>
          </a:p>
          <a:p>
            <a:pPr marL="0" indent="0" algn="l">
              <a:buNone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E390-861D-4347-9A2B-9CC6B2EA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9612-4F05-4393-91FD-BC899926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825368"/>
          </a:xfrm>
        </p:spPr>
        <p:txBody>
          <a:bodyPr>
            <a:normAutofit/>
          </a:bodyPr>
          <a:lstStyle/>
          <a:p>
            <a:r>
              <a:rPr lang="en-US" dirty="0"/>
              <a:t>Trolley Problem.</a:t>
            </a:r>
          </a:p>
          <a:p>
            <a:r>
              <a:rPr lang="en-US" dirty="0"/>
              <a:t>Companionship.</a:t>
            </a:r>
          </a:p>
          <a:p>
            <a:r>
              <a:rPr lang="en-US" dirty="0"/>
              <a:t>40% of the world wants a relationship with robot.</a:t>
            </a:r>
          </a:p>
          <a:p>
            <a:r>
              <a:rPr lang="en-US" dirty="0"/>
              <a:t>Social robots affect our family life in anyway?</a:t>
            </a:r>
          </a:p>
          <a:p>
            <a:r>
              <a:rPr lang="en-US" dirty="0"/>
              <a:t>Positive and Negative impact on our Children, Elders, industrial sector, national Security.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8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D0E8-46E6-4AD2-AEA1-4B3F4838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EA8F-5492-431B-A145-9373CA9D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 from people how we can improve Ethical issues in social Robots.</a:t>
            </a:r>
          </a:p>
          <a:p>
            <a:r>
              <a:rPr lang="en-US" dirty="0"/>
              <a:t>Designer of the Social robot must consider the reported ethical dilemma and issues of the social robots.</a:t>
            </a:r>
          </a:p>
          <a:p>
            <a:r>
              <a:rPr lang="en-US" dirty="0"/>
              <a:t>Designer do not consider the specific application of social Robots he has to see the big picture of how they can impact the society.</a:t>
            </a:r>
          </a:p>
          <a:p>
            <a:r>
              <a:rPr lang="en-US" dirty="0"/>
              <a:t>AI engineer also consider the above scenario when he was in phase of training of the model.</a:t>
            </a:r>
          </a:p>
          <a:p>
            <a:r>
              <a:rPr lang="en-US" dirty="0"/>
              <a:t>The network Security must be full proofed that it will never get hacked.</a:t>
            </a:r>
          </a:p>
        </p:txBody>
      </p:sp>
    </p:spTree>
    <p:extLst>
      <p:ext uri="{BB962C8B-B14F-4D97-AF65-F5344CB8AC3E}">
        <p14:creationId xmlns:p14="http://schemas.microsoft.com/office/powerpoint/2010/main" val="13177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s could replace judges to deal with parking fines, justice minister  says">
            <a:extLst>
              <a:ext uri="{FF2B5EF4-FFF2-40B4-BE49-F238E27FC236}">
                <a16:creationId xmlns:a16="http://schemas.microsoft.com/office/drawing/2014/main" id="{ED1FE1E3-F691-48F5-B737-525F21D0B3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57A0036-B1EA-413D-9B13-228364CB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96534-70D5-4420-B8C9-6CDAE61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 dirty="0"/>
              <a:t>Justice Approach in Robots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F1138-5525-4EF6-8245-FF3D24E3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B09C-14C1-417C-8A7C-66F58EAC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sz="1800" dirty="0"/>
              <a:t>How can we utilize robots and artificial intelligence to promote justice and fairness?</a:t>
            </a:r>
          </a:p>
          <a:p>
            <a:r>
              <a:rPr lang="en-US" sz="1800" dirty="0"/>
              <a:t>Robotics and artificial intelligence (AI) may be able to provide additional assistance to those who require it.</a:t>
            </a:r>
          </a:p>
          <a:p>
            <a:r>
              <a:rPr lang="en-US" sz="1800" dirty="0"/>
              <a:t>Robotics and AI may violate justice and equity. The right to equality, the prohibition of discrimination, and the right to privacy may all be jeopardized using big data and AI.</a:t>
            </a:r>
          </a:p>
        </p:txBody>
      </p:sp>
    </p:spTree>
    <p:extLst>
      <p:ext uri="{BB962C8B-B14F-4D97-AF65-F5344CB8AC3E}">
        <p14:creationId xmlns:p14="http://schemas.microsoft.com/office/powerpoint/2010/main" val="168348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AE58E0A-B0BF-4886-9816-C78679E77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7A6D64-328C-4142-B6C9-8BA25354F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6">
            <a:extLst>
              <a:ext uri="{FF2B5EF4-FFF2-40B4-BE49-F238E27FC236}">
                <a16:creationId xmlns:a16="http://schemas.microsoft.com/office/drawing/2014/main" id="{F5EAC709-009C-44D1-8DB3-C99E7EC78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90DF904-6312-44B6-99A8-7871C61E3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907313-A514-4D58-A0C0-C2F3F95AB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3481F12-9587-46ED-93CE-846F5108E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74092-709C-4B3F-B049-ED827B8C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10792954" cy="11899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Real-world Social Bots vs Sci Fi social Bots </a:t>
            </a:r>
          </a:p>
        </p:txBody>
      </p:sp>
      <p:pic>
        <p:nvPicPr>
          <p:cNvPr id="5" name="Content Placeholder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69CCA2E7-0009-47AE-A6A3-89C2163E22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13" b="-1"/>
          <a:stretch/>
        </p:blipFill>
        <p:spPr>
          <a:xfrm>
            <a:off x="5802889" y="939766"/>
            <a:ext cx="451759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5" name="Content Placeholder 14" descr="A picture containing floor, indoor, furniture&#10;&#10;Description automatically generated">
            <a:extLst>
              <a:ext uri="{FF2B5EF4-FFF2-40B4-BE49-F238E27FC236}">
                <a16:creationId xmlns:a16="http://schemas.microsoft.com/office/drawing/2014/main" id="{005EE01F-12B4-498F-95BA-F071A37C2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1" r="8381" b="-3"/>
          <a:stretch/>
        </p:blipFill>
        <p:spPr>
          <a:xfrm>
            <a:off x="635458" y="965777"/>
            <a:ext cx="4517593" cy="36027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5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89F3-EC82-4776-A973-5A6D18D0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E94C-4972-4F97-B2F6-4F6A6116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19730" cy="3111935"/>
          </a:xfrm>
        </p:spPr>
        <p:txBody>
          <a:bodyPr/>
          <a:lstStyle/>
          <a:p>
            <a:r>
              <a:rPr lang="en-US" dirty="0"/>
              <a:t>Aristotle's view was that a living organism has both “matter” and “form”.</a:t>
            </a:r>
          </a:p>
          <a:p>
            <a:r>
              <a:rPr lang="en-US" dirty="0"/>
              <a:t>This differs from the philosophical position known as materialism.</a:t>
            </a:r>
          </a:p>
          <a:p>
            <a:r>
              <a:rPr lang="en-US" dirty="0"/>
              <a:t>Materialism does not entertain any notion of organisms having a “form” or “soul”; rather, organisms are made simply of various types of “matter.”</a:t>
            </a:r>
          </a:p>
          <a:p>
            <a:r>
              <a:rPr lang="en-US" dirty="0"/>
              <a:t>The philosophical position society adopts will inevitably have a huge impact on how humans interact with robots.</a:t>
            </a:r>
          </a:p>
        </p:txBody>
      </p:sp>
    </p:spTree>
    <p:extLst>
      <p:ext uri="{BB962C8B-B14F-4D97-AF65-F5344CB8AC3E}">
        <p14:creationId xmlns:p14="http://schemas.microsoft.com/office/powerpoint/2010/main" val="36879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0D56-9746-4AE5-A66B-DAD83B45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1167-17F3-4E53-9C63-C1B75572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Think under materialism, can robots and humans be equal?</a:t>
            </a:r>
          </a:p>
          <a:p>
            <a:r>
              <a:rPr lang="en-US" dirty="0"/>
              <a:t>Does a robot have to give its life for a human?</a:t>
            </a:r>
          </a:p>
          <a:p>
            <a:r>
              <a:rPr lang="en-US" dirty="0"/>
              <a:t>Does a human have to give his life for a robot?</a:t>
            </a:r>
          </a:p>
          <a:p>
            <a:r>
              <a:rPr lang="en-US" dirty="0"/>
              <a:t>Would the living robots be superior to their makers (Humans)?</a:t>
            </a:r>
          </a:p>
          <a:p>
            <a:r>
              <a:rPr lang="en-US" dirty="0"/>
              <a:t>Most materialistic minds like Aristotle (Greek philosopher), believe that one day, robots will become a life forms like plants, animals, and humans.</a:t>
            </a:r>
          </a:p>
        </p:txBody>
      </p:sp>
    </p:spTree>
    <p:extLst>
      <p:ext uri="{BB962C8B-B14F-4D97-AF65-F5344CB8AC3E}">
        <p14:creationId xmlns:p14="http://schemas.microsoft.com/office/powerpoint/2010/main" val="5182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D4895BFE-F64B-41CE-869C-71C4A06B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185B-D847-4D84-8153-4314E0F6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/>
              <a:t>Utilitarianism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FAA9E-989B-4A11-9EF3-1D6E0664B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BFDE49C-243A-4B0B-AA88-FCB35F42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2C18-D478-48CB-A6E8-A1FBFD32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Utilitarianism is a moral philosophy that stresses the repercussions of one’s actions. It tries to minimize the suffering and maximize the happiness of one’s i.e., cost beneficial action.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Assembly line job Replaced by Robots.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Advantages:</a:t>
            </a:r>
          </a:p>
          <a:p>
            <a:pPr lvl="2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Save money, increase business profit, decrease price of manufactured products</a:t>
            </a:r>
          </a:p>
          <a:p>
            <a:pPr lvl="2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Disadvantages:</a:t>
            </a:r>
          </a:p>
          <a:p>
            <a:pPr lvl="2">
              <a:lnSpc>
                <a:spcPct val="90000"/>
              </a:lnSpc>
            </a:pPr>
            <a:r>
              <a:rPr lang="en-US" sz="1300" dirty="0">
                <a:solidFill>
                  <a:schemeClr val="bg1"/>
                </a:solidFill>
              </a:rPr>
              <a:t>They threaten to eliminate jobs, isolate the elderly from human interaction, endanger our lives, maybe driving us extinct.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A611915-B7D3-40CB-80E6-78CA7FD1D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3023198"/>
            <a:ext cx="5451627" cy="27121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529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C9FF0-BE66-4B0F-89E6-5E4FD7D8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Robot?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2252-CA43-4017-A7A1-626F44AB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The term robot has no fixed and predefined meaning.</a:t>
            </a:r>
          </a:p>
          <a:p>
            <a:r>
              <a:rPr lang="en-US" dirty="0"/>
              <a:t>Robot is derived from Slavonic language ‘ROBOTA’ means “Forced Labor”.</a:t>
            </a:r>
          </a:p>
          <a:p>
            <a:r>
              <a:rPr lang="en-US" dirty="0"/>
              <a:t>“Robot” was first introduced in Karel Capek Play in 1920.</a:t>
            </a:r>
          </a:p>
          <a:p>
            <a:pPr lvl="1"/>
            <a:r>
              <a:rPr lang="en-US" dirty="0"/>
              <a:t>Greek God Hephaestus made of robot Gold </a:t>
            </a:r>
          </a:p>
          <a:p>
            <a:pPr lvl="2"/>
            <a:r>
              <a:rPr lang="en-US" dirty="0"/>
              <a:t>Mechanical Human</a:t>
            </a:r>
          </a:p>
          <a:p>
            <a:r>
              <a:rPr lang="en-US" dirty="0"/>
              <a:t>Knights Robots construction in Leonardo Da Vinci’s journal which was published in Timeline of Robotics </a:t>
            </a:r>
          </a:p>
        </p:txBody>
      </p:sp>
    </p:spTree>
    <p:extLst>
      <p:ext uri="{BB962C8B-B14F-4D97-AF65-F5344CB8AC3E}">
        <p14:creationId xmlns:p14="http://schemas.microsoft.com/office/powerpoint/2010/main" val="98495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817B-2144-46DA-A08E-5DC1A4F2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b="1" dirty="0"/>
              <a:t>Law of Robotics</a:t>
            </a:r>
          </a:p>
        </p:txBody>
      </p:sp>
      <p:pic>
        <p:nvPicPr>
          <p:cNvPr id="10" name="Picture 9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C9B3EEAB-ED58-47E0-BB11-2F63B9EFD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A763-29BD-4CF4-B143-330B0F5C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Isaac Asimov, the inventor of the term robotics has put forward the popular Three Laws of Robotics published in a short story ‘Runaround’ in 1942.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 Robot may not harm a human.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 Robot must follow instructions of a human unless an unlit the first law violates.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 Robot must protect itself while not violates the 1</a:t>
            </a:r>
            <a:r>
              <a:rPr lang="en-US" sz="1700" baseline="30000" dirty="0"/>
              <a:t>st</a:t>
            </a:r>
            <a:r>
              <a:rPr lang="en-US" sz="1700" dirty="0"/>
              <a:t> and 2</a:t>
            </a:r>
            <a:r>
              <a:rPr lang="en-US" sz="1700" baseline="30000" dirty="0"/>
              <a:t>nd  </a:t>
            </a:r>
            <a:r>
              <a:rPr lang="en-US" sz="1700" dirty="0"/>
              <a:t>law.</a:t>
            </a:r>
          </a:p>
        </p:txBody>
      </p:sp>
    </p:spTree>
    <p:extLst>
      <p:ext uri="{BB962C8B-B14F-4D97-AF65-F5344CB8AC3E}">
        <p14:creationId xmlns:p14="http://schemas.microsoft.com/office/powerpoint/2010/main" val="309355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9850-341E-4342-B59D-5E169BE4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industrial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C4CE-8F01-4484-BDE0-45E55A71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  <a:solidFill>
            <a:schemeClr val="tx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Unimate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By Joseph Engelberger, the father of Robotics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Used by American car company General Motors (GMC) in 1961.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DB9BC10-DABC-48C4-BF24-E621264B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48FA2-1392-4EC3-AF8B-6A64B797C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93CB2C36-347C-4705-BC75-94EAB8FF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E0571AA7-646B-4EC7-9BA5-CAD7D9B4A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437D23E-7DA0-4020-B991-9734AB977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535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ansport, indoor&#10;&#10;Description automatically generated">
            <a:extLst>
              <a:ext uri="{FF2B5EF4-FFF2-40B4-BE49-F238E27FC236}">
                <a16:creationId xmlns:a16="http://schemas.microsoft.com/office/drawing/2014/main" id="{015673CF-C326-4464-8DF3-A03FBD985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5456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A0036-B1EA-413D-9B13-228364CB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3316" y="0"/>
            <a:ext cx="7770296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2BD89-6C84-4ACE-91FB-EF516B0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31" y="295728"/>
            <a:ext cx="6557921" cy="767688"/>
          </a:xfrm>
        </p:spPr>
        <p:txBody>
          <a:bodyPr anchor="b">
            <a:normAutofit/>
          </a:bodyPr>
          <a:lstStyle/>
          <a:p>
            <a:r>
              <a:rPr lang="en-US" sz="2800"/>
              <a:t>Number of Robots in industry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CDF1138-5525-4EF6-8245-FF3D24E3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352800" y="1295400"/>
            <a:ext cx="7772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EBF4-D1F9-4E5F-9E71-EDD83A9D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932" y="1447800"/>
            <a:ext cx="6557921" cy="4800599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do you think how many industrial robots are installed every year?</a:t>
            </a:r>
          </a:p>
          <a:p>
            <a:r>
              <a:rPr lang="en-US" sz="1800" dirty="0"/>
              <a:t>Five hundred thousand (500,000)</a:t>
            </a:r>
          </a:p>
          <a:p>
            <a:r>
              <a:rPr lang="en-US" sz="1800" dirty="0"/>
              <a:t>A recent study by the McKinsey Global Institute (2013) predicts that the market value for advanced robotics will be up to $17 trillion US per year by 2025.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294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814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Century Gothic</vt:lpstr>
      <vt:lpstr>Wingdings 3</vt:lpstr>
      <vt:lpstr>Ion</vt:lpstr>
      <vt:lpstr>ETHICAL DILEMMA OF SOCIAL ROBOTS</vt:lpstr>
      <vt:lpstr>Real-world Social Bots vs Sci Fi social Bots </vt:lpstr>
      <vt:lpstr>What is Life?</vt:lpstr>
      <vt:lpstr>Materialism</vt:lpstr>
      <vt:lpstr>Utilitarianism</vt:lpstr>
      <vt:lpstr>What is Robot?</vt:lpstr>
      <vt:lpstr>Law of Robotics</vt:lpstr>
      <vt:lpstr>First industrial Robot</vt:lpstr>
      <vt:lpstr>Number of Robots in industry</vt:lpstr>
      <vt:lpstr>PowerPoint Presentation</vt:lpstr>
      <vt:lpstr>Why Social?</vt:lpstr>
      <vt:lpstr>Dilemmas and Problems</vt:lpstr>
      <vt:lpstr>Issues?</vt:lpstr>
      <vt:lpstr>Solution?</vt:lpstr>
      <vt:lpstr>Justice Approach in Robots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DILEMMA OF SOCIAL ROBOTS</dc:title>
  <dc:creator>bsee19043</dc:creator>
  <cp:lastModifiedBy>RAFAY AAMIR</cp:lastModifiedBy>
  <cp:revision>9</cp:revision>
  <dcterms:created xsi:type="dcterms:W3CDTF">2022-02-22T16:17:44Z</dcterms:created>
  <dcterms:modified xsi:type="dcterms:W3CDTF">2022-07-24T05:57:48Z</dcterms:modified>
</cp:coreProperties>
</file>