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011E-44E8-4D7D-93D4-84F4E6DB1FF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9079-2D4F-4969-90B2-BAF294FE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81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FA-9873-445C-923E-43BB017C4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Bias in NBA Scorekeeping: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00FA-703C-46A9-93F8-52F333907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1384300"/>
          </a:xfrm>
        </p:spPr>
        <p:txBody>
          <a:bodyPr>
            <a:normAutofit/>
          </a:bodyPr>
          <a:lstStyle/>
          <a:p>
            <a:r>
              <a:rPr lang="en-US" dirty="0"/>
              <a:t>Analyzing a Historic Season</a:t>
            </a:r>
          </a:p>
          <a:p>
            <a:endParaRPr lang="en-US" dirty="0"/>
          </a:p>
          <a:p>
            <a:r>
              <a:rPr lang="en-US" dirty="0"/>
              <a:t>Richard Francais</a:t>
            </a:r>
          </a:p>
        </p:txBody>
      </p:sp>
    </p:spTree>
    <p:extLst>
      <p:ext uri="{BB962C8B-B14F-4D97-AF65-F5344CB8AC3E}">
        <p14:creationId xmlns:p14="http://schemas.microsoft.com/office/powerpoint/2010/main" val="3590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9C07-C95D-4CF0-9761-A5BCBB51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Scorekeeping in the NBA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B002-7A44-4975-BE00-E265444B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scorekeeping in the NBA is done by the home team. Three scorekeepers keep track of every statistic in the game.</a:t>
            </a:r>
          </a:p>
          <a:p>
            <a:r>
              <a:rPr lang="en-US" dirty="0"/>
              <a:t>Certain statistics such as blocks and assists, have subjectivity involved with determining credit.</a:t>
            </a:r>
          </a:p>
          <a:p>
            <a:r>
              <a:rPr lang="en-US" dirty="0"/>
              <a:t>An assist is defined as a pass that directly leads to a basket.</a:t>
            </a:r>
          </a:p>
          <a:p>
            <a:r>
              <a:rPr lang="en-US" dirty="0"/>
              <a:t>Due to the amount of free reign that the scorekeepers have, there may be an incentive or pressure to be create bias in the box score.</a:t>
            </a:r>
          </a:p>
        </p:txBody>
      </p:sp>
    </p:spTree>
    <p:extLst>
      <p:ext uri="{BB962C8B-B14F-4D97-AF65-F5344CB8AC3E}">
        <p14:creationId xmlns:p14="http://schemas.microsoft.com/office/powerpoint/2010/main" val="13912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7CDA-2482-49AE-9EA8-D8861AE8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1181100"/>
          </a:xfrm>
        </p:spPr>
        <p:txBody>
          <a:bodyPr/>
          <a:lstStyle/>
          <a:p>
            <a:r>
              <a:rPr lang="en-US" dirty="0"/>
              <a:t>An example of this subjectivity</a:t>
            </a:r>
          </a:p>
        </p:txBody>
      </p:sp>
      <p:pic>
        <p:nvPicPr>
          <p:cNvPr id="5" name="videoplayback">
            <a:hlinkClick r:id="" action="ppaction://media"/>
            <a:extLst>
              <a:ext uri="{FF2B5EF4-FFF2-40B4-BE49-F238E27FC236}">
                <a16:creationId xmlns:a16="http://schemas.microsoft.com/office/drawing/2014/main" id="{7E850256-3834-4574-8326-7756CE9ABCD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" y="1114425"/>
            <a:ext cx="6172200" cy="4629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9DF6-039C-45CC-A1C2-3F5826A0D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2" y="2374900"/>
            <a:ext cx="3936998" cy="36449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video demonstrates the control a scorekeeper has on perception. </a:t>
            </a:r>
          </a:p>
        </p:txBody>
      </p:sp>
    </p:spTree>
    <p:extLst>
      <p:ext uri="{BB962C8B-B14F-4D97-AF65-F5344CB8AC3E}">
        <p14:creationId xmlns:p14="http://schemas.microsoft.com/office/powerpoint/2010/main" val="2889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018A-F3EA-4A29-B181-695459AD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Westbrook’s 2016-17 MVP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5DE8-0F71-44A2-B485-B8B7601F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Westbrook became the 2</a:t>
            </a:r>
            <a:r>
              <a:rPr lang="en-US" baseline="30000" dirty="0"/>
              <a:t>nd</a:t>
            </a:r>
            <a:r>
              <a:rPr lang="en-US" dirty="0"/>
              <a:t> player in NBA history to average a triple-double, the first being Oscar Robertson in 1961-62.</a:t>
            </a:r>
          </a:p>
          <a:p>
            <a:r>
              <a:rPr lang="en-US" dirty="0"/>
              <a:t>Since the “triple-double” is a completely arbitrary set of numbers, NBA scorekeepers may have felt pressured to nudge his numbers in the right direction due to the attention it got.</a:t>
            </a:r>
          </a:p>
        </p:txBody>
      </p:sp>
    </p:spTree>
    <p:extLst>
      <p:ext uri="{BB962C8B-B14F-4D97-AF65-F5344CB8AC3E}">
        <p14:creationId xmlns:p14="http://schemas.microsoft.com/office/powerpoint/2010/main" val="35577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38C2-4C8B-4487-B308-574AA434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685800"/>
          </a:xfrm>
        </p:spPr>
        <p:txBody>
          <a:bodyPr/>
          <a:lstStyle/>
          <a:p>
            <a:pPr algn="ctr"/>
            <a:r>
              <a:rPr lang="en-US" dirty="0"/>
              <a:t>Visualizing Westbrook’s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F19A06-0462-493C-8D4B-914B65C56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79" y="1206500"/>
            <a:ext cx="7017865" cy="51054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14CB26-20AE-4A42-B604-803F3401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72384"/>
              </p:ext>
            </p:extLst>
          </p:nvPr>
        </p:nvGraphicFramePr>
        <p:xfrm>
          <a:off x="0" y="1206500"/>
          <a:ext cx="4851399" cy="147320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17133">
                  <a:extLst>
                    <a:ext uri="{9D8B030D-6E8A-4147-A177-3AD203B41FA5}">
                      <a16:colId xmlns:a16="http://schemas.microsoft.com/office/drawing/2014/main" val="3298320825"/>
                    </a:ext>
                  </a:extLst>
                </a:gridCol>
                <a:gridCol w="1617133">
                  <a:extLst>
                    <a:ext uri="{9D8B030D-6E8A-4147-A177-3AD203B41FA5}">
                      <a16:colId xmlns:a16="http://schemas.microsoft.com/office/drawing/2014/main" val="1996494595"/>
                    </a:ext>
                  </a:extLst>
                </a:gridCol>
                <a:gridCol w="1617133">
                  <a:extLst>
                    <a:ext uri="{9D8B030D-6E8A-4147-A177-3AD203B41FA5}">
                      <a16:colId xmlns:a16="http://schemas.microsoft.com/office/drawing/2014/main" val="163794296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Assists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 Rate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066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40.9%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00582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42.9%</a:t>
                      </a:r>
                    </a:p>
                  </a:txBody>
                  <a:tcPr>
                    <a:solidFill>
                      <a:schemeClr val="tx1">
                        <a:lumMod val="6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6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28D-1559-4B23-9CB9-7F23DC4B67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66700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Theoretical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9CA9-3257-44DF-B4E6-C367D92D39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0400" y="1676400"/>
            <a:ext cx="109220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Prob</a:t>
            </a:r>
            <a:r>
              <a:rPr lang="en-US" dirty="0"/>
              <a:t>(</a:t>
            </a:r>
            <a:r>
              <a:rPr lang="en-US" dirty="0" err="1"/>
              <a:t>TripleDouble</a:t>
            </a:r>
            <a:r>
              <a:rPr lang="en-US" dirty="0"/>
              <a:t>)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Away</a:t>
            </a:r>
            <a:r>
              <a:rPr lang="en-US" baseline="-25000" dirty="0"/>
              <a:t>i</a:t>
            </a:r>
            <a:r>
              <a:rPr lang="en-US" dirty="0"/>
              <a:t> (+/-)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USG</a:t>
            </a:r>
            <a:r>
              <a:rPr lang="en-US" baseline="-25000" dirty="0"/>
              <a:t>i</a:t>
            </a:r>
            <a:r>
              <a:rPr lang="en-US" dirty="0"/>
              <a:t> (+/-)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TeamPPG</a:t>
            </a:r>
            <a:r>
              <a:rPr lang="en-US" baseline="-25000" dirty="0"/>
              <a:t>i</a:t>
            </a:r>
            <a:r>
              <a:rPr lang="en-US" dirty="0"/>
              <a:t> (+/-) </a:t>
            </a:r>
            <a:r>
              <a:rPr lang="el-GR" dirty="0"/>
              <a:t>β</a:t>
            </a:r>
            <a:r>
              <a:rPr lang="en-US" baseline="-25000" dirty="0"/>
              <a:t>4</a:t>
            </a:r>
            <a:r>
              <a:rPr lang="en-US" dirty="0"/>
              <a:t>PTS</a:t>
            </a:r>
            <a:r>
              <a:rPr lang="en-US" baseline="-25000" dirty="0"/>
              <a:t>i</a:t>
            </a:r>
            <a:r>
              <a:rPr lang="en-US" dirty="0"/>
              <a:t> (+/-) </a:t>
            </a:r>
            <a:r>
              <a:rPr lang="el-GR" dirty="0"/>
              <a:t>β</a:t>
            </a:r>
            <a:r>
              <a:rPr lang="en-US" baseline="-25000" dirty="0"/>
              <a:t>5</a:t>
            </a:r>
            <a:r>
              <a:rPr lang="en-US" dirty="0"/>
              <a:t>AST</a:t>
            </a:r>
            <a:r>
              <a:rPr lang="en-US" baseline="-25000" dirty="0"/>
              <a:t>i </a:t>
            </a:r>
            <a:r>
              <a:rPr lang="en-US" dirty="0"/>
              <a:t> (+/-) </a:t>
            </a:r>
            <a:r>
              <a:rPr lang="el-GR" dirty="0"/>
              <a:t>β</a:t>
            </a:r>
            <a:r>
              <a:rPr lang="en-US" baseline="-25000" dirty="0"/>
              <a:t>6</a:t>
            </a:r>
            <a:r>
              <a:rPr lang="en-US" dirty="0"/>
              <a:t>TRB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42136-0600-45C1-B85B-939A75808789}"/>
              </a:ext>
            </a:extLst>
          </p:cNvPr>
          <p:cNvSpPr/>
          <p:nvPr/>
        </p:nvSpPr>
        <p:spPr>
          <a:xfrm>
            <a:off x="3197225" y="2755900"/>
            <a:ext cx="5848350" cy="29083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533F5-E2A9-4642-9690-F2F9F30E9764}"/>
              </a:ext>
            </a:extLst>
          </p:cNvPr>
          <p:cNvSpPr txBox="1"/>
          <p:nvPr/>
        </p:nvSpPr>
        <p:spPr>
          <a:xfrm>
            <a:off x="3197225" y="2857500"/>
            <a:ext cx="5848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TripleDouble</a:t>
            </a:r>
            <a:r>
              <a:rPr lang="en-US" sz="2400" dirty="0"/>
              <a:t> = 1 if triple-double, 0 if not.</a:t>
            </a:r>
          </a:p>
          <a:p>
            <a:r>
              <a:rPr lang="en-US" sz="2400" dirty="0"/>
              <a:t>Away = 1 if game is away, 0 if home</a:t>
            </a:r>
          </a:p>
          <a:p>
            <a:r>
              <a:rPr lang="en-US" sz="2400" dirty="0"/>
              <a:t>USG = Usage Rate</a:t>
            </a:r>
          </a:p>
          <a:p>
            <a:r>
              <a:rPr lang="en-US" sz="2400" dirty="0" err="1"/>
              <a:t>TeamPPG</a:t>
            </a:r>
            <a:r>
              <a:rPr lang="en-US" sz="2400" dirty="0"/>
              <a:t> = Team’s points per game</a:t>
            </a:r>
          </a:p>
          <a:p>
            <a:r>
              <a:rPr lang="en-US" sz="2400" dirty="0"/>
              <a:t>PTS = Points scored by Westbrook</a:t>
            </a:r>
          </a:p>
          <a:p>
            <a:r>
              <a:rPr lang="en-US" sz="2400" dirty="0"/>
              <a:t>AST = Assists made by Westbrook</a:t>
            </a:r>
          </a:p>
          <a:p>
            <a:r>
              <a:rPr lang="en-US" sz="2400" dirty="0"/>
              <a:t>TRB = Total Rebounds made by Westbrook</a:t>
            </a:r>
          </a:p>
        </p:txBody>
      </p:sp>
    </p:spTree>
    <p:extLst>
      <p:ext uri="{BB962C8B-B14F-4D97-AF65-F5344CB8AC3E}">
        <p14:creationId xmlns:p14="http://schemas.microsoft.com/office/powerpoint/2010/main" val="42840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124A-DF0C-4A13-B06C-7AFF4536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B7C65E-F305-4006-A28C-3021C0DE4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21566"/>
              </p:ext>
            </p:extLst>
          </p:nvPr>
        </p:nvGraphicFramePr>
        <p:xfrm>
          <a:off x="736596" y="1841500"/>
          <a:ext cx="10058398" cy="3291840"/>
        </p:xfrm>
        <a:graphic>
          <a:graphicData uri="http://schemas.openxmlformats.org/drawingml/2006/table">
            <a:tbl>
              <a:tblPr/>
              <a:tblGrid>
                <a:gridCol w="1600204">
                  <a:extLst>
                    <a:ext uri="{9D8B030D-6E8A-4147-A177-3AD203B41FA5}">
                      <a16:colId xmlns:a16="http://schemas.microsoft.com/office/drawing/2014/main" val="1612267578"/>
                    </a:ext>
                  </a:extLst>
                </a:gridCol>
                <a:gridCol w="1273624">
                  <a:extLst>
                    <a:ext uri="{9D8B030D-6E8A-4147-A177-3AD203B41FA5}">
                      <a16:colId xmlns:a16="http://schemas.microsoft.com/office/drawing/2014/main" val="424454183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67311794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88880451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74127807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9935132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0527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78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tripledouble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Coef.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Std. Err.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P&gt;z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[95% Conf.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Interval]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385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Away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-.8645257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.84568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-2.522028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.7929766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36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USG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.071515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.0865939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-.0982059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.2412358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69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TeamPPGPTS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.0289318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.0475366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-.0642383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.1221019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7710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PTS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.0258308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.0660493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0.963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-.1325554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.1263533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8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.8508304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.2444337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.3717492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1.329912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86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.5180443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.1606798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.2031178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.8329709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621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_cons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-20.18508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7.513994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-2.69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-34.91224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-5.457921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59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D737-33D7-4B2F-BF92-0FD33754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530A-08BF-4062-92BD-0EA34FDB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my model didn’t change history like I hoped, it did give us valuable insight into the factors that helped create Russell Westbrook’s historic season.</a:t>
            </a:r>
          </a:p>
          <a:p>
            <a:r>
              <a:rPr lang="en-US" dirty="0"/>
              <a:t>There seems to be a lot of static in comparisons between home and road stat lines. </a:t>
            </a:r>
          </a:p>
          <a:p>
            <a:r>
              <a:rPr lang="en-US" dirty="0"/>
              <a:t>Although there was no definitive evidence of home scorekeeping misrepresenting Westbrook’s stats, it still serves as a cautionary tale.</a:t>
            </a:r>
          </a:p>
        </p:txBody>
      </p:sp>
    </p:spTree>
    <p:extLst>
      <p:ext uri="{BB962C8B-B14F-4D97-AF65-F5344CB8AC3E}">
        <p14:creationId xmlns:p14="http://schemas.microsoft.com/office/powerpoint/2010/main" val="8199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tf04001173</Template>
  <TotalTime>934</TotalTime>
  <Words>428</Words>
  <Application>Microsoft Office PowerPoint</Application>
  <PresentationFormat>Widescreen</PresentationFormat>
  <Paragraphs>92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Impact</vt:lpstr>
      <vt:lpstr>Basketball 16x9</vt:lpstr>
      <vt:lpstr>Bias in NBA Scorekeeping:</vt:lpstr>
      <vt:lpstr>Overview of Scorekeeping in the NBA</vt:lpstr>
      <vt:lpstr>An example of this subjectivity</vt:lpstr>
      <vt:lpstr>Russell Westbrook’s 2016-17 MVP Season</vt:lpstr>
      <vt:lpstr>Visualizing Westbrook’s season</vt:lpstr>
      <vt:lpstr>Theoretical Model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Francais</dc:creator>
  <cp:lastModifiedBy>Richard Francais</cp:lastModifiedBy>
  <cp:revision>25</cp:revision>
  <dcterms:created xsi:type="dcterms:W3CDTF">2017-12-05T06:32:48Z</dcterms:created>
  <dcterms:modified xsi:type="dcterms:W3CDTF">2017-12-22T03:46:01Z</dcterms:modified>
</cp:coreProperties>
</file>