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87" r:id="rId3"/>
    <p:sldId id="489" r:id="rId4"/>
    <p:sldId id="488" r:id="rId5"/>
    <p:sldId id="510" r:id="rId6"/>
    <p:sldId id="51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95646"/>
  </p:normalViewPr>
  <p:slideViewPr>
    <p:cSldViewPr snapToGrid="0">
      <p:cViewPr varScale="1">
        <p:scale>
          <a:sx n="122" d="100"/>
          <a:sy n="122" d="100"/>
        </p:scale>
        <p:origin x="456" y="200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56" r:id="rId6"/>
    <p:sldLayoutId id="2147483684" r:id="rId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>
            <a:extLst>
              <a:ext uri="{FF2B5EF4-FFF2-40B4-BE49-F238E27FC236}">
                <a16:creationId xmlns:a16="http://schemas.microsoft.com/office/drawing/2014/main" id="{22AF5AD9-4A38-6FDC-338C-6BF49504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Sequence alignments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Martha Luka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523081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A</a:t>
            </a:r>
            <a:r>
              <a:rPr lang="en-GB" b="0" i="0" dirty="0">
                <a:solidFill>
                  <a:schemeClr val="tx2"/>
                </a:solidFill>
                <a:effectLst/>
              </a:rPr>
              <a:t>n alignment tries to guess how sequences are related to </a:t>
            </a:r>
            <a:r>
              <a:rPr lang="en-GB" b="0" i="0" dirty="0" err="1">
                <a:solidFill>
                  <a:schemeClr val="tx2"/>
                </a:solidFill>
                <a:effectLst/>
              </a:rPr>
              <a:t>eachother</a:t>
            </a:r>
            <a:r>
              <a:rPr lang="en-GB" b="0" i="0" dirty="0">
                <a:solidFill>
                  <a:schemeClr val="tx2"/>
                </a:solidFill>
                <a:effectLst/>
              </a:rPr>
              <a:t> 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This way we can determine </a:t>
            </a:r>
            <a:r>
              <a:rPr lang="en-GB" b="1" i="0" dirty="0">
                <a:solidFill>
                  <a:schemeClr val="tx2"/>
                </a:solidFill>
                <a:effectLst/>
              </a:rPr>
              <a:t>homology</a:t>
            </a:r>
            <a:r>
              <a:rPr lang="en-GB" b="0" i="0" dirty="0">
                <a:solidFill>
                  <a:schemeClr val="tx2"/>
                </a:solidFill>
                <a:effectLst/>
              </a:rPr>
              <a:t> between sequences, i.e. the similarities between the sequences</a:t>
            </a:r>
          </a:p>
          <a:p>
            <a:pPr marL="457200" lvl="1" indent="0">
              <a:buNone/>
            </a:pPr>
            <a:endParaRPr lang="en-GB" b="0" i="0" dirty="0">
              <a:solidFill>
                <a:schemeClr val="tx2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chemeClr val="tx2"/>
                </a:solidFill>
                <a:effectLst/>
              </a:rPr>
              <a:t>Sequence alignments can be pairwise: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only between two sequences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BLAST, DIAMOND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b="0" i="0" dirty="0">
                <a:solidFill>
                  <a:schemeClr val="tx2"/>
                </a:solidFill>
                <a:effectLst/>
              </a:rPr>
              <a:t>r multiple sequence alignments:</a:t>
            </a:r>
          </a:p>
          <a:p>
            <a:pPr lvl="1"/>
            <a:r>
              <a:rPr lang="en-GB" b="0" i="0" dirty="0">
                <a:solidFill>
                  <a:schemeClr val="tx2"/>
                </a:solidFill>
                <a:effectLst/>
              </a:rPr>
              <a:t>between more than one homologous sequences</a:t>
            </a:r>
          </a:p>
          <a:p>
            <a:pPr lvl="2"/>
            <a:r>
              <a:rPr lang="en-GB" b="1" i="0" dirty="0">
                <a:solidFill>
                  <a:schemeClr val="tx2"/>
                </a:solidFill>
                <a:effectLst/>
              </a:rPr>
              <a:t>MAFFT</a:t>
            </a:r>
            <a:r>
              <a:rPr lang="en-GB" b="0" i="0" dirty="0">
                <a:solidFill>
                  <a:schemeClr val="tx2"/>
                </a:solidFill>
                <a:effectLst/>
              </a:rPr>
              <a:t>, </a:t>
            </a:r>
            <a:r>
              <a:rPr lang="en-GB" b="0" i="0" dirty="0" err="1">
                <a:solidFill>
                  <a:schemeClr val="tx2"/>
                </a:solidFill>
                <a:effectLst/>
              </a:rPr>
              <a:t>Clustal</a:t>
            </a:r>
            <a:r>
              <a:rPr lang="en-GB" dirty="0">
                <a:solidFill>
                  <a:schemeClr val="tx2"/>
                </a:solidFill>
              </a:rPr>
              <a:t>, MUSCLE, T-Coffee, </a:t>
            </a:r>
            <a:r>
              <a:rPr lang="en-GB" dirty="0" err="1">
                <a:solidFill>
                  <a:schemeClr val="tx2"/>
                </a:solidFill>
              </a:rPr>
              <a:t>Kalign</a:t>
            </a:r>
            <a:endParaRPr lang="en-GB" b="0" i="0" dirty="0">
              <a:solidFill>
                <a:schemeClr val="tx2"/>
              </a:solidFill>
              <a:effectLst/>
            </a:endParaRPr>
          </a:p>
          <a:p>
            <a:pPr lvl="2"/>
            <a:r>
              <a:rPr lang="en-GB" b="0" i="0" dirty="0">
                <a:solidFill>
                  <a:schemeClr val="tx2"/>
                </a:solidFill>
                <a:effectLst/>
              </a:rPr>
              <a:t> </a:t>
            </a:r>
            <a:r>
              <a:rPr lang="en-GB" b="1" i="0" dirty="0">
                <a:solidFill>
                  <a:schemeClr val="tx2"/>
                </a:solidFill>
                <a:effectLst/>
              </a:rPr>
              <a:t>(this is what we're going to focus on here)</a:t>
            </a:r>
          </a:p>
        </p:txBody>
      </p:sp>
    </p:spTree>
    <p:extLst>
      <p:ext uri="{BB962C8B-B14F-4D97-AF65-F5344CB8AC3E}">
        <p14:creationId xmlns:p14="http://schemas.microsoft.com/office/powerpoint/2010/main" val="5924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9"/>
            <a:ext cx="11906250" cy="598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 can try to see how sequences compare to </a:t>
            </a:r>
            <a:r>
              <a:rPr lang="en-US" dirty="0" err="1">
                <a:solidFill>
                  <a:schemeClr val="tx2"/>
                </a:solidFill>
              </a:rPr>
              <a:t>eachother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2247F-3804-3876-C081-5AD02D64A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4319"/>
              </p:ext>
            </p:extLst>
          </p:nvPr>
        </p:nvGraphicFramePr>
        <p:xfrm>
          <a:off x="285750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65B0C6-64BD-C8AF-2F41-B9F4B1ED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94995"/>
              </p:ext>
            </p:extLst>
          </p:nvPr>
        </p:nvGraphicFramePr>
        <p:xfrm>
          <a:off x="5840329" y="2542154"/>
          <a:ext cx="530893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2397">
                  <a:extLst>
                    <a:ext uri="{9D8B030D-6E8A-4147-A177-3AD203B41FA5}">
                      <a16:colId xmlns:a16="http://schemas.microsoft.com/office/drawing/2014/main" val="385386389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0587521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340256845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363683048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49798390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279169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305860662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172744033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72553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769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55EB01-7D3E-BB1E-AFD1-EC9F3E6A0973}"/>
              </a:ext>
            </a:extLst>
          </p:cNvPr>
          <p:cNvSpPr txBox="1">
            <a:spLocks/>
          </p:cNvSpPr>
          <p:nvPr/>
        </p:nvSpPr>
        <p:spPr>
          <a:xfrm>
            <a:off x="285750" y="4081882"/>
            <a:ext cx="11906250" cy="210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It can be more accurate to do this by eye, as algorithms can make mistakes!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BUT</a:t>
            </a:r>
            <a:r>
              <a:rPr lang="en-US" dirty="0">
                <a:solidFill>
                  <a:schemeClr val="tx2"/>
                </a:solidFill>
              </a:rPr>
              <a:t> this quickly becomes very difficult with lots of long sequences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Instead, we use algorithms and then check by eye to make sure it looks sensible!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7AE7-790E-374F-98D3-31609964D7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906250" cy="237557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Building a tree first requires an alignment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to be able to see the unbroken history of each nucleotide to determine changes over time and relatedness of sequences</a:t>
            </a:r>
          </a:p>
          <a:p>
            <a:pPr marL="742950" lvl="1" indent="-285750"/>
            <a:r>
              <a:rPr lang="en-US" dirty="0">
                <a:solidFill>
                  <a:schemeClr val="tx2"/>
                </a:solidFill>
              </a:rPr>
              <a:t>This can be an issue when indels have occurred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Need an algorithm to determine the least costly alignment 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283C24A-A5D4-5417-4918-92898C26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2" y="4220197"/>
            <a:ext cx="3787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dirty="0" err="1">
                <a:latin typeface="Courier" charset="0"/>
              </a:rPr>
              <a:t>SpA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GTA</a:t>
            </a:r>
          </a:p>
          <a:p>
            <a:pPr eaLnBrk="1" hangingPunct="1"/>
            <a:r>
              <a:rPr lang="en-US" sz="3600" dirty="0">
                <a:solidFill>
                  <a:srgbClr val="000000"/>
                </a:solidFill>
                <a:latin typeface="Courier" charset="0"/>
              </a:rPr>
              <a:t>SPB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T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CTA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AT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CTC</a:t>
            </a:r>
          </a:p>
          <a:p>
            <a:pPr eaLnBrk="1" hangingPunct="1"/>
            <a:r>
              <a:rPr lang="en-US" sz="3600" dirty="0" err="1">
                <a:solidFill>
                  <a:srgbClr val="000000"/>
                </a:solidFill>
                <a:latin typeface="Courier" charset="0"/>
              </a:rPr>
              <a:t>SpD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 TA</a:t>
            </a:r>
            <a:r>
              <a:rPr lang="en-US" sz="3600" dirty="0">
                <a:latin typeface="Courier" charset="0"/>
              </a:rPr>
              <a:t>GC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en-US" sz="3600" dirty="0">
                <a:latin typeface="Courier" charset="0"/>
              </a:rPr>
              <a:t>G</a:t>
            </a:r>
            <a:r>
              <a:rPr lang="en-US" sz="3600" dirty="0">
                <a:solidFill>
                  <a:srgbClr val="FF0000"/>
                </a:solidFill>
                <a:latin typeface="Courier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236737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245832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EDE04-056A-A8D1-2318-CFCCB49B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10523220" cy="45682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92D050"/>
                </a:solidFill>
              </a:rPr>
              <a:t>Collect homologous sequences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rgbClr val="0070C0"/>
                </a:solidFill>
              </a:rPr>
              <a:t>Conduct multiple alignment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Fit an appropriate substitution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>
                <a:solidFill>
                  <a:schemeClr val="tx2"/>
                </a:solidFill>
              </a:rPr>
              <a:t>Estimate tree(s) under that model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Test the reliability of the estimated tree(s)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Interpret and apply the phylogenetic tree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sz="2400" dirty="0"/>
              <a:t>Potentially repeat steps 4-6 using different tree building methods and/or additional 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5B45-5FD8-61B1-0D13-9223725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Analysis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A805-989B-E10F-813B-6E1B6F2AEC92}"/>
              </a:ext>
            </a:extLst>
          </p:cNvPr>
          <p:cNvSpPr/>
          <p:nvPr/>
        </p:nvSpPr>
        <p:spPr>
          <a:xfrm>
            <a:off x="7189470" y="1897380"/>
            <a:ext cx="4164330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the instructions in </a:t>
            </a:r>
            <a:r>
              <a:rPr lang="en-US" b="1" dirty="0"/>
              <a:t>day4_alignment.md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F30531-16BE-1D4A-839A-4165196E5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7628" y="5500708"/>
            <a:ext cx="3413095" cy="854153"/>
            <a:chOff x="5652120" y="4237877"/>
            <a:chExt cx="3413095" cy="854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BC779-2AC3-3641-A89B-2FE2861B804B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7AFC7-4175-6442-9F4D-48AB39DA3335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23C76-7323-9246-828B-CE7B4F0B6ACB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A074F8-3E2D-4044-BD93-0EE72365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B162D4C-911F-884F-8B17-FF2DA1BA8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43EFC0B-FA40-FC40-8378-CA0BB8B80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1889351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On to phylogenetics!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8431-BA05-330A-0F46-1A481A91E03D}"/>
              </a:ext>
            </a:extLst>
          </p:cNvPr>
          <p:cNvSpPr txBox="1"/>
          <p:nvPr/>
        </p:nvSpPr>
        <p:spPr>
          <a:xfrm>
            <a:off x="9250931" y="6244210"/>
            <a:ext cx="269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ThatKatC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7616</TotalTime>
  <Words>371</Words>
  <Application>Microsoft Macintosh PowerPoint</Application>
  <PresentationFormat>Widescreen</PresentationFormat>
  <Paragraphs>108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Sequence alignments</vt:lpstr>
      <vt:lpstr>Alignment</vt:lpstr>
      <vt:lpstr>Alignment</vt:lpstr>
      <vt:lpstr>Alignment</vt:lpstr>
      <vt:lpstr>Phylogenetic Analysis Steps</vt:lpstr>
      <vt:lpstr>Phylogenetic Analysis Steps</vt:lpstr>
      <vt:lpstr>On to phylogenetics!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Martha Luka (PGR)</cp:lastModifiedBy>
  <cp:revision>57</cp:revision>
  <dcterms:created xsi:type="dcterms:W3CDTF">2021-01-06T14:22:07Z</dcterms:created>
  <dcterms:modified xsi:type="dcterms:W3CDTF">2024-02-08T16:48:04Z</dcterms:modified>
  <cp:category/>
</cp:coreProperties>
</file>