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87" r:id="rId3"/>
    <p:sldId id="488" r:id="rId4"/>
    <p:sldId id="496" r:id="rId5"/>
    <p:sldId id="497" r:id="rId6"/>
    <p:sldId id="498" r:id="rId7"/>
    <p:sldId id="489" r:id="rId8"/>
    <p:sldId id="267" r:id="rId9"/>
    <p:sldId id="495" r:id="rId10"/>
    <p:sldId id="4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2" autoAdjust="0"/>
    <p:restoredTop sz="87688"/>
  </p:normalViewPr>
  <p:slideViewPr>
    <p:cSldViewPr snapToGrid="0">
      <p:cViewPr varScale="1">
        <p:scale>
          <a:sx n="100" d="100"/>
          <a:sy n="100" d="100"/>
        </p:scale>
        <p:origin x="584" y="176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560AA-D0EC-A04A-86F6-9B3EF5316F68}" type="doc">
      <dgm:prSet loTypeId="urn:microsoft.com/office/officeart/2005/8/layout/radial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251C367-AC8C-304A-BE1F-EDE564DDF0BE}">
      <dgm:prSet phldrT="[Text]" custT="1"/>
      <dgm:spPr/>
      <dgm:t>
        <a:bodyPr/>
        <a:lstStyle/>
        <a:p>
          <a:r>
            <a:rPr lang="en-GB" sz="1400" dirty="0"/>
            <a:t>Collection and storage</a:t>
          </a:r>
        </a:p>
      </dgm:t>
    </dgm:pt>
    <dgm:pt modelId="{D5052644-09DB-EF4D-9E2F-0679D904FA16}" type="parTrans" cxnId="{1608C5E1-4391-E14E-AB2E-6EFED9C8901A}">
      <dgm:prSet/>
      <dgm:spPr/>
      <dgm:t>
        <a:bodyPr/>
        <a:lstStyle/>
        <a:p>
          <a:endParaRPr lang="en-GB" sz="2400"/>
        </a:p>
      </dgm:t>
    </dgm:pt>
    <dgm:pt modelId="{4F26080E-7C2E-704F-AC5C-43223A194C2C}" type="sibTrans" cxnId="{1608C5E1-4391-E14E-AB2E-6EFED9C8901A}">
      <dgm:prSet/>
      <dgm:spPr/>
      <dgm:t>
        <a:bodyPr/>
        <a:lstStyle/>
        <a:p>
          <a:endParaRPr lang="en-GB" sz="2400"/>
        </a:p>
      </dgm:t>
    </dgm:pt>
    <dgm:pt modelId="{23627A89-6D88-E64E-9C00-6867A8238E47}">
      <dgm:prSet phldrT="[Text]" custT="1"/>
      <dgm:spPr/>
      <dgm:t>
        <a:bodyPr/>
        <a:lstStyle/>
        <a:p>
          <a:r>
            <a:rPr lang="en-GB" sz="1600" dirty="0"/>
            <a:t>Preservation</a:t>
          </a:r>
        </a:p>
      </dgm:t>
    </dgm:pt>
    <dgm:pt modelId="{59D38624-1F92-C349-9AF2-98C2C4FEA9AA}" type="parTrans" cxnId="{869ECD3F-5F0B-4F45-A94D-F8E7775E5F46}">
      <dgm:prSet/>
      <dgm:spPr/>
      <dgm:t>
        <a:bodyPr/>
        <a:lstStyle/>
        <a:p>
          <a:endParaRPr lang="en-GB" sz="2400"/>
        </a:p>
      </dgm:t>
    </dgm:pt>
    <dgm:pt modelId="{8B83E624-DF12-934F-84C1-57C4FBFAD019}" type="sibTrans" cxnId="{869ECD3F-5F0B-4F45-A94D-F8E7775E5F46}">
      <dgm:prSet/>
      <dgm:spPr/>
      <dgm:t>
        <a:bodyPr/>
        <a:lstStyle/>
        <a:p>
          <a:endParaRPr lang="en-GB" sz="2400"/>
        </a:p>
      </dgm:t>
    </dgm:pt>
    <dgm:pt modelId="{B662BDB6-AC19-934D-A847-A985649FCE25}">
      <dgm:prSet phldrT="[Text]" custT="1"/>
      <dgm:spPr/>
      <dgm:t>
        <a:bodyPr/>
        <a:lstStyle/>
        <a:p>
          <a:r>
            <a:rPr lang="en-GB" sz="1400" dirty="0"/>
            <a:t>Make sample safe</a:t>
          </a:r>
        </a:p>
      </dgm:t>
    </dgm:pt>
    <dgm:pt modelId="{F42F968C-BCFB-B64A-8E64-DBE950944AEB}" type="parTrans" cxnId="{E9DCFFFF-0C40-7146-A936-294B8F16390F}">
      <dgm:prSet/>
      <dgm:spPr/>
      <dgm:t>
        <a:bodyPr/>
        <a:lstStyle/>
        <a:p>
          <a:endParaRPr lang="en-GB" sz="2400"/>
        </a:p>
      </dgm:t>
    </dgm:pt>
    <dgm:pt modelId="{A9737022-40ED-FB4B-B858-2C64A51D28A1}" type="sibTrans" cxnId="{E9DCFFFF-0C40-7146-A936-294B8F16390F}">
      <dgm:prSet/>
      <dgm:spPr/>
      <dgm:t>
        <a:bodyPr/>
        <a:lstStyle/>
        <a:p>
          <a:endParaRPr lang="en-GB" sz="2400"/>
        </a:p>
      </dgm:t>
    </dgm:pt>
    <dgm:pt modelId="{772B7F8E-6A20-6244-8A0D-1F7531FDC798}">
      <dgm:prSet phldrT="[Text]" custT="1"/>
      <dgm:spPr/>
      <dgm:t>
        <a:bodyPr/>
        <a:lstStyle/>
        <a:p>
          <a:r>
            <a:rPr lang="en-GB" sz="1600" dirty="0"/>
            <a:t>Biosafety</a:t>
          </a:r>
        </a:p>
      </dgm:t>
    </dgm:pt>
    <dgm:pt modelId="{1227979D-6078-7A4D-B8BC-6E7717668D13}" type="parTrans" cxnId="{29031876-ED7B-524B-AE18-753C36C19B58}">
      <dgm:prSet/>
      <dgm:spPr/>
      <dgm:t>
        <a:bodyPr/>
        <a:lstStyle/>
        <a:p>
          <a:endParaRPr lang="en-GB" sz="2400"/>
        </a:p>
      </dgm:t>
    </dgm:pt>
    <dgm:pt modelId="{93F5D2D3-9F74-6A47-9A49-54810D630DFF}" type="sibTrans" cxnId="{29031876-ED7B-524B-AE18-753C36C19B58}">
      <dgm:prSet/>
      <dgm:spPr/>
      <dgm:t>
        <a:bodyPr/>
        <a:lstStyle/>
        <a:p>
          <a:endParaRPr lang="en-GB" sz="2400"/>
        </a:p>
      </dgm:t>
    </dgm:pt>
    <dgm:pt modelId="{680D611B-A921-1843-B139-191F4293C61E}">
      <dgm:prSet phldrT="[Text]" custT="1"/>
      <dgm:spPr/>
      <dgm:t>
        <a:bodyPr/>
        <a:lstStyle/>
        <a:p>
          <a:r>
            <a:rPr lang="en-GB" sz="1400" dirty="0"/>
            <a:t>Extract nucleic acid</a:t>
          </a:r>
        </a:p>
      </dgm:t>
    </dgm:pt>
    <dgm:pt modelId="{3CF62383-50C0-3D4F-BECC-4840EB159837}" type="parTrans" cxnId="{C0561BB9-382E-3649-83FF-2DBD91D9C1D1}">
      <dgm:prSet/>
      <dgm:spPr/>
      <dgm:t>
        <a:bodyPr/>
        <a:lstStyle/>
        <a:p>
          <a:endParaRPr lang="en-GB" sz="2400"/>
        </a:p>
      </dgm:t>
    </dgm:pt>
    <dgm:pt modelId="{E3284B92-9C6E-5547-98DB-B6A7CC6467BD}" type="sibTrans" cxnId="{C0561BB9-382E-3649-83FF-2DBD91D9C1D1}">
      <dgm:prSet/>
      <dgm:spPr/>
      <dgm:t>
        <a:bodyPr/>
        <a:lstStyle/>
        <a:p>
          <a:endParaRPr lang="en-GB" sz="2400"/>
        </a:p>
      </dgm:t>
    </dgm:pt>
    <dgm:pt modelId="{41992EB8-A164-BF4B-8F5E-5317592954B7}">
      <dgm:prSet phldrT="[Text]" custT="1"/>
      <dgm:spPr/>
      <dgm:t>
        <a:bodyPr/>
        <a:lstStyle/>
        <a:p>
          <a:r>
            <a:rPr lang="en-GB" sz="1600" dirty="0"/>
            <a:t>Physical/chemical/enzymatic disruption</a:t>
          </a:r>
        </a:p>
      </dgm:t>
    </dgm:pt>
    <dgm:pt modelId="{5F74B22B-EA77-E449-8EEF-85AED74156C5}" type="parTrans" cxnId="{A112B303-2CAF-ED4E-BE6E-815B08440612}">
      <dgm:prSet/>
      <dgm:spPr/>
      <dgm:t>
        <a:bodyPr/>
        <a:lstStyle/>
        <a:p>
          <a:endParaRPr lang="en-GB" sz="2400"/>
        </a:p>
      </dgm:t>
    </dgm:pt>
    <dgm:pt modelId="{8BA1EA40-D05F-C145-98C1-0A76994251B7}" type="sibTrans" cxnId="{A112B303-2CAF-ED4E-BE6E-815B08440612}">
      <dgm:prSet/>
      <dgm:spPr/>
      <dgm:t>
        <a:bodyPr/>
        <a:lstStyle/>
        <a:p>
          <a:endParaRPr lang="en-GB" sz="2400"/>
        </a:p>
      </dgm:t>
    </dgm:pt>
    <dgm:pt modelId="{5D70525F-4C2E-1141-863E-6111B20CF321}">
      <dgm:prSet custT="1"/>
      <dgm:spPr/>
      <dgm:t>
        <a:bodyPr/>
        <a:lstStyle/>
        <a:p>
          <a:r>
            <a:rPr lang="en-GB" sz="1400" dirty="0"/>
            <a:t>Make a sequence library</a:t>
          </a:r>
        </a:p>
      </dgm:t>
    </dgm:pt>
    <dgm:pt modelId="{22A37B86-AEB5-484C-A513-D31F09B6E004}" type="parTrans" cxnId="{E2E37A88-E037-4E48-ACC1-7F3181ADF9BF}">
      <dgm:prSet/>
      <dgm:spPr/>
      <dgm:t>
        <a:bodyPr/>
        <a:lstStyle/>
        <a:p>
          <a:endParaRPr lang="en-GB" sz="2400"/>
        </a:p>
      </dgm:t>
    </dgm:pt>
    <dgm:pt modelId="{19AA1DCA-CADD-D642-B1FF-69A914998762}" type="sibTrans" cxnId="{E2E37A88-E037-4E48-ACC1-7F3181ADF9BF}">
      <dgm:prSet/>
      <dgm:spPr/>
      <dgm:t>
        <a:bodyPr/>
        <a:lstStyle/>
        <a:p>
          <a:endParaRPr lang="en-GB" sz="2400"/>
        </a:p>
      </dgm:t>
    </dgm:pt>
    <dgm:pt modelId="{ABF813AD-96AC-6342-B450-7994224FE19C}">
      <dgm:prSet phldrT="[Text]" custT="1"/>
      <dgm:spPr/>
      <dgm:t>
        <a:bodyPr/>
        <a:lstStyle/>
        <a:p>
          <a:r>
            <a:rPr lang="en-GB" sz="1400" dirty="0"/>
            <a:t>Enrich?</a:t>
          </a:r>
        </a:p>
      </dgm:t>
    </dgm:pt>
    <dgm:pt modelId="{C873708F-4640-1645-B6C5-283DEB448536}" type="sibTrans" cxnId="{C67FA0D5-C9BE-C847-9B24-1CE8C5819577}">
      <dgm:prSet/>
      <dgm:spPr/>
      <dgm:t>
        <a:bodyPr/>
        <a:lstStyle/>
        <a:p>
          <a:endParaRPr lang="en-GB"/>
        </a:p>
      </dgm:t>
    </dgm:pt>
    <dgm:pt modelId="{10D63B72-2EF0-AB48-A741-F9B861F444DB}" type="parTrans" cxnId="{C67FA0D5-C9BE-C847-9B24-1CE8C5819577}">
      <dgm:prSet/>
      <dgm:spPr/>
      <dgm:t>
        <a:bodyPr/>
        <a:lstStyle/>
        <a:p>
          <a:endParaRPr lang="en-GB"/>
        </a:p>
      </dgm:t>
    </dgm:pt>
    <dgm:pt modelId="{BCABAEBA-3DE0-9C4C-93C0-905D507887F8}">
      <dgm:prSet phldrT="[Text]" custT="1"/>
      <dgm:spPr/>
      <dgm:t>
        <a:bodyPr/>
        <a:lstStyle/>
        <a:p>
          <a:r>
            <a:rPr lang="en-GB" sz="1600" i="1" dirty="0"/>
            <a:t>Contamination</a:t>
          </a:r>
        </a:p>
      </dgm:t>
    </dgm:pt>
    <dgm:pt modelId="{4AA34E21-A4B0-9240-8554-51A80766F5A1}" type="parTrans" cxnId="{AB3DC5B2-D79E-D44F-A7B5-9DACD83DE692}">
      <dgm:prSet/>
      <dgm:spPr/>
      <dgm:t>
        <a:bodyPr/>
        <a:lstStyle/>
        <a:p>
          <a:endParaRPr lang="en-GB"/>
        </a:p>
      </dgm:t>
    </dgm:pt>
    <dgm:pt modelId="{DE478086-2889-9849-BC7B-3B44668632FE}" type="sibTrans" cxnId="{AB3DC5B2-D79E-D44F-A7B5-9DACD83DE692}">
      <dgm:prSet/>
      <dgm:spPr/>
      <dgm:t>
        <a:bodyPr/>
        <a:lstStyle/>
        <a:p>
          <a:endParaRPr lang="en-GB"/>
        </a:p>
      </dgm:t>
    </dgm:pt>
    <dgm:pt modelId="{6C493F78-E617-A240-8F3E-85B4BD7E6886}">
      <dgm:prSet custT="1"/>
      <dgm:spPr/>
      <dgm:t>
        <a:bodyPr/>
        <a:lstStyle/>
        <a:p>
          <a:r>
            <a:rPr lang="en-GB" sz="1600" dirty="0"/>
            <a:t>Input material -type and amount</a:t>
          </a:r>
        </a:p>
      </dgm:t>
    </dgm:pt>
    <dgm:pt modelId="{C95F065B-058E-6C48-8FAB-79D3BFD0845C}" type="parTrans" cxnId="{722CB33A-E2BD-3E4D-8621-4AB1721A8EB6}">
      <dgm:prSet/>
      <dgm:spPr/>
      <dgm:t>
        <a:bodyPr/>
        <a:lstStyle/>
        <a:p>
          <a:endParaRPr lang="en-GB"/>
        </a:p>
      </dgm:t>
    </dgm:pt>
    <dgm:pt modelId="{AB036E2B-9916-1046-9459-E4B0A36AC866}" type="sibTrans" cxnId="{722CB33A-E2BD-3E4D-8621-4AB1721A8EB6}">
      <dgm:prSet/>
      <dgm:spPr/>
      <dgm:t>
        <a:bodyPr/>
        <a:lstStyle/>
        <a:p>
          <a:endParaRPr lang="en-GB"/>
        </a:p>
      </dgm:t>
    </dgm:pt>
    <dgm:pt modelId="{F24B34B3-6E4C-2441-AE3E-AC3347F1A605}">
      <dgm:prSet phldrT="[Text]" custT="1"/>
      <dgm:spPr/>
      <dgm:t>
        <a:bodyPr/>
        <a:lstStyle/>
        <a:p>
          <a:r>
            <a:rPr lang="en-GB" sz="1600" i="1" dirty="0"/>
            <a:t>Contamination</a:t>
          </a:r>
        </a:p>
      </dgm:t>
    </dgm:pt>
    <dgm:pt modelId="{AF4A0A84-E947-354E-8449-7A827B5E824D}" type="parTrans" cxnId="{0589BC09-D2D6-4A47-9FE7-FEAB2C56CF17}">
      <dgm:prSet/>
      <dgm:spPr/>
      <dgm:t>
        <a:bodyPr/>
        <a:lstStyle/>
        <a:p>
          <a:endParaRPr lang="en-GB"/>
        </a:p>
      </dgm:t>
    </dgm:pt>
    <dgm:pt modelId="{2CEB6EBA-53B5-D541-BF02-420759B4BF80}" type="sibTrans" cxnId="{0589BC09-D2D6-4A47-9FE7-FEAB2C56CF17}">
      <dgm:prSet/>
      <dgm:spPr/>
      <dgm:t>
        <a:bodyPr/>
        <a:lstStyle/>
        <a:p>
          <a:endParaRPr lang="en-GB"/>
        </a:p>
      </dgm:t>
    </dgm:pt>
    <dgm:pt modelId="{D65C60EE-5384-C045-A3D0-0A0E27279AD5}">
      <dgm:prSet phldrT="[Text]" custT="1"/>
      <dgm:spPr/>
      <dgm:t>
        <a:bodyPr/>
        <a:lstStyle/>
        <a:p>
          <a:r>
            <a:rPr lang="en-GB" sz="1600" dirty="0"/>
            <a:t>Improve abundance/sensitivity</a:t>
          </a:r>
        </a:p>
      </dgm:t>
    </dgm:pt>
    <dgm:pt modelId="{A03F1D40-BF99-3449-8CD0-82B5F61CA3F3}" type="parTrans" cxnId="{01C724D0-F36B-0546-86BF-71176588202F}">
      <dgm:prSet/>
      <dgm:spPr/>
      <dgm:t>
        <a:bodyPr/>
        <a:lstStyle/>
        <a:p>
          <a:endParaRPr lang="en-GB"/>
        </a:p>
      </dgm:t>
    </dgm:pt>
    <dgm:pt modelId="{F204DD0E-1D42-6443-B17B-E29463D76112}" type="sibTrans" cxnId="{01C724D0-F36B-0546-86BF-71176588202F}">
      <dgm:prSet/>
      <dgm:spPr/>
      <dgm:t>
        <a:bodyPr/>
        <a:lstStyle/>
        <a:p>
          <a:endParaRPr lang="en-GB"/>
        </a:p>
      </dgm:t>
    </dgm:pt>
    <dgm:pt modelId="{2CE3BD8F-14F5-2743-848E-E08394C95979}">
      <dgm:prSet phldrT="[Text]" custT="1"/>
      <dgm:spPr/>
      <dgm:t>
        <a:bodyPr/>
        <a:lstStyle/>
        <a:p>
          <a:r>
            <a:rPr lang="en-GB" sz="1600" i="1" dirty="0"/>
            <a:t>Contamination</a:t>
          </a:r>
          <a:endParaRPr lang="en-GB" sz="1600" dirty="0"/>
        </a:p>
      </dgm:t>
    </dgm:pt>
    <dgm:pt modelId="{0F1F6860-6A5A-5B4A-ABA8-58E089F7A461}" type="parTrans" cxnId="{4536FAC1-CAAE-3A42-AD85-9D97741C9052}">
      <dgm:prSet/>
      <dgm:spPr/>
      <dgm:t>
        <a:bodyPr/>
        <a:lstStyle/>
        <a:p>
          <a:endParaRPr lang="en-GB"/>
        </a:p>
      </dgm:t>
    </dgm:pt>
    <dgm:pt modelId="{ED68A244-44B2-A742-8733-D1133CB96A88}" type="sibTrans" cxnId="{4536FAC1-CAAE-3A42-AD85-9D97741C9052}">
      <dgm:prSet/>
      <dgm:spPr/>
      <dgm:t>
        <a:bodyPr/>
        <a:lstStyle/>
        <a:p>
          <a:endParaRPr lang="en-GB"/>
        </a:p>
      </dgm:t>
    </dgm:pt>
    <dgm:pt modelId="{F529862D-57C1-9149-AFF8-201F7CB01B53}">
      <dgm:prSet phldrT="[Text]" custT="1"/>
      <dgm:spPr/>
      <dgm:t>
        <a:bodyPr/>
        <a:lstStyle/>
        <a:p>
          <a:r>
            <a:rPr lang="en-GB" sz="1600" i="1" dirty="0"/>
            <a:t>Contamination</a:t>
          </a:r>
          <a:endParaRPr lang="en-GB" sz="1600" dirty="0"/>
        </a:p>
      </dgm:t>
    </dgm:pt>
    <dgm:pt modelId="{A873A1E6-1641-3046-8B44-10F898D5BF34}" type="parTrans" cxnId="{C5D6E52F-DF10-A046-9521-662E0A3608A4}">
      <dgm:prSet/>
      <dgm:spPr/>
      <dgm:t>
        <a:bodyPr/>
        <a:lstStyle/>
        <a:p>
          <a:endParaRPr lang="en-GB"/>
        </a:p>
      </dgm:t>
    </dgm:pt>
    <dgm:pt modelId="{4ADA5605-B973-2246-8483-A6490B9C1FC1}" type="sibTrans" cxnId="{C5D6E52F-DF10-A046-9521-662E0A3608A4}">
      <dgm:prSet/>
      <dgm:spPr/>
      <dgm:t>
        <a:bodyPr/>
        <a:lstStyle/>
        <a:p>
          <a:endParaRPr lang="en-GB"/>
        </a:p>
      </dgm:t>
    </dgm:pt>
    <dgm:pt modelId="{36D881E0-578F-AF4C-8F4E-13DC70EEDC99}">
      <dgm:prSet phldrT="[Text]" custT="1"/>
      <dgm:spPr/>
      <dgm:t>
        <a:bodyPr/>
        <a:lstStyle/>
        <a:p>
          <a:r>
            <a:rPr lang="en-GB" sz="1600" dirty="0"/>
            <a:t>Quality check</a:t>
          </a:r>
        </a:p>
      </dgm:t>
    </dgm:pt>
    <dgm:pt modelId="{F35CCBC5-DB10-9540-937D-0C0EC5E096AC}" type="parTrans" cxnId="{99F34C74-8EA1-1B42-8423-930E7EE60372}">
      <dgm:prSet/>
      <dgm:spPr/>
      <dgm:t>
        <a:bodyPr/>
        <a:lstStyle/>
        <a:p>
          <a:endParaRPr lang="en-GB"/>
        </a:p>
      </dgm:t>
    </dgm:pt>
    <dgm:pt modelId="{8C620A91-DBE7-774C-943C-E4BC71A3FB24}" type="sibTrans" cxnId="{99F34C74-8EA1-1B42-8423-930E7EE60372}">
      <dgm:prSet/>
      <dgm:spPr/>
      <dgm:t>
        <a:bodyPr/>
        <a:lstStyle/>
        <a:p>
          <a:endParaRPr lang="en-GB"/>
        </a:p>
      </dgm:t>
    </dgm:pt>
    <dgm:pt modelId="{E7FEF4C9-D5D7-514D-9C94-DD5248100017}">
      <dgm:prSet custT="1"/>
      <dgm:spPr/>
      <dgm:t>
        <a:bodyPr/>
        <a:lstStyle/>
        <a:p>
          <a:r>
            <a:rPr lang="en-GB" sz="1600" i="1" dirty="0"/>
            <a:t>Contamination</a:t>
          </a:r>
          <a:endParaRPr lang="en-GB" sz="1600" dirty="0"/>
        </a:p>
      </dgm:t>
    </dgm:pt>
    <dgm:pt modelId="{CF011435-1D59-3B40-9B6D-75F3EA9E8849}" type="parTrans" cxnId="{73105426-45FE-A14F-9E12-9EB1D37018A5}">
      <dgm:prSet/>
      <dgm:spPr/>
      <dgm:t>
        <a:bodyPr/>
        <a:lstStyle/>
        <a:p>
          <a:endParaRPr lang="en-GB"/>
        </a:p>
      </dgm:t>
    </dgm:pt>
    <dgm:pt modelId="{1344646B-9D43-7546-A592-7F60001317CC}" type="sibTrans" cxnId="{73105426-45FE-A14F-9E12-9EB1D37018A5}">
      <dgm:prSet/>
      <dgm:spPr/>
      <dgm:t>
        <a:bodyPr/>
        <a:lstStyle/>
        <a:p>
          <a:endParaRPr lang="en-GB"/>
        </a:p>
      </dgm:t>
    </dgm:pt>
    <dgm:pt modelId="{82641536-EE55-9F44-898D-13D660885A8D}" type="pres">
      <dgm:prSet presAssocID="{6EC560AA-D0EC-A04A-86F6-9B3EF5316F6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08CFFCA-735C-324B-B47E-A049A0C3DD8C}" type="pres">
      <dgm:prSet presAssocID="{6EC560AA-D0EC-A04A-86F6-9B3EF5316F68}" presName="cycle" presStyleCnt="0"/>
      <dgm:spPr/>
    </dgm:pt>
    <dgm:pt modelId="{AFFF302C-D86B-424E-A4A6-2EC6428485D7}" type="pres">
      <dgm:prSet presAssocID="{6EC560AA-D0EC-A04A-86F6-9B3EF5316F68}" presName="centerShape" presStyleCnt="0"/>
      <dgm:spPr/>
    </dgm:pt>
    <dgm:pt modelId="{3E4F5B16-2416-5F45-93FE-F7FF20C4255F}" type="pres">
      <dgm:prSet presAssocID="{6EC560AA-D0EC-A04A-86F6-9B3EF5316F68}" presName="connSite" presStyleLbl="node1" presStyleIdx="0" presStyleCnt="6"/>
      <dgm:spPr/>
    </dgm:pt>
    <dgm:pt modelId="{1981A4DE-DFEA-CD49-AB41-3434B3AA3100}" type="pres">
      <dgm:prSet presAssocID="{6EC560AA-D0EC-A04A-86F6-9B3EF5316F68}" presName="visible" presStyleLbl="node1" presStyleIdx="0" presStyleCnt="6" custScaleX="123404" custLinFactNeighborX="-282" custLinFactNeighborY="-75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4B22A4AC-45CC-4D41-B639-AC50C109983E}" type="pres">
      <dgm:prSet presAssocID="{D5052644-09DB-EF4D-9E2F-0679D904FA16}" presName="Name25" presStyleLbl="parChTrans1D1" presStyleIdx="0" presStyleCnt="5"/>
      <dgm:spPr/>
    </dgm:pt>
    <dgm:pt modelId="{94BCFC62-621C-7B45-B586-C811CCB44A20}" type="pres">
      <dgm:prSet presAssocID="{7251C367-AC8C-304A-BE1F-EDE564DDF0BE}" presName="node" presStyleCnt="0"/>
      <dgm:spPr/>
    </dgm:pt>
    <dgm:pt modelId="{A8ADAA68-2223-B144-B0E4-D9ABABD3A510}" type="pres">
      <dgm:prSet presAssocID="{7251C367-AC8C-304A-BE1F-EDE564DDF0BE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05AE5F30-B2AF-F64A-88A9-7B6C8AF34D5E}" type="pres">
      <dgm:prSet presAssocID="{7251C367-AC8C-304A-BE1F-EDE564DDF0BE}" presName="childNode" presStyleLbl="revTx" presStyleIdx="0" presStyleCnt="5">
        <dgm:presLayoutVars>
          <dgm:bulletEnabled val="1"/>
        </dgm:presLayoutVars>
      </dgm:prSet>
      <dgm:spPr/>
    </dgm:pt>
    <dgm:pt modelId="{C1F28F62-3A80-D444-B4C5-C5A4050A00B5}" type="pres">
      <dgm:prSet presAssocID="{F42F968C-BCFB-B64A-8E64-DBE950944AEB}" presName="Name25" presStyleLbl="parChTrans1D1" presStyleIdx="1" presStyleCnt="5"/>
      <dgm:spPr/>
    </dgm:pt>
    <dgm:pt modelId="{BE013FBD-BFB7-CF49-876B-BCD03C1F1B7F}" type="pres">
      <dgm:prSet presAssocID="{B662BDB6-AC19-934D-A847-A985649FCE25}" presName="node" presStyleCnt="0"/>
      <dgm:spPr/>
    </dgm:pt>
    <dgm:pt modelId="{99E1D0C9-0018-0F42-8BD8-1754686D77EE}" type="pres">
      <dgm:prSet presAssocID="{B662BDB6-AC19-934D-A847-A985649FCE25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1334F312-68B0-C14A-A1E1-0BAB5F3484DF}" type="pres">
      <dgm:prSet presAssocID="{B662BDB6-AC19-934D-A847-A985649FCE25}" presName="childNode" presStyleLbl="revTx" presStyleIdx="1" presStyleCnt="5">
        <dgm:presLayoutVars>
          <dgm:bulletEnabled val="1"/>
        </dgm:presLayoutVars>
      </dgm:prSet>
      <dgm:spPr/>
    </dgm:pt>
    <dgm:pt modelId="{FF29F7B5-7C53-5B47-9485-E6D52A125687}" type="pres">
      <dgm:prSet presAssocID="{3CF62383-50C0-3D4F-BECC-4840EB159837}" presName="Name25" presStyleLbl="parChTrans1D1" presStyleIdx="2" presStyleCnt="5"/>
      <dgm:spPr/>
    </dgm:pt>
    <dgm:pt modelId="{13447EE4-CD46-F540-B118-706DA34F95D5}" type="pres">
      <dgm:prSet presAssocID="{680D611B-A921-1843-B139-191F4293C61E}" presName="node" presStyleCnt="0"/>
      <dgm:spPr/>
    </dgm:pt>
    <dgm:pt modelId="{C07EE45F-CE16-0347-A4B0-84542F02FFAF}" type="pres">
      <dgm:prSet presAssocID="{680D611B-A921-1843-B139-191F4293C61E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3DA1A760-922E-8E47-A2AF-6B621FE229F4}" type="pres">
      <dgm:prSet presAssocID="{680D611B-A921-1843-B139-191F4293C61E}" presName="childNode" presStyleLbl="revTx" presStyleIdx="2" presStyleCnt="5">
        <dgm:presLayoutVars>
          <dgm:bulletEnabled val="1"/>
        </dgm:presLayoutVars>
      </dgm:prSet>
      <dgm:spPr/>
    </dgm:pt>
    <dgm:pt modelId="{025BCDDD-D10C-924A-BA81-398596A10164}" type="pres">
      <dgm:prSet presAssocID="{10D63B72-2EF0-AB48-A741-F9B861F444DB}" presName="Name25" presStyleLbl="parChTrans1D1" presStyleIdx="3" presStyleCnt="5"/>
      <dgm:spPr/>
    </dgm:pt>
    <dgm:pt modelId="{E6DB8A4E-2129-EC4B-BF75-58D04226CCAF}" type="pres">
      <dgm:prSet presAssocID="{ABF813AD-96AC-6342-B450-7994224FE19C}" presName="node" presStyleCnt="0"/>
      <dgm:spPr/>
    </dgm:pt>
    <dgm:pt modelId="{0964105B-DF76-BF42-8F3B-087A94650FC6}" type="pres">
      <dgm:prSet presAssocID="{ABF813AD-96AC-6342-B450-7994224FE19C}" presName="parentNode" presStyleLbl="node1" presStyleIdx="4" presStyleCnt="6" custLinFactNeighborX="0" custLinFactNeighborY="1667">
        <dgm:presLayoutVars>
          <dgm:chMax val="1"/>
          <dgm:bulletEnabled val="1"/>
        </dgm:presLayoutVars>
      </dgm:prSet>
      <dgm:spPr/>
    </dgm:pt>
    <dgm:pt modelId="{32C9E3C7-9891-F44C-871A-25AA563EB51F}" type="pres">
      <dgm:prSet presAssocID="{ABF813AD-96AC-6342-B450-7994224FE19C}" presName="childNode" presStyleLbl="revTx" presStyleIdx="3" presStyleCnt="5">
        <dgm:presLayoutVars>
          <dgm:bulletEnabled val="1"/>
        </dgm:presLayoutVars>
      </dgm:prSet>
      <dgm:spPr/>
    </dgm:pt>
    <dgm:pt modelId="{BA939738-4149-1544-B5F6-18719A9DEBD0}" type="pres">
      <dgm:prSet presAssocID="{22A37B86-AEB5-484C-A513-D31F09B6E004}" presName="Name25" presStyleLbl="parChTrans1D1" presStyleIdx="4" presStyleCnt="5"/>
      <dgm:spPr/>
    </dgm:pt>
    <dgm:pt modelId="{65E1015C-037A-9A46-AB54-F9CCFA62E5C8}" type="pres">
      <dgm:prSet presAssocID="{5D70525F-4C2E-1141-863E-6111B20CF321}" presName="node" presStyleCnt="0"/>
      <dgm:spPr/>
    </dgm:pt>
    <dgm:pt modelId="{249EB1DD-D111-7D44-8252-A50903014812}" type="pres">
      <dgm:prSet presAssocID="{5D70525F-4C2E-1141-863E-6111B20CF321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B2D436C6-1C36-5A47-907F-C49FCFB390AC}" type="pres">
      <dgm:prSet presAssocID="{5D70525F-4C2E-1141-863E-6111B20CF321}" presName="childNode" presStyleLbl="revTx" presStyleIdx="4" presStyleCnt="5">
        <dgm:presLayoutVars>
          <dgm:bulletEnabled val="1"/>
        </dgm:presLayoutVars>
      </dgm:prSet>
      <dgm:spPr/>
    </dgm:pt>
  </dgm:ptLst>
  <dgm:cxnLst>
    <dgm:cxn modelId="{A112B303-2CAF-ED4E-BE6E-815B08440612}" srcId="{680D611B-A921-1843-B139-191F4293C61E}" destId="{41992EB8-A164-BF4B-8F5E-5317592954B7}" srcOrd="0" destOrd="0" parTransId="{5F74B22B-EA77-E449-8EEF-85AED74156C5}" sibTransId="{8BA1EA40-D05F-C145-98C1-0A76994251B7}"/>
    <dgm:cxn modelId="{CCB4E105-86E4-2846-BFBE-904D23F610D4}" type="presOf" srcId="{F42F968C-BCFB-B64A-8E64-DBE950944AEB}" destId="{C1F28F62-3A80-D444-B4C5-C5A4050A00B5}" srcOrd="0" destOrd="0" presId="urn:microsoft.com/office/officeart/2005/8/layout/radial2"/>
    <dgm:cxn modelId="{0589BC09-D2D6-4A47-9FE7-FEAB2C56CF17}" srcId="{B662BDB6-AC19-934D-A847-A985649FCE25}" destId="{F24B34B3-6E4C-2441-AE3E-AC3347F1A605}" srcOrd="1" destOrd="0" parTransId="{AF4A0A84-E947-354E-8449-7A827B5E824D}" sibTransId="{2CEB6EBA-53B5-D541-BF02-420759B4BF80}"/>
    <dgm:cxn modelId="{73105426-45FE-A14F-9E12-9EB1D37018A5}" srcId="{5D70525F-4C2E-1141-863E-6111B20CF321}" destId="{E7FEF4C9-D5D7-514D-9C94-DD5248100017}" srcOrd="1" destOrd="0" parTransId="{CF011435-1D59-3B40-9B6D-75F3EA9E8849}" sibTransId="{1344646B-9D43-7546-A592-7F60001317CC}"/>
    <dgm:cxn modelId="{4272DC2F-F369-5F43-93D5-5CBBE69216C1}" type="presOf" srcId="{6C493F78-E617-A240-8F3E-85B4BD7E6886}" destId="{B2D436C6-1C36-5A47-907F-C49FCFB390AC}" srcOrd="0" destOrd="0" presId="urn:microsoft.com/office/officeart/2005/8/layout/radial2"/>
    <dgm:cxn modelId="{C5D6E52F-DF10-A046-9521-662E0A3608A4}" srcId="{ABF813AD-96AC-6342-B450-7994224FE19C}" destId="{F529862D-57C1-9149-AFF8-201F7CB01B53}" srcOrd="1" destOrd="0" parTransId="{A873A1E6-1641-3046-8B44-10F898D5BF34}" sibTransId="{4ADA5605-B973-2246-8483-A6490B9C1FC1}"/>
    <dgm:cxn modelId="{722CB33A-E2BD-3E4D-8621-4AB1721A8EB6}" srcId="{5D70525F-4C2E-1141-863E-6111B20CF321}" destId="{6C493F78-E617-A240-8F3E-85B4BD7E6886}" srcOrd="0" destOrd="0" parTransId="{C95F065B-058E-6C48-8FAB-79D3BFD0845C}" sibTransId="{AB036E2B-9916-1046-9459-E4B0A36AC866}"/>
    <dgm:cxn modelId="{869ECD3F-5F0B-4F45-A94D-F8E7775E5F46}" srcId="{7251C367-AC8C-304A-BE1F-EDE564DDF0BE}" destId="{23627A89-6D88-E64E-9C00-6867A8238E47}" srcOrd="0" destOrd="0" parTransId="{59D38624-1F92-C349-9AF2-98C2C4FEA9AA}" sibTransId="{8B83E624-DF12-934F-84C1-57C4FBFAD019}"/>
    <dgm:cxn modelId="{ED283341-66A6-BE47-9D85-654F4A9903F8}" type="presOf" srcId="{F24B34B3-6E4C-2441-AE3E-AC3347F1A605}" destId="{1334F312-68B0-C14A-A1E1-0BAB5F3484DF}" srcOrd="0" destOrd="1" presId="urn:microsoft.com/office/officeart/2005/8/layout/radial2"/>
    <dgm:cxn modelId="{0753DA4B-0797-9641-B8C7-DCF318B199DB}" type="presOf" srcId="{BCABAEBA-3DE0-9C4C-93C0-905D507887F8}" destId="{05AE5F30-B2AF-F64A-88A9-7B6C8AF34D5E}" srcOrd="0" destOrd="1" presId="urn:microsoft.com/office/officeart/2005/8/layout/radial2"/>
    <dgm:cxn modelId="{D75A3751-717F-6C4C-B4E6-5A67878B0EE1}" type="presOf" srcId="{23627A89-6D88-E64E-9C00-6867A8238E47}" destId="{05AE5F30-B2AF-F64A-88A9-7B6C8AF34D5E}" srcOrd="0" destOrd="0" presId="urn:microsoft.com/office/officeart/2005/8/layout/radial2"/>
    <dgm:cxn modelId="{A529FB60-7385-6246-B392-D2A29601906C}" type="presOf" srcId="{2CE3BD8F-14F5-2743-848E-E08394C95979}" destId="{3DA1A760-922E-8E47-A2AF-6B621FE229F4}" srcOrd="0" destOrd="2" presId="urn:microsoft.com/office/officeart/2005/8/layout/radial2"/>
    <dgm:cxn modelId="{A13EFA68-C9C1-B442-A093-364B2D08B79E}" type="presOf" srcId="{D5052644-09DB-EF4D-9E2F-0679D904FA16}" destId="{4B22A4AC-45CC-4D41-B639-AC50C109983E}" srcOrd="0" destOrd="0" presId="urn:microsoft.com/office/officeart/2005/8/layout/radial2"/>
    <dgm:cxn modelId="{3A651169-96F4-224E-8517-4368A775ADA0}" type="presOf" srcId="{10D63B72-2EF0-AB48-A741-F9B861F444DB}" destId="{025BCDDD-D10C-924A-BA81-398596A10164}" srcOrd="0" destOrd="0" presId="urn:microsoft.com/office/officeart/2005/8/layout/radial2"/>
    <dgm:cxn modelId="{99F34C74-8EA1-1B42-8423-930E7EE60372}" srcId="{680D611B-A921-1843-B139-191F4293C61E}" destId="{36D881E0-578F-AF4C-8F4E-13DC70EEDC99}" srcOrd="1" destOrd="0" parTransId="{F35CCBC5-DB10-9540-937D-0C0EC5E096AC}" sibTransId="{8C620A91-DBE7-774C-943C-E4BC71A3FB24}"/>
    <dgm:cxn modelId="{29031876-ED7B-524B-AE18-753C36C19B58}" srcId="{B662BDB6-AC19-934D-A847-A985649FCE25}" destId="{772B7F8E-6A20-6244-8A0D-1F7531FDC798}" srcOrd="0" destOrd="0" parTransId="{1227979D-6078-7A4D-B8BC-6E7717668D13}" sibTransId="{93F5D2D3-9F74-6A47-9A49-54810D630DFF}"/>
    <dgm:cxn modelId="{B53A8D7D-B3FD-AB40-8898-07E892202A04}" type="presOf" srcId="{6EC560AA-D0EC-A04A-86F6-9B3EF5316F68}" destId="{82641536-EE55-9F44-898D-13D660885A8D}" srcOrd="0" destOrd="0" presId="urn:microsoft.com/office/officeart/2005/8/layout/radial2"/>
    <dgm:cxn modelId="{79E78C82-F104-624E-B048-3C22E58265D9}" type="presOf" srcId="{E7FEF4C9-D5D7-514D-9C94-DD5248100017}" destId="{B2D436C6-1C36-5A47-907F-C49FCFB390AC}" srcOrd="0" destOrd="1" presId="urn:microsoft.com/office/officeart/2005/8/layout/radial2"/>
    <dgm:cxn modelId="{58E59085-ED71-A64A-96EA-21922381C25F}" type="presOf" srcId="{41992EB8-A164-BF4B-8F5E-5317592954B7}" destId="{3DA1A760-922E-8E47-A2AF-6B621FE229F4}" srcOrd="0" destOrd="0" presId="urn:microsoft.com/office/officeart/2005/8/layout/radial2"/>
    <dgm:cxn modelId="{E2E37A88-E037-4E48-ACC1-7F3181ADF9BF}" srcId="{6EC560AA-D0EC-A04A-86F6-9B3EF5316F68}" destId="{5D70525F-4C2E-1141-863E-6111B20CF321}" srcOrd="4" destOrd="0" parTransId="{22A37B86-AEB5-484C-A513-D31F09B6E004}" sibTransId="{19AA1DCA-CADD-D642-B1FF-69A914998762}"/>
    <dgm:cxn modelId="{DB7D4B94-65A8-D04B-BC73-42835D05C42D}" type="presOf" srcId="{22A37B86-AEB5-484C-A513-D31F09B6E004}" destId="{BA939738-4149-1544-B5F6-18719A9DEBD0}" srcOrd="0" destOrd="0" presId="urn:microsoft.com/office/officeart/2005/8/layout/radial2"/>
    <dgm:cxn modelId="{476953A1-1105-D041-8605-39A2B100B524}" type="presOf" srcId="{B662BDB6-AC19-934D-A847-A985649FCE25}" destId="{99E1D0C9-0018-0F42-8BD8-1754686D77EE}" srcOrd="0" destOrd="0" presId="urn:microsoft.com/office/officeart/2005/8/layout/radial2"/>
    <dgm:cxn modelId="{C58A3DA2-2015-3241-AF64-4CF5B73FFC2E}" type="presOf" srcId="{F529862D-57C1-9149-AFF8-201F7CB01B53}" destId="{32C9E3C7-9891-F44C-871A-25AA563EB51F}" srcOrd="0" destOrd="1" presId="urn:microsoft.com/office/officeart/2005/8/layout/radial2"/>
    <dgm:cxn modelId="{AB3DC5B2-D79E-D44F-A7B5-9DACD83DE692}" srcId="{7251C367-AC8C-304A-BE1F-EDE564DDF0BE}" destId="{BCABAEBA-3DE0-9C4C-93C0-905D507887F8}" srcOrd="1" destOrd="0" parTransId="{4AA34E21-A4B0-9240-8554-51A80766F5A1}" sibTransId="{DE478086-2889-9849-BC7B-3B44668632FE}"/>
    <dgm:cxn modelId="{C0561BB9-382E-3649-83FF-2DBD91D9C1D1}" srcId="{6EC560AA-D0EC-A04A-86F6-9B3EF5316F68}" destId="{680D611B-A921-1843-B139-191F4293C61E}" srcOrd="2" destOrd="0" parTransId="{3CF62383-50C0-3D4F-BECC-4840EB159837}" sibTransId="{E3284B92-9C6E-5547-98DB-B6A7CC6467BD}"/>
    <dgm:cxn modelId="{CE4B3DC0-25EB-5643-B27F-9735E8FEB3F2}" type="presOf" srcId="{5D70525F-4C2E-1141-863E-6111B20CF321}" destId="{249EB1DD-D111-7D44-8252-A50903014812}" srcOrd="0" destOrd="0" presId="urn:microsoft.com/office/officeart/2005/8/layout/radial2"/>
    <dgm:cxn modelId="{4536FAC1-CAAE-3A42-AD85-9D97741C9052}" srcId="{680D611B-A921-1843-B139-191F4293C61E}" destId="{2CE3BD8F-14F5-2743-848E-E08394C95979}" srcOrd="2" destOrd="0" parTransId="{0F1F6860-6A5A-5B4A-ABA8-58E089F7A461}" sibTransId="{ED68A244-44B2-A742-8733-D1133CB96A88}"/>
    <dgm:cxn modelId="{FD292FC5-C3A2-BF4B-B2BB-2A53EC0304EC}" type="presOf" srcId="{680D611B-A921-1843-B139-191F4293C61E}" destId="{C07EE45F-CE16-0347-A4B0-84542F02FFAF}" srcOrd="0" destOrd="0" presId="urn:microsoft.com/office/officeart/2005/8/layout/radial2"/>
    <dgm:cxn modelId="{C8FE43C7-5E4A-3848-9655-403002B41174}" type="presOf" srcId="{ABF813AD-96AC-6342-B450-7994224FE19C}" destId="{0964105B-DF76-BF42-8F3B-087A94650FC6}" srcOrd="0" destOrd="0" presId="urn:microsoft.com/office/officeart/2005/8/layout/radial2"/>
    <dgm:cxn modelId="{01C724D0-F36B-0546-86BF-71176588202F}" srcId="{ABF813AD-96AC-6342-B450-7994224FE19C}" destId="{D65C60EE-5384-C045-A3D0-0A0E27279AD5}" srcOrd="0" destOrd="0" parTransId="{A03F1D40-BF99-3449-8CD0-82B5F61CA3F3}" sibTransId="{F204DD0E-1D42-6443-B17B-E29463D76112}"/>
    <dgm:cxn modelId="{A68D0DD3-3956-7445-BD29-CB2CC8A5CBD1}" type="presOf" srcId="{7251C367-AC8C-304A-BE1F-EDE564DDF0BE}" destId="{A8ADAA68-2223-B144-B0E4-D9ABABD3A510}" srcOrd="0" destOrd="0" presId="urn:microsoft.com/office/officeart/2005/8/layout/radial2"/>
    <dgm:cxn modelId="{BE4577D4-4B56-6945-86A9-4A7BE98C21B9}" type="presOf" srcId="{3CF62383-50C0-3D4F-BECC-4840EB159837}" destId="{FF29F7B5-7C53-5B47-9485-E6D52A125687}" srcOrd="0" destOrd="0" presId="urn:microsoft.com/office/officeart/2005/8/layout/radial2"/>
    <dgm:cxn modelId="{C67FA0D5-C9BE-C847-9B24-1CE8C5819577}" srcId="{6EC560AA-D0EC-A04A-86F6-9B3EF5316F68}" destId="{ABF813AD-96AC-6342-B450-7994224FE19C}" srcOrd="3" destOrd="0" parTransId="{10D63B72-2EF0-AB48-A741-F9B861F444DB}" sibTransId="{C873708F-4640-1645-B6C5-283DEB448536}"/>
    <dgm:cxn modelId="{83DA7AD6-CE95-9F41-84F5-566374AA628A}" type="presOf" srcId="{772B7F8E-6A20-6244-8A0D-1F7531FDC798}" destId="{1334F312-68B0-C14A-A1E1-0BAB5F3484DF}" srcOrd="0" destOrd="0" presId="urn:microsoft.com/office/officeart/2005/8/layout/radial2"/>
    <dgm:cxn modelId="{1608C5E1-4391-E14E-AB2E-6EFED9C8901A}" srcId="{6EC560AA-D0EC-A04A-86F6-9B3EF5316F68}" destId="{7251C367-AC8C-304A-BE1F-EDE564DDF0BE}" srcOrd="0" destOrd="0" parTransId="{D5052644-09DB-EF4D-9E2F-0679D904FA16}" sibTransId="{4F26080E-7C2E-704F-AC5C-43223A194C2C}"/>
    <dgm:cxn modelId="{14D7C3EE-0AA0-9741-B86F-39CD23E14169}" type="presOf" srcId="{D65C60EE-5384-C045-A3D0-0A0E27279AD5}" destId="{32C9E3C7-9891-F44C-871A-25AA563EB51F}" srcOrd="0" destOrd="0" presId="urn:microsoft.com/office/officeart/2005/8/layout/radial2"/>
    <dgm:cxn modelId="{E26120FE-6DAC-8745-BE7E-3FABC72C0648}" type="presOf" srcId="{36D881E0-578F-AF4C-8F4E-13DC70EEDC99}" destId="{3DA1A760-922E-8E47-A2AF-6B621FE229F4}" srcOrd="0" destOrd="1" presId="urn:microsoft.com/office/officeart/2005/8/layout/radial2"/>
    <dgm:cxn modelId="{E9DCFFFF-0C40-7146-A936-294B8F16390F}" srcId="{6EC560AA-D0EC-A04A-86F6-9B3EF5316F68}" destId="{B662BDB6-AC19-934D-A847-A985649FCE25}" srcOrd="1" destOrd="0" parTransId="{F42F968C-BCFB-B64A-8E64-DBE950944AEB}" sibTransId="{A9737022-40ED-FB4B-B858-2C64A51D28A1}"/>
    <dgm:cxn modelId="{BB0241C8-44E0-8745-9DE7-257E79878F2E}" type="presParOf" srcId="{82641536-EE55-9F44-898D-13D660885A8D}" destId="{008CFFCA-735C-324B-B47E-A049A0C3DD8C}" srcOrd="0" destOrd="0" presId="urn:microsoft.com/office/officeart/2005/8/layout/radial2"/>
    <dgm:cxn modelId="{1E140360-84A4-5A4B-8B8E-40A67EB7F79E}" type="presParOf" srcId="{008CFFCA-735C-324B-B47E-A049A0C3DD8C}" destId="{AFFF302C-D86B-424E-A4A6-2EC6428485D7}" srcOrd="0" destOrd="0" presId="urn:microsoft.com/office/officeart/2005/8/layout/radial2"/>
    <dgm:cxn modelId="{031DF497-A3E8-1540-B004-987985B5A88E}" type="presParOf" srcId="{AFFF302C-D86B-424E-A4A6-2EC6428485D7}" destId="{3E4F5B16-2416-5F45-93FE-F7FF20C4255F}" srcOrd="0" destOrd="0" presId="urn:microsoft.com/office/officeart/2005/8/layout/radial2"/>
    <dgm:cxn modelId="{ABC05B94-E36B-494C-A04E-5338D82283E2}" type="presParOf" srcId="{AFFF302C-D86B-424E-A4A6-2EC6428485D7}" destId="{1981A4DE-DFEA-CD49-AB41-3434B3AA3100}" srcOrd="1" destOrd="0" presId="urn:microsoft.com/office/officeart/2005/8/layout/radial2"/>
    <dgm:cxn modelId="{9D2BD9E8-E980-0248-8004-934E570EB258}" type="presParOf" srcId="{008CFFCA-735C-324B-B47E-A049A0C3DD8C}" destId="{4B22A4AC-45CC-4D41-B639-AC50C109983E}" srcOrd="1" destOrd="0" presId="urn:microsoft.com/office/officeart/2005/8/layout/radial2"/>
    <dgm:cxn modelId="{8762A23C-8741-1245-B287-37F4D3E5594C}" type="presParOf" srcId="{008CFFCA-735C-324B-B47E-A049A0C3DD8C}" destId="{94BCFC62-621C-7B45-B586-C811CCB44A20}" srcOrd="2" destOrd="0" presId="urn:microsoft.com/office/officeart/2005/8/layout/radial2"/>
    <dgm:cxn modelId="{EB8EE482-4725-9A42-9B36-56CC6D94FCAC}" type="presParOf" srcId="{94BCFC62-621C-7B45-B586-C811CCB44A20}" destId="{A8ADAA68-2223-B144-B0E4-D9ABABD3A510}" srcOrd="0" destOrd="0" presId="urn:microsoft.com/office/officeart/2005/8/layout/radial2"/>
    <dgm:cxn modelId="{9CC4978E-AE67-AE46-A643-BDF0ACD40690}" type="presParOf" srcId="{94BCFC62-621C-7B45-B586-C811CCB44A20}" destId="{05AE5F30-B2AF-F64A-88A9-7B6C8AF34D5E}" srcOrd="1" destOrd="0" presId="urn:microsoft.com/office/officeart/2005/8/layout/radial2"/>
    <dgm:cxn modelId="{243184C9-713A-2842-B539-E67940FEB778}" type="presParOf" srcId="{008CFFCA-735C-324B-B47E-A049A0C3DD8C}" destId="{C1F28F62-3A80-D444-B4C5-C5A4050A00B5}" srcOrd="3" destOrd="0" presId="urn:microsoft.com/office/officeart/2005/8/layout/radial2"/>
    <dgm:cxn modelId="{9336FF6C-118C-2F46-8187-AA5D484DDDE5}" type="presParOf" srcId="{008CFFCA-735C-324B-B47E-A049A0C3DD8C}" destId="{BE013FBD-BFB7-CF49-876B-BCD03C1F1B7F}" srcOrd="4" destOrd="0" presId="urn:microsoft.com/office/officeart/2005/8/layout/radial2"/>
    <dgm:cxn modelId="{34096F42-A0D1-DD45-97FF-92A49633DFCD}" type="presParOf" srcId="{BE013FBD-BFB7-CF49-876B-BCD03C1F1B7F}" destId="{99E1D0C9-0018-0F42-8BD8-1754686D77EE}" srcOrd="0" destOrd="0" presId="urn:microsoft.com/office/officeart/2005/8/layout/radial2"/>
    <dgm:cxn modelId="{CCEB1DEA-2ED4-1D4C-BAD8-E65C8F2E61AF}" type="presParOf" srcId="{BE013FBD-BFB7-CF49-876B-BCD03C1F1B7F}" destId="{1334F312-68B0-C14A-A1E1-0BAB5F3484DF}" srcOrd="1" destOrd="0" presId="urn:microsoft.com/office/officeart/2005/8/layout/radial2"/>
    <dgm:cxn modelId="{D12B0966-7795-4F4D-8123-2CC2446EAE31}" type="presParOf" srcId="{008CFFCA-735C-324B-B47E-A049A0C3DD8C}" destId="{FF29F7B5-7C53-5B47-9485-E6D52A125687}" srcOrd="5" destOrd="0" presId="urn:microsoft.com/office/officeart/2005/8/layout/radial2"/>
    <dgm:cxn modelId="{A91869EB-1021-6F40-A728-BFD7945B27EB}" type="presParOf" srcId="{008CFFCA-735C-324B-B47E-A049A0C3DD8C}" destId="{13447EE4-CD46-F540-B118-706DA34F95D5}" srcOrd="6" destOrd="0" presId="urn:microsoft.com/office/officeart/2005/8/layout/radial2"/>
    <dgm:cxn modelId="{311CEBEA-C491-7D46-8E15-8C3A895948E4}" type="presParOf" srcId="{13447EE4-CD46-F540-B118-706DA34F95D5}" destId="{C07EE45F-CE16-0347-A4B0-84542F02FFAF}" srcOrd="0" destOrd="0" presId="urn:microsoft.com/office/officeart/2005/8/layout/radial2"/>
    <dgm:cxn modelId="{BE1C5728-AA98-324D-8925-D062792B71B9}" type="presParOf" srcId="{13447EE4-CD46-F540-B118-706DA34F95D5}" destId="{3DA1A760-922E-8E47-A2AF-6B621FE229F4}" srcOrd="1" destOrd="0" presId="urn:microsoft.com/office/officeart/2005/8/layout/radial2"/>
    <dgm:cxn modelId="{0037D705-1EB5-8E47-AC5E-04336027B549}" type="presParOf" srcId="{008CFFCA-735C-324B-B47E-A049A0C3DD8C}" destId="{025BCDDD-D10C-924A-BA81-398596A10164}" srcOrd="7" destOrd="0" presId="urn:microsoft.com/office/officeart/2005/8/layout/radial2"/>
    <dgm:cxn modelId="{2E83BB92-B002-D049-B352-B34B4B3386A0}" type="presParOf" srcId="{008CFFCA-735C-324B-B47E-A049A0C3DD8C}" destId="{E6DB8A4E-2129-EC4B-BF75-58D04226CCAF}" srcOrd="8" destOrd="0" presId="urn:microsoft.com/office/officeart/2005/8/layout/radial2"/>
    <dgm:cxn modelId="{4E14E28B-0365-C145-9A63-D51205418A7E}" type="presParOf" srcId="{E6DB8A4E-2129-EC4B-BF75-58D04226CCAF}" destId="{0964105B-DF76-BF42-8F3B-087A94650FC6}" srcOrd="0" destOrd="0" presId="urn:microsoft.com/office/officeart/2005/8/layout/radial2"/>
    <dgm:cxn modelId="{7A5681BE-EC04-4948-A6AE-06B5E2C47F94}" type="presParOf" srcId="{E6DB8A4E-2129-EC4B-BF75-58D04226CCAF}" destId="{32C9E3C7-9891-F44C-871A-25AA563EB51F}" srcOrd="1" destOrd="0" presId="urn:microsoft.com/office/officeart/2005/8/layout/radial2"/>
    <dgm:cxn modelId="{F245AC10-2631-4949-97E4-B09B0BB2FE1B}" type="presParOf" srcId="{008CFFCA-735C-324B-B47E-A049A0C3DD8C}" destId="{BA939738-4149-1544-B5F6-18719A9DEBD0}" srcOrd="9" destOrd="0" presId="urn:microsoft.com/office/officeart/2005/8/layout/radial2"/>
    <dgm:cxn modelId="{BC4557DC-35EA-5146-BDB4-80414F4EB5F1}" type="presParOf" srcId="{008CFFCA-735C-324B-B47E-A049A0C3DD8C}" destId="{65E1015C-037A-9A46-AB54-F9CCFA62E5C8}" srcOrd="10" destOrd="0" presId="urn:microsoft.com/office/officeart/2005/8/layout/radial2"/>
    <dgm:cxn modelId="{5AEF0E6F-DDC4-8742-93BC-90915D0C2E9C}" type="presParOf" srcId="{65E1015C-037A-9A46-AB54-F9CCFA62E5C8}" destId="{249EB1DD-D111-7D44-8252-A50903014812}" srcOrd="0" destOrd="0" presId="urn:microsoft.com/office/officeart/2005/8/layout/radial2"/>
    <dgm:cxn modelId="{CBD6EF20-318F-1E4F-B1BB-C6BB06C26104}" type="presParOf" srcId="{65E1015C-037A-9A46-AB54-F9CCFA62E5C8}" destId="{B2D436C6-1C36-5A47-907F-C49FCFB390A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39738-4149-1544-B5F6-18719A9DEBD0}">
      <dsp:nvSpPr>
        <dsp:cNvPr id="0" name=""/>
        <dsp:cNvSpPr/>
      </dsp:nvSpPr>
      <dsp:spPr>
        <a:xfrm rot="3371305">
          <a:off x="1852892" y="4782901"/>
          <a:ext cx="1950684" cy="43286"/>
        </a:xfrm>
        <a:custGeom>
          <a:avLst/>
          <a:gdLst/>
          <a:ahLst/>
          <a:cxnLst/>
          <a:rect l="0" t="0" r="0" b="0"/>
          <a:pathLst>
            <a:path>
              <a:moveTo>
                <a:pt x="0" y="21643"/>
              </a:moveTo>
              <a:lnTo>
                <a:pt x="1950684" y="2164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BCDDD-D10C-924A-BA81-398596A10164}">
      <dsp:nvSpPr>
        <dsp:cNvPr id="0" name=""/>
        <dsp:cNvSpPr/>
      </dsp:nvSpPr>
      <dsp:spPr>
        <a:xfrm rot="1758550">
          <a:off x="2392392" y="4111223"/>
          <a:ext cx="1756889" cy="43286"/>
        </a:xfrm>
        <a:custGeom>
          <a:avLst/>
          <a:gdLst/>
          <a:ahLst/>
          <a:cxnLst/>
          <a:rect l="0" t="0" r="0" b="0"/>
          <a:pathLst>
            <a:path>
              <a:moveTo>
                <a:pt x="0" y="21643"/>
              </a:moveTo>
              <a:lnTo>
                <a:pt x="1756889" y="2164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9F7B5-7C53-5B47-9485-E6D52A125687}">
      <dsp:nvSpPr>
        <dsp:cNvPr id="0" name=""/>
        <dsp:cNvSpPr/>
      </dsp:nvSpPr>
      <dsp:spPr>
        <a:xfrm>
          <a:off x="2504841" y="3308356"/>
          <a:ext cx="1756011" cy="43286"/>
        </a:xfrm>
        <a:custGeom>
          <a:avLst/>
          <a:gdLst/>
          <a:ahLst/>
          <a:cxnLst/>
          <a:rect l="0" t="0" r="0" b="0"/>
          <a:pathLst>
            <a:path>
              <a:moveTo>
                <a:pt x="0" y="21643"/>
              </a:moveTo>
              <a:lnTo>
                <a:pt x="1756011" y="2164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28F62-3A80-D444-B4C5-C5A4050A00B5}">
      <dsp:nvSpPr>
        <dsp:cNvPr id="0" name=""/>
        <dsp:cNvSpPr/>
      </dsp:nvSpPr>
      <dsp:spPr>
        <a:xfrm rot="19859931">
          <a:off x="2395130" y="2515984"/>
          <a:ext cx="1749923" cy="43286"/>
        </a:xfrm>
        <a:custGeom>
          <a:avLst/>
          <a:gdLst/>
          <a:ahLst/>
          <a:cxnLst/>
          <a:rect l="0" t="0" r="0" b="0"/>
          <a:pathLst>
            <a:path>
              <a:moveTo>
                <a:pt x="0" y="21643"/>
              </a:moveTo>
              <a:lnTo>
                <a:pt x="1749923" y="2164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2A4AC-45CC-4D41-B639-AC50C109983E}">
      <dsp:nvSpPr>
        <dsp:cNvPr id="0" name=""/>
        <dsp:cNvSpPr/>
      </dsp:nvSpPr>
      <dsp:spPr>
        <a:xfrm rot="18228695">
          <a:off x="1852892" y="1833812"/>
          <a:ext cx="1950684" cy="43286"/>
        </a:xfrm>
        <a:custGeom>
          <a:avLst/>
          <a:gdLst/>
          <a:ahLst/>
          <a:cxnLst/>
          <a:rect l="0" t="0" r="0" b="0"/>
          <a:pathLst>
            <a:path>
              <a:moveTo>
                <a:pt x="0" y="21643"/>
              </a:moveTo>
              <a:lnTo>
                <a:pt x="1950684" y="2164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1A4DE-DFEA-CD49-AB41-3434B3AA3100}">
      <dsp:nvSpPr>
        <dsp:cNvPr id="0" name=""/>
        <dsp:cNvSpPr/>
      </dsp:nvSpPr>
      <dsp:spPr>
        <a:xfrm>
          <a:off x="664473" y="2379776"/>
          <a:ext cx="2341714" cy="189759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DAA68-2223-B144-B0E4-D9ABABD3A510}">
      <dsp:nvSpPr>
        <dsp:cNvPr id="0" name=""/>
        <dsp:cNvSpPr/>
      </dsp:nvSpPr>
      <dsp:spPr>
        <a:xfrm>
          <a:off x="3118481" y="2792"/>
          <a:ext cx="1138559" cy="11385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Collection and storage</a:t>
          </a:r>
        </a:p>
      </dsp:txBody>
      <dsp:txXfrm>
        <a:off x="3285219" y="169530"/>
        <a:ext cx="805083" cy="805083"/>
      </dsp:txXfrm>
    </dsp:sp>
    <dsp:sp modelId="{05AE5F30-B2AF-F64A-88A9-7B6C8AF34D5E}">
      <dsp:nvSpPr>
        <dsp:cNvPr id="0" name=""/>
        <dsp:cNvSpPr/>
      </dsp:nvSpPr>
      <dsp:spPr>
        <a:xfrm>
          <a:off x="4370897" y="2792"/>
          <a:ext cx="1707839" cy="11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Preservation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i="1" kern="1200" dirty="0"/>
            <a:t>Contamination</a:t>
          </a:r>
        </a:p>
      </dsp:txBody>
      <dsp:txXfrm>
        <a:off x="4370897" y="2792"/>
        <a:ext cx="1707839" cy="1138559"/>
      </dsp:txXfrm>
    </dsp:sp>
    <dsp:sp modelId="{99E1D0C9-0018-0F42-8BD8-1754686D77EE}">
      <dsp:nvSpPr>
        <dsp:cNvPr id="0" name=""/>
        <dsp:cNvSpPr/>
      </dsp:nvSpPr>
      <dsp:spPr>
        <a:xfrm>
          <a:off x="3963960" y="1268140"/>
          <a:ext cx="1138559" cy="11385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Make sample safe</a:t>
          </a:r>
        </a:p>
      </dsp:txBody>
      <dsp:txXfrm>
        <a:off x="4130698" y="1434878"/>
        <a:ext cx="805083" cy="805083"/>
      </dsp:txXfrm>
    </dsp:sp>
    <dsp:sp modelId="{1334F312-68B0-C14A-A1E1-0BAB5F3484DF}">
      <dsp:nvSpPr>
        <dsp:cNvPr id="0" name=""/>
        <dsp:cNvSpPr/>
      </dsp:nvSpPr>
      <dsp:spPr>
        <a:xfrm>
          <a:off x="5216375" y="1268140"/>
          <a:ext cx="1707839" cy="11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Biosafety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i="1" kern="1200" dirty="0"/>
            <a:t>Contamination</a:t>
          </a:r>
        </a:p>
      </dsp:txBody>
      <dsp:txXfrm>
        <a:off x="5216375" y="1268140"/>
        <a:ext cx="1707839" cy="1138559"/>
      </dsp:txXfrm>
    </dsp:sp>
    <dsp:sp modelId="{C07EE45F-CE16-0347-A4B0-84542F02FFAF}">
      <dsp:nvSpPr>
        <dsp:cNvPr id="0" name=""/>
        <dsp:cNvSpPr/>
      </dsp:nvSpPr>
      <dsp:spPr>
        <a:xfrm>
          <a:off x="4260852" y="2760720"/>
          <a:ext cx="1138559" cy="11385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Extract nucleic acid</a:t>
          </a:r>
        </a:p>
      </dsp:txBody>
      <dsp:txXfrm>
        <a:off x="4427590" y="2927458"/>
        <a:ext cx="805083" cy="805083"/>
      </dsp:txXfrm>
    </dsp:sp>
    <dsp:sp modelId="{3DA1A760-922E-8E47-A2AF-6B621FE229F4}">
      <dsp:nvSpPr>
        <dsp:cNvPr id="0" name=""/>
        <dsp:cNvSpPr/>
      </dsp:nvSpPr>
      <dsp:spPr>
        <a:xfrm>
          <a:off x="5513268" y="2760720"/>
          <a:ext cx="1707839" cy="11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Physical/chemical/enzymatic disruption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Quality check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i="1" kern="1200" dirty="0"/>
            <a:t>Contamination</a:t>
          </a:r>
          <a:endParaRPr lang="en-GB" sz="1600" kern="1200" dirty="0"/>
        </a:p>
      </dsp:txBody>
      <dsp:txXfrm>
        <a:off x="5513268" y="2760720"/>
        <a:ext cx="1707839" cy="1138559"/>
      </dsp:txXfrm>
    </dsp:sp>
    <dsp:sp modelId="{0964105B-DF76-BF42-8F3B-087A94650FC6}">
      <dsp:nvSpPr>
        <dsp:cNvPr id="0" name=""/>
        <dsp:cNvSpPr/>
      </dsp:nvSpPr>
      <dsp:spPr>
        <a:xfrm>
          <a:off x="3963960" y="4272279"/>
          <a:ext cx="1138559" cy="11385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Enrich?</a:t>
          </a:r>
        </a:p>
      </dsp:txBody>
      <dsp:txXfrm>
        <a:off x="4130698" y="4439017"/>
        <a:ext cx="805083" cy="805083"/>
      </dsp:txXfrm>
    </dsp:sp>
    <dsp:sp modelId="{32C9E3C7-9891-F44C-871A-25AA563EB51F}">
      <dsp:nvSpPr>
        <dsp:cNvPr id="0" name=""/>
        <dsp:cNvSpPr/>
      </dsp:nvSpPr>
      <dsp:spPr>
        <a:xfrm>
          <a:off x="5216375" y="4272279"/>
          <a:ext cx="1707839" cy="11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Improve abundance/sensitivity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i="1" kern="1200" dirty="0"/>
            <a:t>Contamination</a:t>
          </a:r>
          <a:endParaRPr lang="en-GB" sz="1600" kern="1200" dirty="0"/>
        </a:p>
      </dsp:txBody>
      <dsp:txXfrm>
        <a:off x="5216375" y="4272279"/>
        <a:ext cx="1707839" cy="1138559"/>
      </dsp:txXfrm>
    </dsp:sp>
    <dsp:sp modelId="{249EB1DD-D111-7D44-8252-A50903014812}">
      <dsp:nvSpPr>
        <dsp:cNvPr id="0" name=""/>
        <dsp:cNvSpPr/>
      </dsp:nvSpPr>
      <dsp:spPr>
        <a:xfrm>
          <a:off x="3118481" y="5518647"/>
          <a:ext cx="1138559" cy="11385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Make a sequence library</a:t>
          </a:r>
        </a:p>
      </dsp:txBody>
      <dsp:txXfrm>
        <a:off x="3285219" y="5685385"/>
        <a:ext cx="805083" cy="805083"/>
      </dsp:txXfrm>
    </dsp:sp>
    <dsp:sp modelId="{B2D436C6-1C36-5A47-907F-C49FCFB390AC}">
      <dsp:nvSpPr>
        <dsp:cNvPr id="0" name=""/>
        <dsp:cNvSpPr/>
      </dsp:nvSpPr>
      <dsp:spPr>
        <a:xfrm>
          <a:off x="4370897" y="5518647"/>
          <a:ext cx="1707839" cy="11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Input material -type and amount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i="1" kern="1200" dirty="0"/>
            <a:t>Contamination</a:t>
          </a:r>
          <a:endParaRPr lang="en-GB" sz="1600" kern="1200" dirty="0"/>
        </a:p>
      </dsp:txBody>
      <dsp:txXfrm>
        <a:off x="4370897" y="5518647"/>
        <a:ext cx="1707839" cy="113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most complete/real picture of what is in your sample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4" pitchFamily="34" charset="0"/>
              </a:rPr>
              <a:t>captured using long, biotinylated oligonucleotide baits (probes)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AFFD5-77E9-F14E-9E3E-7550F28593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AFFD5-77E9-F14E-9E3E-7550F28593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8546-CDAD-172A-2B13-FF36FE8A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7E334-A585-BB11-C03C-5AE324A9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FF6A-355C-7A77-9CF6-FDDAC596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D913-556D-7A43-8070-22CEA1E7040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E90E-305F-C9C4-A3FA-8C391E99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EAE1-60A0-533E-FC06-C0AED947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314B-8C8A-D746-A19B-D7EC4F40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948C-D664-C74A-BA76-D9C7AD73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385F-A6AC-FB49-AD5C-8DF4B810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4039-2BAD-684E-AAD8-B4017E3C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C6B3-DBD7-7F4D-9372-2B77FEEDCEF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EB0F-D1AD-4444-B90E-567FA9E8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D14C-3B0B-0F49-81E6-6FBDACB1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4ACB-57FE-9247-94EA-5E838814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49" r:id="rId4"/>
    <p:sldLayoutId id="2147483654" r:id="rId5"/>
    <p:sldLayoutId id="2147483656" r:id="rId6"/>
    <p:sldLayoutId id="2147483684" r:id="rId7"/>
    <p:sldLayoutId id="2147483689" r:id="rId8"/>
    <p:sldLayoutId id="2147483690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encedirect.com/journal/forensic-science-international-genet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9tL_B_tfkAhUtuVkKHZRPD4AQjRx6BAgBEAQ&amp;url=https%3A%2F%2Fwww.tripsavvy.com%2Fmaps-of-peru-1619938&amp;psig=AOvVaw2baEow9YMobVlx-dQHBBE5&amp;ust=15688142120952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tiff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hyperlink" Target="https://www.google.com/url?sa=i&amp;source=images&amp;cd=&amp;ved=2ahUKEwi9tL_B_tfkAhUtuVkKHZRPD4AQjRx6BAgBEAQ&amp;url=https%3A%2F%2Fwww.tripsavvy.com%2Fmaps-of-peru-1619938&amp;psig=AOvVaw2baEow9YMobVlx-dQHBBE5&amp;ust=15688142120952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64000"/>
            </a:schemeClr>
          </a:solidFill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Sample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2576945"/>
            <a:ext cx="5680364" cy="1062182"/>
          </a:xfrm>
          <a:solidFill>
            <a:schemeClr val="bg1">
              <a:alpha val="64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Kirstyn Brunker</a:t>
            </a:r>
          </a:p>
          <a:p>
            <a:r>
              <a:rPr lang="en-US" i="1" dirty="0">
                <a:solidFill>
                  <a:schemeClr val="tx1"/>
                </a:solidFill>
              </a:rPr>
              <a:t>SCENE, University of Glasgow</a:t>
            </a:r>
          </a:p>
          <a:p>
            <a:r>
              <a:rPr lang="en-US" i="1" dirty="0">
                <a:solidFill>
                  <a:schemeClr val="tx1"/>
                </a:solidFill>
              </a:rPr>
              <a:t>26-30</a:t>
            </a:r>
            <a:r>
              <a:rPr lang="en-US" i="1" baseline="30000" dirty="0">
                <a:solidFill>
                  <a:schemeClr val="tx1"/>
                </a:solidFill>
              </a:rPr>
              <a:t>th</a:t>
            </a:r>
            <a:r>
              <a:rPr lang="en-US" i="1" dirty="0">
                <a:solidFill>
                  <a:schemeClr val="tx1"/>
                </a:solidFill>
              </a:rPr>
              <a:t> June 2023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EFD2-AA17-587E-F3AD-ECF91CFD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A26EA-DE88-A027-9370-8E6DE9DCC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1: Designing primers practical</a:t>
            </a:r>
          </a:p>
        </p:txBody>
      </p:sp>
    </p:spTree>
    <p:extLst>
      <p:ext uri="{BB962C8B-B14F-4D97-AF65-F5344CB8AC3E}">
        <p14:creationId xmlns:p14="http://schemas.microsoft.com/office/powerpoint/2010/main" val="56578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CDCC24-310A-0DED-33F1-F281300C1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4326467" cy="4568296"/>
          </a:xfrm>
        </p:spPr>
        <p:txBody>
          <a:bodyPr>
            <a:normAutofit/>
          </a:bodyPr>
          <a:lstStyle/>
          <a:p>
            <a:r>
              <a:rPr lang="en-US" sz="1800" dirty="0"/>
              <a:t>Consider what you are doing at each step to optimize your desired sequence data output!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EB5E2F6-45CD-AA19-A08F-7DA4D78910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7174559"/>
              </p:ext>
            </p:extLst>
          </p:nvPr>
        </p:nvGraphicFramePr>
        <p:xfrm>
          <a:off x="2872341" y="99000"/>
          <a:ext cx="7890933" cy="66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7547495-D59D-A149-B657-228A0782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Sample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B1687-47F5-95E2-88AC-6833123B25AB}"/>
              </a:ext>
            </a:extLst>
          </p:cNvPr>
          <p:cNvSpPr txBox="1"/>
          <p:nvPr/>
        </p:nvSpPr>
        <p:spPr>
          <a:xfrm>
            <a:off x="8737994" y="164282"/>
            <a:ext cx="2154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RNA /DNA shield, </a:t>
            </a:r>
            <a:r>
              <a:rPr lang="en-US" sz="1400" dirty="0" err="1">
                <a:solidFill>
                  <a:schemeClr val="bg2"/>
                </a:solidFill>
              </a:rPr>
              <a:t>RNAlater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Freeze/thaw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125C5-ED56-0BD7-396F-E3E8E4B0C216}"/>
              </a:ext>
            </a:extLst>
          </p:cNvPr>
          <p:cNvSpPr txBox="1"/>
          <p:nvPr/>
        </p:nvSpPr>
        <p:spPr>
          <a:xfrm>
            <a:off x="10332481" y="2670416"/>
            <a:ext cx="170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Affects read length &amp;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BF2D2-1B50-A919-E006-6A3FCC44BAD0}"/>
              </a:ext>
            </a:extLst>
          </p:cNvPr>
          <p:cNvSpPr txBox="1"/>
          <p:nvPr/>
        </p:nvSpPr>
        <p:spPr>
          <a:xfrm>
            <a:off x="10010942" y="4441652"/>
            <a:ext cx="170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Pros and cons of different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5C100-2F59-ABFE-C551-2915881A6047}"/>
              </a:ext>
            </a:extLst>
          </p:cNvPr>
          <p:cNvSpPr txBox="1"/>
          <p:nvPr/>
        </p:nvSpPr>
        <p:spPr>
          <a:xfrm>
            <a:off x="9162159" y="5755585"/>
            <a:ext cx="170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Determines library kit choice</a:t>
            </a:r>
          </a:p>
        </p:txBody>
      </p:sp>
    </p:spTree>
    <p:extLst>
      <p:ext uri="{BB962C8B-B14F-4D97-AF65-F5344CB8AC3E}">
        <p14:creationId xmlns:p14="http://schemas.microsoft.com/office/powerpoint/2010/main" val="189288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A51813-B132-A64C-806D-7EE8001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27D6D-FAC1-2A42-9F7C-71ECAB0AF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11980" y="1537396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9EB79-2D72-654A-97F3-D0DC7A2D4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11980" y="2361308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effectLst/>
                <a:latin typeface="Helvetica" pitchFamily="2" charset="0"/>
              </a:rPr>
              <a:t>• Time</a:t>
            </a:r>
          </a:p>
          <a:p>
            <a:pPr marL="0" indent="0">
              <a:buNone/>
            </a:pPr>
            <a:r>
              <a:rPr lang="en-GB" dirty="0">
                <a:effectLst/>
                <a:latin typeface="Helvetica" pitchFamily="2" charset="0"/>
              </a:rPr>
              <a:t>• Cost</a:t>
            </a:r>
          </a:p>
          <a:p>
            <a:pPr marL="0" indent="0">
              <a:buNone/>
            </a:pPr>
            <a:r>
              <a:rPr lang="en-GB" dirty="0">
                <a:effectLst/>
                <a:latin typeface="Helvetica" pitchFamily="2" charset="0"/>
              </a:rPr>
              <a:t>• Sensitivity</a:t>
            </a:r>
          </a:p>
          <a:p>
            <a:pPr marL="0" indent="0">
              <a:buNone/>
            </a:pPr>
            <a:r>
              <a:rPr lang="en-GB" dirty="0">
                <a:effectLst/>
                <a:latin typeface="Helvetica" pitchFamily="2" charset="0"/>
              </a:rPr>
              <a:t>• Detection power</a:t>
            </a:r>
          </a:p>
          <a:p>
            <a:pPr marL="0" indent="0">
              <a:buNone/>
            </a:pPr>
            <a:r>
              <a:rPr lang="en-GB" dirty="0">
                <a:effectLst/>
                <a:latin typeface="Helvetica" pitchFamily="2" charset="0"/>
              </a:rPr>
              <a:t>• Readiness/portability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C9845-94C7-B0D4-469C-FEBAB916A8C5}"/>
              </a:ext>
            </a:extLst>
          </p:cNvPr>
          <p:cNvSpPr txBox="1"/>
          <p:nvPr/>
        </p:nvSpPr>
        <p:spPr>
          <a:xfrm>
            <a:off x="3178444" y="3137240"/>
            <a:ext cx="2105808" cy="377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Target enrichment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958C4C-2B3A-E100-1157-ADEC3D9B730D}"/>
              </a:ext>
            </a:extLst>
          </p:cNvPr>
          <p:cNvGrpSpPr/>
          <p:nvPr/>
        </p:nvGrpSpPr>
        <p:grpSpPr>
          <a:xfrm>
            <a:off x="3584386" y="1763635"/>
            <a:ext cx="744244" cy="631522"/>
            <a:chOff x="1204773" y="2825681"/>
            <a:chExt cx="744244" cy="63152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A630AF-56CC-79C0-73B3-B7C566FBBD7D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E6026E-3478-3AF3-37A0-932937EB8AC9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E58A88-FAFD-2AF9-A3F5-33466D1B3E51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1BC5D0-1315-2C18-01BD-546A48B51E76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862BC8-18EA-99DE-D6E2-F036C519DEEC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B7A1D72-C863-272A-97CC-F6FE7B45F84F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1EC7E79-4365-A2D1-D411-7E58142832F7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AE0FBFE-52E0-B40E-CCC1-55022F0A6301}"/>
              </a:ext>
            </a:extLst>
          </p:cNvPr>
          <p:cNvSpPr txBox="1"/>
          <p:nvPr/>
        </p:nvSpPr>
        <p:spPr>
          <a:xfrm>
            <a:off x="3533041" y="137028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1AC246-0F29-5803-A297-19EE8536AA21}"/>
              </a:ext>
            </a:extLst>
          </p:cNvPr>
          <p:cNvSpPr txBox="1"/>
          <p:nvPr/>
        </p:nvSpPr>
        <p:spPr>
          <a:xfrm>
            <a:off x="967982" y="3137240"/>
            <a:ext cx="1293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Culture enrichment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893F05-7501-BEAF-45D3-F1DC92DE8A93}"/>
              </a:ext>
            </a:extLst>
          </p:cNvPr>
          <p:cNvSpPr txBox="1"/>
          <p:nvPr/>
        </p:nvSpPr>
        <p:spPr>
          <a:xfrm>
            <a:off x="3091888" y="3775028"/>
            <a:ext cx="1210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PCR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EFF882-E4B7-F8BF-FD1D-04DA5834CDB0}"/>
              </a:ext>
            </a:extLst>
          </p:cNvPr>
          <p:cNvSpPr txBox="1"/>
          <p:nvPr/>
        </p:nvSpPr>
        <p:spPr>
          <a:xfrm>
            <a:off x="4217302" y="3775028"/>
            <a:ext cx="1487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Bait capture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1A6328-4A1B-BF11-6B44-38F7B0BEAEE0}"/>
              </a:ext>
            </a:extLst>
          </p:cNvPr>
          <p:cNvSpPr txBox="1"/>
          <p:nvPr/>
        </p:nvSpPr>
        <p:spPr>
          <a:xfrm>
            <a:off x="5815727" y="3137240"/>
            <a:ext cx="1656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Metagenomics/transcriptomics</a:t>
            </a:r>
          </a:p>
        </p:txBody>
      </p:sp>
      <p:sp>
        <p:nvSpPr>
          <p:cNvPr id="2061" name="Left Bracket 2060">
            <a:extLst>
              <a:ext uri="{FF2B5EF4-FFF2-40B4-BE49-F238E27FC236}">
                <a16:creationId xmlns:a16="http://schemas.microsoft.com/office/drawing/2014/main" id="{F9A41C2F-E278-4A52-42F8-0D95C2CA5BB8}"/>
              </a:ext>
            </a:extLst>
          </p:cNvPr>
          <p:cNvSpPr/>
          <p:nvPr/>
        </p:nvSpPr>
        <p:spPr>
          <a:xfrm rot="5400000">
            <a:off x="3746785" y="207033"/>
            <a:ext cx="484094" cy="531067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25208B55-C065-9C6C-5389-5A1F6D3473AE}"/>
              </a:ext>
            </a:extLst>
          </p:cNvPr>
          <p:cNvCxnSpPr>
            <a:stCxn id="2061" idx="1"/>
          </p:cNvCxnSpPr>
          <p:nvPr/>
        </p:nvCxnSpPr>
        <p:spPr>
          <a:xfrm>
            <a:off x="3988832" y="2620325"/>
            <a:ext cx="0" cy="48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Left Brace 2063">
            <a:extLst>
              <a:ext uri="{FF2B5EF4-FFF2-40B4-BE49-F238E27FC236}">
                <a16:creationId xmlns:a16="http://schemas.microsoft.com/office/drawing/2014/main" id="{671F7A6D-D9F8-A904-2E3B-DD1FE4186842}"/>
              </a:ext>
            </a:extLst>
          </p:cNvPr>
          <p:cNvSpPr/>
          <p:nvPr/>
        </p:nvSpPr>
        <p:spPr>
          <a:xfrm rot="5400000">
            <a:off x="3850128" y="3088517"/>
            <a:ext cx="281692" cy="1053567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230A924C-618B-2701-57E6-0786B420AABC}"/>
              </a:ext>
            </a:extLst>
          </p:cNvPr>
          <p:cNvGrpSpPr/>
          <p:nvPr/>
        </p:nvGrpSpPr>
        <p:grpSpPr>
          <a:xfrm>
            <a:off x="1242636" y="4242692"/>
            <a:ext cx="744244" cy="631522"/>
            <a:chOff x="1204773" y="2825681"/>
            <a:chExt cx="744244" cy="631522"/>
          </a:xfrm>
        </p:grpSpPr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A1623900-F950-A348-C756-024E7B31AA88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43C3518A-64B6-4AF3-D716-B692969B1ECE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BFCE1E42-BB35-9875-4595-A31316814A11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92A01C2A-0DDE-5A53-B000-A1C4539EA2CC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Oval 2069">
              <a:extLst>
                <a:ext uri="{FF2B5EF4-FFF2-40B4-BE49-F238E27FC236}">
                  <a16:creationId xmlns:a16="http://schemas.microsoft.com/office/drawing/2014/main" id="{80C9A6DC-264D-C239-4FAB-5EDBA87B8ECB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Oval 2070">
              <a:extLst>
                <a:ext uri="{FF2B5EF4-FFF2-40B4-BE49-F238E27FC236}">
                  <a16:creationId xmlns:a16="http://schemas.microsoft.com/office/drawing/2014/main" id="{8BD8BB94-CBF8-4065-7EEB-960A017873C7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E3B5F8AF-17FA-AA91-AC6D-E10368D6B93E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76DCA988-B891-1731-5FB6-BCB9F5F7C874}"/>
              </a:ext>
            </a:extLst>
          </p:cNvPr>
          <p:cNvGrpSpPr/>
          <p:nvPr/>
        </p:nvGrpSpPr>
        <p:grpSpPr>
          <a:xfrm>
            <a:off x="3024321" y="4242692"/>
            <a:ext cx="744244" cy="631522"/>
            <a:chOff x="1204773" y="2825681"/>
            <a:chExt cx="744244" cy="631522"/>
          </a:xfrm>
        </p:grpSpPr>
        <p:sp>
          <p:nvSpPr>
            <p:cNvPr id="2074" name="Oval 2073">
              <a:extLst>
                <a:ext uri="{FF2B5EF4-FFF2-40B4-BE49-F238E27FC236}">
                  <a16:creationId xmlns:a16="http://schemas.microsoft.com/office/drawing/2014/main" id="{87F418FB-9DE0-CD27-1AF7-4E5996EC0939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08F7F05C-D3EA-7AD5-25C7-6DEBF84D3224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Oval 2075">
              <a:extLst>
                <a:ext uri="{FF2B5EF4-FFF2-40B4-BE49-F238E27FC236}">
                  <a16:creationId xmlns:a16="http://schemas.microsoft.com/office/drawing/2014/main" id="{EEB44E14-CF24-2352-FCC3-9BC31B6B0808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Oval 2076">
              <a:extLst>
                <a:ext uri="{FF2B5EF4-FFF2-40B4-BE49-F238E27FC236}">
                  <a16:creationId xmlns:a16="http://schemas.microsoft.com/office/drawing/2014/main" id="{FD8B645E-7D33-6B68-D65E-2EFE877038AF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77C4D5A-BC24-0171-22EA-8EA08BA8A6D2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Oval 2078">
              <a:extLst>
                <a:ext uri="{FF2B5EF4-FFF2-40B4-BE49-F238E27FC236}">
                  <a16:creationId xmlns:a16="http://schemas.microsoft.com/office/drawing/2014/main" id="{84A5BFBF-E93E-F133-B480-64BCE85F57C8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8C931C11-729F-E06F-3BE9-526A97167C01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Oval 2080">
            <a:extLst>
              <a:ext uri="{FF2B5EF4-FFF2-40B4-BE49-F238E27FC236}">
                <a16:creationId xmlns:a16="http://schemas.microsoft.com/office/drawing/2014/main" id="{4752B3C0-2D2A-3C54-12EF-1816A91E2ADE}"/>
              </a:ext>
            </a:extLst>
          </p:cNvPr>
          <p:cNvSpPr/>
          <p:nvPr/>
        </p:nvSpPr>
        <p:spPr>
          <a:xfrm>
            <a:off x="4674389" y="4242692"/>
            <a:ext cx="178904" cy="17717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069A5C51-8FDB-1A9F-917C-61375D39BC0C}"/>
              </a:ext>
            </a:extLst>
          </p:cNvPr>
          <p:cNvGrpSpPr/>
          <p:nvPr/>
        </p:nvGrpSpPr>
        <p:grpSpPr>
          <a:xfrm>
            <a:off x="6189961" y="4242692"/>
            <a:ext cx="744244" cy="631522"/>
            <a:chOff x="1204773" y="2825681"/>
            <a:chExt cx="744244" cy="631522"/>
          </a:xfrm>
        </p:grpSpPr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9799DD1D-EF99-5237-4693-EB2055D9B941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Oval 2083">
              <a:extLst>
                <a:ext uri="{FF2B5EF4-FFF2-40B4-BE49-F238E27FC236}">
                  <a16:creationId xmlns:a16="http://schemas.microsoft.com/office/drawing/2014/main" id="{F36CC98E-A743-3DBE-F715-8A89F0FB85DF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Oval 2084">
              <a:extLst>
                <a:ext uri="{FF2B5EF4-FFF2-40B4-BE49-F238E27FC236}">
                  <a16:creationId xmlns:a16="http://schemas.microsoft.com/office/drawing/2014/main" id="{F8BC6041-435A-3CC8-D86C-A1CAE2F104BD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973271B9-7DE6-9BD9-9AD3-FC91D564DD1A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5A44EEBF-CC9B-FCB7-7892-95720D7A6B3C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C9C46081-8A39-C6B4-E578-8846BC855AF7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103EC13B-CB85-C996-F812-7B69B3E4A8F7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0" name="Oval 2089">
            <a:extLst>
              <a:ext uri="{FF2B5EF4-FFF2-40B4-BE49-F238E27FC236}">
                <a16:creationId xmlns:a16="http://schemas.microsoft.com/office/drawing/2014/main" id="{0987CCB8-0309-6193-9CB9-75B2C1C5EEAA}"/>
              </a:ext>
            </a:extLst>
          </p:cNvPr>
          <p:cNvSpPr/>
          <p:nvPr/>
        </p:nvSpPr>
        <p:spPr>
          <a:xfrm>
            <a:off x="292080" y="1831270"/>
            <a:ext cx="178904" cy="17717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TextBox 2090">
            <a:extLst>
              <a:ext uri="{FF2B5EF4-FFF2-40B4-BE49-F238E27FC236}">
                <a16:creationId xmlns:a16="http://schemas.microsoft.com/office/drawing/2014/main" id="{A12AB4A6-6140-C0BD-EFEF-C0310A6F71C2}"/>
              </a:ext>
            </a:extLst>
          </p:cNvPr>
          <p:cNvSpPr txBox="1"/>
          <p:nvPr/>
        </p:nvSpPr>
        <p:spPr>
          <a:xfrm>
            <a:off x="533238" y="1706870"/>
            <a:ext cx="107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Pathogen</a:t>
            </a:r>
          </a:p>
        </p:txBody>
      </p:sp>
      <p:sp>
        <p:nvSpPr>
          <p:cNvPr id="2092" name="Oval 2091">
            <a:extLst>
              <a:ext uri="{FF2B5EF4-FFF2-40B4-BE49-F238E27FC236}">
                <a16:creationId xmlns:a16="http://schemas.microsoft.com/office/drawing/2014/main" id="{C41DE9DA-2089-8870-21F9-D2BD7DCD90C6}"/>
              </a:ext>
            </a:extLst>
          </p:cNvPr>
          <p:cNvSpPr/>
          <p:nvPr/>
        </p:nvSpPr>
        <p:spPr>
          <a:xfrm>
            <a:off x="302173" y="2119447"/>
            <a:ext cx="178904" cy="1771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TextBox 2093">
            <a:extLst>
              <a:ext uri="{FF2B5EF4-FFF2-40B4-BE49-F238E27FC236}">
                <a16:creationId xmlns:a16="http://schemas.microsoft.com/office/drawing/2014/main" id="{A210FD5D-5058-4213-E77B-DA28E11C737A}"/>
              </a:ext>
            </a:extLst>
          </p:cNvPr>
          <p:cNvSpPr txBox="1"/>
          <p:nvPr/>
        </p:nvSpPr>
        <p:spPr>
          <a:xfrm>
            <a:off x="530755" y="2013565"/>
            <a:ext cx="17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background</a:t>
            </a:r>
          </a:p>
        </p:txBody>
      </p:sp>
    </p:spTree>
    <p:extLst>
      <p:ext uri="{BB962C8B-B14F-4D97-AF65-F5344CB8AC3E}">
        <p14:creationId xmlns:p14="http://schemas.microsoft.com/office/powerpoint/2010/main" val="24785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A19FFF-2A7C-55D6-5B7A-DA684C8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Metagenomics</a:t>
            </a:r>
            <a:br>
              <a:rPr lang="en-US" dirty="0"/>
            </a:b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B41BD2B-AAA1-D709-62F7-B8B2B2786A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8775" y="1891217"/>
            <a:ext cx="11474450" cy="460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Pros</a:t>
            </a:r>
          </a:p>
          <a:p>
            <a:r>
              <a:rPr lang="en-US" dirty="0">
                <a:latin typeface="+mn-lt"/>
              </a:rPr>
              <a:t>Gold standard</a:t>
            </a:r>
          </a:p>
          <a:p>
            <a:r>
              <a:rPr lang="en-US" dirty="0">
                <a:latin typeface="+mn-lt"/>
              </a:rPr>
              <a:t>Pathogen agnostic</a:t>
            </a:r>
          </a:p>
          <a:p>
            <a:r>
              <a:rPr lang="en-US" b="0" i="0" u="none" strike="noStrike" kern="1200" dirty="0">
                <a:solidFill>
                  <a:srgbClr val="003865"/>
                </a:solidFill>
                <a:effectLst/>
                <a:latin typeface="+mn-lt"/>
              </a:rPr>
              <a:t>Unbiased</a:t>
            </a:r>
          </a:p>
          <a:p>
            <a:endParaRPr lang="en-US" dirty="0">
              <a:solidFill>
                <a:srgbClr val="003865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+mn-lt"/>
              </a:rPr>
              <a:t>Cons</a:t>
            </a: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kern="1200" dirty="0">
                <a:solidFill>
                  <a:schemeClr val="bg2"/>
                </a:solidFill>
                <a:effectLst/>
                <a:latin typeface="+mn-lt"/>
              </a:rPr>
              <a:t>Lower sensitivity</a:t>
            </a:r>
            <a:endParaRPr lang="en-GB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kern="1200" dirty="0">
                <a:solidFill>
                  <a:schemeClr val="bg2"/>
                </a:solidFill>
                <a:effectLst/>
                <a:latin typeface="+mn-lt"/>
              </a:rPr>
              <a:t>More expensive</a:t>
            </a:r>
            <a:endParaRPr lang="en-GB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kern="1200" dirty="0">
                <a:solidFill>
                  <a:schemeClr val="bg2"/>
                </a:solidFill>
                <a:effectLst/>
                <a:latin typeface="+mn-lt"/>
              </a:rPr>
              <a:t>Complex</a:t>
            </a:r>
            <a:endParaRPr lang="en-GB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99738-8396-4C2C-AF84-2E4AFA0A6E1C}"/>
              </a:ext>
            </a:extLst>
          </p:cNvPr>
          <p:cNvGrpSpPr/>
          <p:nvPr/>
        </p:nvGrpSpPr>
        <p:grpSpPr>
          <a:xfrm>
            <a:off x="9517999" y="359858"/>
            <a:ext cx="744244" cy="631522"/>
            <a:chOff x="1204773" y="2825681"/>
            <a:chExt cx="744244" cy="63152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F949C4-41DF-AB00-A1E9-016408935A2E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AA858F-D888-9528-4F2D-87639E21A4D6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0E207E-9E10-F83F-D7B4-6847C7680B13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F5B9C2-BFB0-2275-26D8-089199AB092E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7254EB4-3C7A-5396-4EC1-1221802E3932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CEBB80-F8F9-1C3F-E7A4-7BA638651F13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7111FF-2B99-2B83-AF1B-94B851DF527B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C6A010-939E-9EAF-0916-486D120E123B}"/>
              </a:ext>
            </a:extLst>
          </p:cNvPr>
          <p:cNvCxnSpPr/>
          <p:nvPr/>
        </p:nvCxnSpPr>
        <p:spPr>
          <a:xfrm>
            <a:off x="8115114" y="713788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870E07-C214-3BC7-2888-A67144A8E5C3}"/>
              </a:ext>
            </a:extLst>
          </p:cNvPr>
          <p:cNvGrpSpPr/>
          <p:nvPr/>
        </p:nvGrpSpPr>
        <p:grpSpPr>
          <a:xfrm>
            <a:off x="6782595" y="346485"/>
            <a:ext cx="744244" cy="631522"/>
            <a:chOff x="1204773" y="2825681"/>
            <a:chExt cx="744244" cy="63152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13DD93-02C1-478F-1907-67348A558764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A71082-3AA5-C1F0-15F4-897C5F638D94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E81BE3-FD62-FF12-05AF-15B01E20DDC8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9D0759C-B258-FD8D-CEE0-9BD3C77C5FD5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FFE51A-F461-1B5D-63D7-E43F11FBE1C5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2D302E-C710-F5B8-1D35-930114C10FB1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3CBD-FD59-4A6E-0742-C2F9F003DC4C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hat's in my Pot? (WIMP), a quantitative analysis tool for real-time  species identification">
            <a:extLst>
              <a:ext uri="{FF2B5EF4-FFF2-40B4-BE49-F238E27FC236}">
                <a16:creationId xmlns:a16="http://schemas.microsoft.com/office/drawing/2014/main" id="{C37F1F3E-D8F1-F558-BB7A-10B7C196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40" y="1426436"/>
            <a:ext cx="7976685" cy="48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13E8F57-2836-18B5-F709-D90040F9AB28}"/>
              </a:ext>
            </a:extLst>
          </p:cNvPr>
          <p:cNvSpPr txBox="1"/>
          <p:nvPr/>
        </p:nvSpPr>
        <p:spPr>
          <a:xfrm>
            <a:off x="9457138" y="6525438"/>
            <a:ext cx="25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AAAAAA"/>
                </a:solidFill>
              </a:rPr>
              <a:t>Imaeg</a:t>
            </a:r>
            <a:r>
              <a:rPr lang="en-US" dirty="0">
                <a:solidFill>
                  <a:srgbClr val="AAAAAA"/>
                </a:solidFill>
              </a:rPr>
              <a:t>: Oxford Nanopore</a:t>
            </a:r>
          </a:p>
        </p:txBody>
      </p:sp>
    </p:spTree>
    <p:extLst>
      <p:ext uri="{BB962C8B-B14F-4D97-AF65-F5344CB8AC3E}">
        <p14:creationId xmlns:p14="http://schemas.microsoft.com/office/powerpoint/2010/main" val="216204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28A5-3096-BB80-8B3C-9BA150B9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Bait capture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5E337-6C80-721E-5FCF-3BD3AF2CB7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SzPts val="1200"/>
              <a:buNone/>
            </a:pPr>
            <a:endParaRPr lang="en-US" sz="2800" dirty="0">
              <a:latin typeface="+mn-lt"/>
            </a:endParaRPr>
          </a:p>
          <a:p>
            <a:pPr marL="0" indent="0" fontAlgn="t">
              <a:spcBef>
                <a:spcPts val="0"/>
              </a:spcBef>
              <a:buSzPts val="1200"/>
              <a:buNone/>
            </a:pPr>
            <a:r>
              <a:rPr lang="en-US" sz="2800" dirty="0">
                <a:latin typeface="+mn-lt"/>
              </a:rPr>
              <a:t>Pros</a:t>
            </a:r>
            <a:endParaRPr lang="en-US" sz="2800" b="0" i="0" u="none" strike="noStrike" kern="1200" dirty="0">
              <a:solidFill>
                <a:srgbClr val="003865"/>
              </a:solidFill>
              <a:effectLst/>
              <a:latin typeface="+mn-lt"/>
            </a:endParaRPr>
          </a:p>
          <a:p>
            <a:pPr fontAlgn="t">
              <a:spcBef>
                <a:spcPts val="0"/>
              </a:spcBef>
              <a:buSzPts val="1200"/>
            </a:pPr>
            <a:r>
              <a:rPr lang="en-US" sz="2800" b="0" i="0" u="none" strike="noStrike" kern="1200" dirty="0">
                <a:solidFill>
                  <a:srgbClr val="003865"/>
                </a:solidFill>
                <a:effectLst/>
                <a:latin typeface="+mn-lt"/>
              </a:rPr>
              <a:t>Tolerant of diversity</a:t>
            </a:r>
          </a:p>
          <a:p>
            <a:pPr fontAlgn="t">
              <a:spcBef>
                <a:spcPts val="0"/>
              </a:spcBef>
              <a:buSzPts val="1200"/>
            </a:pPr>
            <a:endParaRPr lang="en-US" sz="2800" b="0" i="0" u="none" strike="noStrike" kern="1200" dirty="0">
              <a:solidFill>
                <a:srgbClr val="003865"/>
              </a:solidFill>
              <a:effectLst/>
              <a:latin typeface="+mn-lt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Pts val="1200"/>
              <a:buNone/>
            </a:pPr>
            <a:endParaRPr lang="en-US" sz="2800" dirty="0">
              <a:solidFill>
                <a:srgbClr val="003865"/>
              </a:solidFill>
              <a:latin typeface="+mn-lt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Pts val="1200"/>
              <a:buNone/>
            </a:pPr>
            <a:r>
              <a:rPr lang="en-US" sz="2800" dirty="0">
                <a:solidFill>
                  <a:schemeClr val="bg2"/>
                </a:solidFill>
                <a:latin typeface="+mn-lt"/>
              </a:rPr>
              <a:t>Cons</a:t>
            </a:r>
            <a:endParaRPr lang="en-GB" sz="2800" b="0" i="0" u="none" strike="noStrike" dirty="0">
              <a:effectLst/>
              <a:latin typeface="+mn-lt"/>
            </a:endParaRPr>
          </a:p>
          <a:p>
            <a:pPr marL="283464" marR="0" indent="-283464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0" i="1" u="none" strike="noStrike" kern="1200" dirty="0">
                <a:solidFill>
                  <a:schemeClr val="bg2"/>
                </a:solidFill>
                <a:effectLst/>
                <a:latin typeface="+mn-lt"/>
              </a:rPr>
              <a:t>A priori  knowledge</a:t>
            </a:r>
            <a:endParaRPr lang="en-GB" sz="2800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pPr marL="283464" marR="0" indent="-283464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0" i="1" u="none" strike="noStrike" kern="1200" dirty="0">
                <a:solidFill>
                  <a:schemeClr val="bg2"/>
                </a:solidFill>
                <a:effectLst/>
                <a:latin typeface="+mn-lt"/>
              </a:rPr>
              <a:t>Expensive</a:t>
            </a:r>
            <a:endParaRPr lang="en-GB" sz="2800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0" i="1" u="none" strike="noStrike" kern="1200" dirty="0">
                <a:solidFill>
                  <a:schemeClr val="bg2"/>
                </a:solidFill>
                <a:effectLst/>
                <a:latin typeface="+mn-lt"/>
              </a:rPr>
              <a:t>Slow &amp; complex</a:t>
            </a:r>
            <a:endParaRPr lang="en-GB" sz="2800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endParaRPr lang="en-US" sz="2800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812B6E-D8E2-E78A-C314-22C8DC2386BB}"/>
              </a:ext>
            </a:extLst>
          </p:cNvPr>
          <p:cNvSpPr/>
          <p:nvPr/>
        </p:nvSpPr>
        <p:spPr>
          <a:xfrm>
            <a:off x="9463860" y="753487"/>
            <a:ext cx="178904" cy="17717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81349-AA11-5893-3FEF-B8B2F20E77D8}"/>
              </a:ext>
            </a:extLst>
          </p:cNvPr>
          <p:cNvGrpSpPr/>
          <p:nvPr/>
        </p:nvGrpSpPr>
        <p:grpSpPr>
          <a:xfrm>
            <a:off x="6908155" y="533614"/>
            <a:ext cx="744244" cy="631522"/>
            <a:chOff x="1204773" y="2825681"/>
            <a:chExt cx="744244" cy="63152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AFE03F-482F-2257-49F4-971950D271B3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22EE86-F2BC-5011-A5F3-3FF857C1A353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DF57C3-6843-273E-8432-78F07B894CE3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EA873E-57CC-457F-1A40-85372B82F580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3E24E0-50BB-E77A-03FF-E52058EECAC5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720664-A401-FFE2-689C-33767FC41ECF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55CD6E-54F7-5525-58F1-72021A3F97F5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6DDA8C-1F22-ED01-A52D-C3122529C6F6}"/>
              </a:ext>
            </a:extLst>
          </p:cNvPr>
          <p:cNvCxnSpPr/>
          <p:nvPr/>
        </p:nvCxnSpPr>
        <p:spPr>
          <a:xfrm>
            <a:off x="7901758" y="918576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re we fishing or catching? Evaluating the efficiency of bait capture of  CODIS fragments - ScienceDirect">
            <a:extLst>
              <a:ext uri="{FF2B5EF4-FFF2-40B4-BE49-F238E27FC236}">
                <a16:creationId xmlns:a16="http://schemas.microsoft.com/office/drawing/2014/main" id="{D92E3594-7960-2E7D-B17E-919C5A711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1392128"/>
            <a:ext cx="71755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6319D2-92BA-52D2-35BD-8D3A5C6EF587}"/>
              </a:ext>
            </a:extLst>
          </p:cNvPr>
          <p:cNvSpPr txBox="1"/>
          <p:nvPr/>
        </p:nvSpPr>
        <p:spPr>
          <a:xfrm>
            <a:off x="5806240" y="6503602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u="none" strike="noStrike" dirty="0">
                <a:solidFill>
                  <a:srgbClr val="AAAAAA"/>
                </a:solidFill>
                <a:effectLst/>
                <a:latin typeface="NexusSans"/>
                <a:hlinkClick r:id="rId4" tooltip="Go to Forensic Science International: Genetics on ScienceDir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Winters et al (2017) Forensic Science International: Genetics</a:t>
            </a:r>
            <a:endParaRPr lang="en-GB" b="0" i="0" dirty="0">
              <a:solidFill>
                <a:srgbClr val="AAAAAA"/>
              </a:solidFill>
              <a:effectLst/>
              <a:latin typeface="NexusSans"/>
            </a:endParaRPr>
          </a:p>
        </p:txBody>
      </p:sp>
    </p:spTree>
    <p:extLst>
      <p:ext uri="{BB962C8B-B14F-4D97-AF65-F5344CB8AC3E}">
        <p14:creationId xmlns:p14="http://schemas.microsoft.com/office/powerpoint/2010/main" val="24072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0BCC-B75F-4EA6-E1F2-D074674B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Culture enrichment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2871-E613-2EEA-DD78-47C6907452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Pts val="1200"/>
              <a:buNone/>
            </a:pPr>
            <a:endParaRPr lang="en-US" dirty="0">
              <a:latin typeface="+mn-lt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Pts val="1200"/>
              <a:buNone/>
            </a:pPr>
            <a:r>
              <a:rPr lang="en-US" dirty="0">
                <a:latin typeface="+mn-lt"/>
              </a:rPr>
              <a:t>Pros</a:t>
            </a:r>
            <a:endParaRPr lang="en-US" b="0" i="0" u="none" strike="noStrike" kern="1200" dirty="0">
              <a:solidFill>
                <a:srgbClr val="003865"/>
              </a:solidFill>
              <a:effectLst/>
              <a:latin typeface="+mn-lt"/>
            </a:endParaRPr>
          </a:p>
          <a:p>
            <a:pPr fontAlgn="t">
              <a:spcBef>
                <a:spcPts val="0"/>
              </a:spcBef>
              <a:buSzPts val="1200"/>
            </a:pPr>
            <a:r>
              <a:rPr lang="en-US" b="0" i="0" u="none" strike="noStrike" kern="1200" dirty="0">
                <a:solidFill>
                  <a:srgbClr val="003865"/>
                </a:solidFill>
                <a:effectLst/>
                <a:latin typeface="+mn-lt"/>
              </a:rPr>
              <a:t>Cheap</a:t>
            </a:r>
            <a:endParaRPr lang="en-GB" b="0" i="0" u="none" strike="noStrike" dirty="0">
              <a:effectLst/>
              <a:latin typeface="+mn-lt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dirty="0">
                <a:solidFill>
                  <a:srgbClr val="003865"/>
                </a:solidFill>
                <a:effectLst/>
                <a:latin typeface="+mn-lt"/>
              </a:rPr>
              <a:t>Sensitive</a:t>
            </a: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3865"/>
              </a:solidFill>
              <a:latin typeface="+mn-lt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rgbClr val="003865"/>
              </a:solidFill>
              <a:effectLst/>
              <a:latin typeface="+mn-lt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3865"/>
              </a:solidFill>
              <a:latin typeface="+mn-lt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+mn-lt"/>
              </a:rPr>
              <a:t>Cons</a:t>
            </a:r>
            <a:endParaRPr lang="en-GB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kern="1200" dirty="0">
                <a:solidFill>
                  <a:schemeClr val="bg2"/>
                </a:solidFill>
                <a:effectLst/>
                <a:latin typeface="+mn-lt"/>
              </a:rPr>
              <a:t>A priori  knowledge</a:t>
            </a:r>
            <a:endParaRPr lang="en-GB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kern="1200" dirty="0">
                <a:solidFill>
                  <a:schemeClr val="bg2"/>
                </a:solidFill>
                <a:effectLst/>
                <a:latin typeface="+mn-lt"/>
              </a:rPr>
              <a:t>Slow</a:t>
            </a:r>
            <a:endParaRPr lang="en-GB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kern="1200" dirty="0">
                <a:solidFill>
                  <a:schemeClr val="bg2"/>
                </a:solidFill>
                <a:effectLst/>
                <a:latin typeface="+mn-lt"/>
              </a:rPr>
              <a:t>Specific expertise</a:t>
            </a:r>
            <a:endParaRPr lang="en-GB" b="0" i="0" u="none" strike="noStrike" dirty="0">
              <a:solidFill>
                <a:schemeClr val="bg2"/>
              </a:solidFill>
              <a:effectLst/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E8BE46-9A0D-3A20-1228-FAC078CCC07E}"/>
              </a:ext>
            </a:extLst>
          </p:cNvPr>
          <p:cNvGrpSpPr/>
          <p:nvPr/>
        </p:nvGrpSpPr>
        <p:grpSpPr>
          <a:xfrm>
            <a:off x="9642764" y="615573"/>
            <a:ext cx="744244" cy="631522"/>
            <a:chOff x="1204773" y="2825681"/>
            <a:chExt cx="744244" cy="63152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B3FEF9-636D-7FED-29E9-D2D78057D94A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7224DD-2798-8A0A-4B9E-4EBEE45C3D27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A39B80-B0BD-C464-D980-1F6234291CD1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E90FD8-3FBE-8223-744E-77FAB4AA7E03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481A99-6E88-A90F-F25A-345AA7FA3D92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84D988-5D0A-EEF6-EEE0-9B3A2212B6F1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1038FA-CF5B-49D5-EFA3-E3E0BC3E6F07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4509A-C930-C2B6-8FCF-AE7430C4856E}"/>
              </a:ext>
            </a:extLst>
          </p:cNvPr>
          <p:cNvGrpSpPr/>
          <p:nvPr/>
        </p:nvGrpSpPr>
        <p:grpSpPr>
          <a:xfrm>
            <a:off x="7154717" y="662246"/>
            <a:ext cx="744244" cy="631522"/>
            <a:chOff x="1204773" y="2825681"/>
            <a:chExt cx="744244" cy="6315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4A922E-51E4-E04C-BEF4-D5385B1B64B6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0B9CB-46AE-F4E3-CA01-5499BD7707B7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391B7F-6757-0895-DBA3-6568C3D791CB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06F099-99C2-9634-3ED8-D43D9B37DD5A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5EC52F-16FF-2784-E768-F270B94BE00F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4D55E2-0E3A-8274-2BC8-BCC22B16E001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B670E8-EAF5-6DB5-83A6-EE05724DA1A4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AD370C-F5D9-750B-5BA1-37AD0EDABB97}"/>
              </a:ext>
            </a:extLst>
          </p:cNvPr>
          <p:cNvCxnSpPr/>
          <p:nvPr/>
        </p:nvCxnSpPr>
        <p:spPr>
          <a:xfrm>
            <a:off x="8148320" y="1047208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Enrichment Culture - an overview | ScienceDirect Topics">
            <a:extLst>
              <a:ext uri="{FF2B5EF4-FFF2-40B4-BE49-F238E27FC236}">
                <a16:creationId xmlns:a16="http://schemas.microsoft.com/office/drawing/2014/main" id="{814F408F-C8E9-AD8F-9338-806873F1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032" y="1776997"/>
            <a:ext cx="3426900" cy="43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A51813-B132-A64C-806D-7EE8001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PCR enrichment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27D6D-FAC1-2A42-9F7C-71ECAB0AF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7011" y="882958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did we choose this?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9EB79-2D72-654A-97F3-D0DC7A2D4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7011" y="2076202"/>
            <a:ext cx="5183188" cy="359307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Enriches samples with low viral material</a:t>
            </a:r>
          </a:p>
          <a:p>
            <a:r>
              <a:rPr lang="en-US" dirty="0">
                <a:solidFill>
                  <a:schemeClr val="tx1"/>
                </a:solidFill>
              </a:rPr>
              <a:t>Helps with poor quality sampled (fragmented RNA) </a:t>
            </a:r>
          </a:p>
          <a:p>
            <a:r>
              <a:rPr lang="en-US" dirty="0">
                <a:solidFill>
                  <a:schemeClr val="tx1"/>
                </a:solidFill>
              </a:rPr>
              <a:t>Cost-effective</a:t>
            </a:r>
          </a:p>
          <a:p>
            <a:r>
              <a:rPr lang="en-US" dirty="0">
                <a:solidFill>
                  <a:schemeClr val="tx1"/>
                </a:solidFill>
              </a:rPr>
              <a:t>High sensitivity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Caveats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Requires </a:t>
            </a:r>
            <a:r>
              <a:rPr lang="en-US" i="1" dirty="0">
                <a:solidFill>
                  <a:schemeClr val="tx1"/>
                </a:solidFill>
              </a:rPr>
              <a:t>a priori </a:t>
            </a:r>
            <a:r>
              <a:rPr lang="en-US" dirty="0">
                <a:solidFill>
                  <a:schemeClr val="tx1"/>
                </a:solidFill>
              </a:rPr>
              <a:t>knowledge of pathogen</a:t>
            </a:r>
          </a:p>
          <a:p>
            <a:r>
              <a:rPr lang="en-US" dirty="0">
                <a:solidFill>
                  <a:schemeClr val="tx1"/>
                </a:solidFill>
              </a:rPr>
              <a:t>Tolerant of limited diversity</a:t>
            </a:r>
          </a:p>
          <a:p>
            <a:r>
              <a:rPr lang="en-US" dirty="0">
                <a:solidFill>
                  <a:schemeClr val="tx1"/>
                </a:solidFill>
              </a:rPr>
              <a:t>Potential for contamination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C9845-94C7-B0D4-469C-FEBAB916A8C5}"/>
              </a:ext>
            </a:extLst>
          </p:cNvPr>
          <p:cNvSpPr txBox="1"/>
          <p:nvPr/>
        </p:nvSpPr>
        <p:spPr>
          <a:xfrm>
            <a:off x="3178444" y="3137240"/>
            <a:ext cx="2105808" cy="377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Target enrichment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958C4C-2B3A-E100-1157-ADEC3D9B730D}"/>
              </a:ext>
            </a:extLst>
          </p:cNvPr>
          <p:cNvGrpSpPr/>
          <p:nvPr/>
        </p:nvGrpSpPr>
        <p:grpSpPr>
          <a:xfrm>
            <a:off x="3584386" y="1763635"/>
            <a:ext cx="744244" cy="631522"/>
            <a:chOff x="1204773" y="2825681"/>
            <a:chExt cx="744244" cy="63152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A630AF-56CC-79C0-73B3-B7C566FBBD7D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E6026E-3478-3AF3-37A0-932937EB8AC9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E58A88-FAFD-2AF9-A3F5-33466D1B3E51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1BC5D0-1315-2C18-01BD-546A48B51E76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862BC8-18EA-99DE-D6E2-F036C519DEEC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B7A1D72-C863-272A-97CC-F6FE7B45F84F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1EC7E79-4365-A2D1-D411-7E58142832F7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AE0FBFE-52E0-B40E-CCC1-55022F0A6301}"/>
              </a:ext>
            </a:extLst>
          </p:cNvPr>
          <p:cNvSpPr txBox="1"/>
          <p:nvPr/>
        </p:nvSpPr>
        <p:spPr>
          <a:xfrm>
            <a:off x="3533041" y="137028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893F05-7501-BEAF-45D3-F1DC92DE8A93}"/>
              </a:ext>
            </a:extLst>
          </p:cNvPr>
          <p:cNvSpPr txBox="1"/>
          <p:nvPr/>
        </p:nvSpPr>
        <p:spPr>
          <a:xfrm>
            <a:off x="3091888" y="3775028"/>
            <a:ext cx="1210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PCR</a:t>
            </a: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25208B55-C065-9C6C-5389-5A1F6D3473AE}"/>
              </a:ext>
            </a:extLst>
          </p:cNvPr>
          <p:cNvCxnSpPr>
            <a:cxnSpLocks/>
          </p:cNvCxnSpPr>
          <p:nvPr/>
        </p:nvCxnSpPr>
        <p:spPr>
          <a:xfrm>
            <a:off x="3911388" y="2577294"/>
            <a:ext cx="0" cy="48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76DCA988-B891-1731-5FB6-BCB9F5F7C874}"/>
              </a:ext>
            </a:extLst>
          </p:cNvPr>
          <p:cNvGrpSpPr/>
          <p:nvPr/>
        </p:nvGrpSpPr>
        <p:grpSpPr>
          <a:xfrm>
            <a:off x="3024321" y="4242692"/>
            <a:ext cx="744244" cy="631522"/>
            <a:chOff x="1204773" y="2825681"/>
            <a:chExt cx="744244" cy="631522"/>
          </a:xfrm>
        </p:grpSpPr>
        <p:sp>
          <p:nvSpPr>
            <p:cNvPr id="2074" name="Oval 2073">
              <a:extLst>
                <a:ext uri="{FF2B5EF4-FFF2-40B4-BE49-F238E27FC236}">
                  <a16:creationId xmlns:a16="http://schemas.microsoft.com/office/drawing/2014/main" id="{87F418FB-9DE0-CD27-1AF7-4E5996EC0939}"/>
                </a:ext>
              </a:extLst>
            </p:cNvPr>
            <p:cNvSpPr/>
            <p:nvPr/>
          </p:nvSpPr>
          <p:spPr>
            <a:xfrm>
              <a:off x="1770113" y="287095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08F7F05C-D3EA-7AD5-25C7-6DEBF84D3224}"/>
                </a:ext>
              </a:extLst>
            </p:cNvPr>
            <p:cNvSpPr/>
            <p:nvPr/>
          </p:nvSpPr>
          <p:spPr>
            <a:xfrm>
              <a:off x="1680661" y="312205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Oval 2075">
              <a:extLst>
                <a:ext uri="{FF2B5EF4-FFF2-40B4-BE49-F238E27FC236}">
                  <a16:creationId xmlns:a16="http://schemas.microsoft.com/office/drawing/2014/main" id="{EEB44E14-CF24-2352-FCC3-9BC31B6B0808}"/>
                </a:ext>
              </a:extLst>
            </p:cNvPr>
            <p:cNvSpPr/>
            <p:nvPr/>
          </p:nvSpPr>
          <p:spPr>
            <a:xfrm>
              <a:off x="1468850" y="2825681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Oval 2076">
              <a:extLst>
                <a:ext uri="{FF2B5EF4-FFF2-40B4-BE49-F238E27FC236}">
                  <a16:creationId xmlns:a16="http://schemas.microsoft.com/office/drawing/2014/main" id="{FD8B645E-7D33-6B68-D65E-2EFE877038AF}"/>
                </a:ext>
              </a:extLst>
            </p:cNvPr>
            <p:cNvSpPr/>
            <p:nvPr/>
          </p:nvSpPr>
          <p:spPr>
            <a:xfrm>
              <a:off x="1204773" y="2870953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77C4D5A-BC24-0171-22EA-8EA08BA8A6D2}"/>
                </a:ext>
              </a:extLst>
            </p:cNvPr>
            <p:cNvSpPr/>
            <p:nvPr/>
          </p:nvSpPr>
          <p:spPr>
            <a:xfrm>
              <a:off x="1292086" y="3066226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Oval 2078">
              <a:extLst>
                <a:ext uri="{FF2B5EF4-FFF2-40B4-BE49-F238E27FC236}">
                  <a16:creationId xmlns:a16="http://schemas.microsoft.com/office/drawing/2014/main" id="{84A5BFBF-E93E-F133-B480-64BCE85F57C8}"/>
                </a:ext>
              </a:extLst>
            </p:cNvPr>
            <p:cNvSpPr/>
            <p:nvPr/>
          </p:nvSpPr>
          <p:spPr>
            <a:xfrm>
              <a:off x="1470990" y="3280024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8C931C11-729F-E06F-3BE9-526A97167C01}"/>
                </a:ext>
              </a:extLst>
            </p:cNvPr>
            <p:cNvSpPr/>
            <p:nvPr/>
          </p:nvSpPr>
          <p:spPr>
            <a:xfrm>
              <a:off x="1501757" y="3033555"/>
              <a:ext cx="178904" cy="17717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0" name="Oval 2089">
            <a:extLst>
              <a:ext uri="{FF2B5EF4-FFF2-40B4-BE49-F238E27FC236}">
                <a16:creationId xmlns:a16="http://schemas.microsoft.com/office/drawing/2014/main" id="{0987CCB8-0309-6193-9CB9-75B2C1C5EEAA}"/>
              </a:ext>
            </a:extLst>
          </p:cNvPr>
          <p:cNvSpPr/>
          <p:nvPr/>
        </p:nvSpPr>
        <p:spPr>
          <a:xfrm>
            <a:off x="292080" y="1831270"/>
            <a:ext cx="178904" cy="17717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TextBox 2090">
            <a:extLst>
              <a:ext uri="{FF2B5EF4-FFF2-40B4-BE49-F238E27FC236}">
                <a16:creationId xmlns:a16="http://schemas.microsoft.com/office/drawing/2014/main" id="{A12AB4A6-6140-C0BD-EFEF-C0310A6F71C2}"/>
              </a:ext>
            </a:extLst>
          </p:cNvPr>
          <p:cNvSpPr txBox="1"/>
          <p:nvPr/>
        </p:nvSpPr>
        <p:spPr>
          <a:xfrm>
            <a:off x="533238" y="1706870"/>
            <a:ext cx="107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Pathogen</a:t>
            </a:r>
          </a:p>
        </p:txBody>
      </p:sp>
      <p:sp>
        <p:nvSpPr>
          <p:cNvPr id="2092" name="Oval 2091">
            <a:extLst>
              <a:ext uri="{FF2B5EF4-FFF2-40B4-BE49-F238E27FC236}">
                <a16:creationId xmlns:a16="http://schemas.microsoft.com/office/drawing/2014/main" id="{C41DE9DA-2089-8870-21F9-D2BD7DCD90C6}"/>
              </a:ext>
            </a:extLst>
          </p:cNvPr>
          <p:cNvSpPr/>
          <p:nvPr/>
        </p:nvSpPr>
        <p:spPr>
          <a:xfrm>
            <a:off x="302173" y="2119447"/>
            <a:ext cx="178904" cy="1771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TextBox 2093">
            <a:extLst>
              <a:ext uri="{FF2B5EF4-FFF2-40B4-BE49-F238E27FC236}">
                <a16:creationId xmlns:a16="http://schemas.microsoft.com/office/drawing/2014/main" id="{A210FD5D-5058-4213-E77B-DA28E11C737A}"/>
              </a:ext>
            </a:extLst>
          </p:cNvPr>
          <p:cNvSpPr txBox="1"/>
          <p:nvPr/>
        </p:nvSpPr>
        <p:spPr>
          <a:xfrm>
            <a:off x="530755" y="2013565"/>
            <a:ext cx="17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background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B1A35C-CB19-867D-E92B-A0D781F307D4}"/>
              </a:ext>
            </a:extLst>
          </p:cNvPr>
          <p:cNvCxnSpPr>
            <a:cxnSpLocks/>
          </p:cNvCxnSpPr>
          <p:nvPr/>
        </p:nvCxnSpPr>
        <p:spPr>
          <a:xfrm flipH="1">
            <a:off x="3679113" y="3472473"/>
            <a:ext cx="264077" cy="40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B39F-A18B-D841-8C90-FA517548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primers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A554-C43F-264B-A765-4FDB25123F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683" y="1787922"/>
            <a:ext cx="317658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What do I want to capture?</a:t>
            </a:r>
          </a:p>
          <a:p>
            <a:pPr lvl="1"/>
            <a:r>
              <a:rPr lang="en-US" sz="2000" dirty="0"/>
              <a:t>What pathogen</a:t>
            </a:r>
          </a:p>
          <a:p>
            <a:pPr lvl="1"/>
            <a:r>
              <a:rPr lang="en-US" sz="2000" dirty="0"/>
              <a:t>Location</a:t>
            </a:r>
          </a:p>
          <a:p>
            <a:pPr lvl="1"/>
            <a:r>
              <a:rPr lang="en-US" sz="2000" dirty="0"/>
              <a:t>Host variant</a:t>
            </a:r>
          </a:p>
          <a:p>
            <a:pPr lvl="1"/>
            <a:r>
              <a:rPr lang="en-US" sz="2000" dirty="0"/>
              <a:t>Whole or partial genome</a:t>
            </a:r>
          </a:p>
          <a:p>
            <a:endParaRPr lang="en-US" sz="2400" dirty="0"/>
          </a:p>
          <a:p>
            <a:r>
              <a:rPr lang="en-US" sz="2400" dirty="0"/>
              <a:t>What </a:t>
            </a:r>
            <a:r>
              <a:rPr lang="en-US" sz="2400" i="1" dirty="0"/>
              <a:t>a priori </a:t>
            </a:r>
            <a:r>
              <a:rPr lang="en-US" sz="2400" dirty="0"/>
              <a:t>knowledge is available?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1026" name="Picture 2" descr="Image result for peru map">
            <a:hlinkClick r:id="rId3"/>
            <a:extLst>
              <a:ext uri="{FF2B5EF4-FFF2-40B4-BE49-F238E27FC236}">
                <a16:creationId xmlns:a16="http://schemas.microsoft.com/office/drawing/2014/main" id="{CC996CED-DA45-A040-BC06-9DC157C5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61" y="1825625"/>
            <a:ext cx="3942252" cy="39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3CF7A78-D891-2340-8F34-645C571BF2E8}"/>
              </a:ext>
            </a:extLst>
          </p:cNvPr>
          <p:cNvSpPr/>
          <p:nvPr/>
        </p:nvSpPr>
        <p:spPr>
          <a:xfrm>
            <a:off x="10872789" y="3429000"/>
            <a:ext cx="228600" cy="2857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F047B5-4070-AB4B-9B53-25B3452A3272}"/>
              </a:ext>
            </a:extLst>
          </p:cNvPr>
          <p:cNvSpPr/>
          <p:nvPr/>
        </p:nvSpPr>
        <p:spPr>
          <a:xfrm>
            <a:off x="11239500" y="4557713"/>
            <a:ext cx="228600" cy="28575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2074E0-1A42-754D-8C8E-E1AB0B0E3475}"/>
              </a:ext>
            </a:extLst>
          </p:cNvPr>
          <p:cNvSpPr/>
          <p:nvPr/>
        </p:nvSpPr>
        <p:spPr>
          <a:xfrm>
            <a:off x="9937872" y="4414838"/>
            <a:ext cx="228600" cy="2857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8B5345-36B4-4F45-8BFC-B35A421C13BE}"/>
              </a:ext>
            </a:extLst>
          </p:cNvPr>
          <p:cNvSpPr/>
          <p:nvPr/>
        </p:nvSpPr>
        <p:spPr>
          <a:xfrm>
            <a:off x="8539164" y="2324100"/>
            <a:ext cx="228600" cy="2857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3E811F-F7EE-5947-9E66-9E098C614F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289"/>
          <a:stretch/>
        </p:blipFill>
        <p:spPr>
          <a:xfrm>
            <a:off x="4208784" y="2609850"/>
            <a:ext cx="3912866" cy="23367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3225004-8828-DE40-AA28-CCA884CA76FB}"/>
              </a:ext>
            </a:extLst>
          </p:cNvPr>
          <p:cNvSpPr/>
          <p:nvPr/>
        </p:nvSpPr>
        <p:spPr>
          <a:xfrm>
            <a:off x="6248400" y="2609850"/>
            <a:ext cx="1217736" cy="556683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48E39-D2BA-E24B-AF88-3CE722C847D6}"/>
              </a:ext>
            </a:extLst>
          </p:cNvPr>
          <p:cNvSpPr/>
          <p:nvPr/>
        </p:nvSpPr>
        <p:spPr>
          <a:xfrm>
            <a:off x="6369782" y="4279371"/>
            <a:ext cx="1217736" cy="556683"/>
          </a:xfrm>
          <a:prstGeom prst="rect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95AB1A-3501-F043-9881-50F35C5BD3F4}"/>
              </a:ext>
            </a:extLst>
          </p:cNvPr>
          <p:cNvSpPr/>
          <p:nvPr/>
        </p:nvSpPr>
        <p:spPr>
          <a:xfrm>
            <a:off x="6248400" y="3761317"/>
            <a:ext cx="1217736" cy="404548"/>
          </a:xfrm>
          <a:prstGeom prst="rect">
            <a:avLst/>
          </a:prstGeom>
          <a:solidFill>
            <a:srgbClr val="92D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BF86E-5A59-FD4D-B10D-599967BA814F}"/>
              </a:ext>
            </a:extLst>
          </p:cNvPr>
          <p:cNvSpPr/>
          <p:nvPr/>
        </p:nvSpPr>
        <p:spPr>
          <a:xfrm>
            <a:off x="6347757" y="3194580"/>
            <a:ext cx="1217736" cy="404548"/>
          </a:xfrm>
          <a:prstGeom prst="rect">
            <a:avLst/>
          </a:prstGeom>
          <a:solidFill>
            <a:srgbClr val="7030A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2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3E811F-F7EE-5947-9E66-9E098C614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89"/>
          <a:stretch/>
        </p:blipFill>
        <p:spPr>
          <a:xfrm>
            <a:off x="4924357" y="2260601"/>
            <a:ext cx="3727680" cy="2226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3B39F-A18B-D841-8C90-FA517548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&amp;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A554-C43F-264B-A765-4FDB25123F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682" y="1787922"/>
            <a:ext cx="465992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no existing data for study area</a:t>
            </a:r>
          </a:p>
          <a:p>
            <a:pPr marL="0" indent="0">
              <a:buNone/>
            </a:pPr>
            <a:r>
              <a:rPr lang="en-US" sz="1600" dirty="0"/>
              <a:t>Solution: do some preliminary metagenomic sequencing to get a reference</a:t>
            </a:r>
          </a:p>
          <a:p>
            <a:r>
              <a:rPr lang="en-US" dirty="0"/>
              <a:t>There are only partial genomes</a:t>
            </a:r>
          </a:p>
          <a:p>
            <a:pPr marL="0" indent="0">
              <a:buNone/>
            </a:pPr>
            <a:r>
              <a:rPr lang="en-US" sz="1600" dirty="0"/>
              <a:t>Solution: use to get minor clade assignments, then use most closely related public sequences as a reference</a:t>
            </a:r>
          </a:p>
          <a:p>
            <a:r>
              <a:rPr lang="en-US" dirty="0"/>
              <a:t>Diversity is too great</a:t>
            </a:r>
          </a:p>
          <a:p>
            <a:pPr marL="0" indent="0">
              <a:buNone/>
            </a:pPr>
            <a:r>
              <a:rPr lang="en-US" sz="1600" dirty="0"/>
              <a:t>Solution: create multiple primer sets or try probes</a:t>
            </a:r>
          </a:p>
          <a:p>
            <a:endParaRPr lang="en-US" sz="2400" dirty="0"/>
          </a:p>
        </p:txBody>
      </p:sp>
      <p:pic>
        <p:nvPicPr>
          <p:cNvPr id="1026" name="Picture 2" descr="Image result for peru map">
            <a:hlinkClick r:id="rId4"/>
            <a:extLst>
              <a:ext uri="{FF2B5EF4-FFF2-40B4-BE49-F238E27FC236}">
                <a16:creationId xmlns:a16="http://schemas.microsoft.com/office/drawing/2014/main" id="{CC996CED-DA45-A040-BC06-9DC157C5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48" y="1476375"/>
            <a:ext cx="3942252" cy="39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3CF7A78-D891-2340-8F34-645C571BF2E8}"/>
              </a:ext>
            </a:extLst>
          </p:cNvPr>
          <p:cNvSpPr/>
          <p:nvPr/>
        </p:nvSpPr>
        <p:spPr>
          <a:xfrm>
            <a:off x="11403176" y="3079750"/>
            <a:ext cx="228600" cy="2857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F047B5-4070-AB4B-9B53-25B3452A3272}"/>
              </a:ext>
            </a:extLst>
          </p:cNvPr>
          <p:cNvSpPr/>
          <p:nvPr/>
        </p:nvSpPr>
        <p:spPr>
          <a:xfrm>
            <a:off x="11769887" y="4208463"/>
            <a:ext cx="228600" cy="28575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2074E0-1A42-754D-8C8E-E1AB0B0E3475}"/>
              </a:ext>
            </a:extLst>
          </p:cNvPr>
          <p:cNvSpPr/>
          <p:nvPr/>
        </p:nvSpPr>
        <p:spPr>
          <a:xfrm>
            <a:off x="10468259" y="4065588"/>
            <a:ext cx="228600" cy="2857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8B5345-36B4-4F45-8BFC-B35A421C13BE}"/>
              </a:ext>
            </a:extLst>
          </p:cNvPr>
          <p:cNvSpPr/>
          <p:nvPr/>
        </p:nvSpPr>
        <p:spPr>
          <a:xfrm>
            <a:off x="9069551" y="1974850"/>
            <a:ext cx="228600" cy="2857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225004-8828-DE40-AA28-CCA884CA76FB}"/>
              </a:ext>
            </a:extLst>
          </p:cNvPr>
          <p:cNvSpPr/>
          <p:nvPr/>
        </p:nvSpPr>
        <p:spPr>
          <a:xfrm>
            <a:off x="6778787" y="2260600"/>
            <a:ext cx="1217736" cy="556683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48E39-D2BA-E24B-AF88-3CE722C847D6}"/>
              </a:ext>
            </a:extLst>
          </p:cNvPr>
          <p:cNvSpPr/>
          <p:nvPr/>
        </p:nvSpPr>
        <p:spPr>
          <a:xfrm>
            <a:off x="6900169" y="3930121"/>
            <a:ext cx="1217736" cy="556683"/>
          </a:xfrm>
          <a:prstGeom prst="rect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95AB1A-3501-F043-9881-50F35C5BD3F4}"/>
              </a:ext>
            </a:extLst>
          </p:cNvPr>
          <p:cNvSpPr/>
          <p:nvPr/>
        </p:nvSpPr>
        <p:spPr>
          <a:xfrm>
            <a:off x="6778787" y="3412067"/>
            <a:ext cx="1217736" cy="404548"/>
          </a:xfrm>
          <a:prstGeom prst="rect">
            <a:avLst/>
          </a:prstGeom>
          <a:solidFill>
            <a:srgbClr val="92D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BF86E-5A59-FD4D-B10D-599967BA814F}"/>
              </a:ext>
            </a:extLst>
          </p:cNvPr>
          <p:cNvSpPr/>
          <p:nvPr/>
        </p:nvSpPr>
        <p:spPr>
          <a:xfrm>
            <a:off x="6878144" y="2845330"/>
            <a:ext cx="1217736" cy="404548"/>
          </a:xfrm>
          <a:prstGeom prst="rect">
            <a:avLst/>
          </a:prstGeom>
          <a:solidFill>
            <a:srgbClr val="7030A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D7FE9-CB56-8CDE-72B7-9F440EB115B1}"/>
              </a:ext>
            </a:extLst>
          </p:cNvPr>
          <p:cNvSpPr/>
          <p:nvPr/>
        </p:nvSpPr>
        <p:spPr>
          <a:xfrm>
            <a:off x="6778786" y="2024102"/>
            <a:ext cx="1470962" cy="802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D6FFF-51E3-4063-5D97-4E771D30AA67}"/>
              </a:ext>
            </a:extLst>
          </p:cNvPr>
          <p:cNvSpPr txBox="1"/>
          <p:nvPr/>
        </p:nvSpPr>
        <p:spPr>
          <a:xfrm>
            <a:off x="838682" y="5884606"/>
            <a:ext cx="962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just advice not a hard set </a:t>
            </a:r>
            <a:r>
              <a:rPr lang="en-US"/>
              <a:t>of rules!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G_template" id="{85573756-4D22-C24E-8AFE-DFD36DE1987F}" vid="{1CA826F4-C7C6-D145-B370-926C8D7A19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359</Words>
  <Application>Microsoft Macintosh PowerPoint</Application>
  <PresentationFormat>Widescreen</PresentationFormat>
  <Paragraphs>117</Paragraphs>
  <Slides>10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</vt:lpstr>
      <vt:lpstr>Lato</vt:lpstr>
      <vt:lpstr>NexusSans</vt:lpstr>
      <vt:lpstr>Office Theme</vt:lpstr>
      <vt:lpstr>Sample preparation</vt:lpstr>
      <vt:lpstr>Sample preparation</vt:lpstr>
      <vt:lpstr>Approaches</vt:lpstr>
      <vt:lpstr>Metagenomics </vt:lpstr>
      <vt:lpstr>Bait capture</vt:lpstr>
      <vt:lpstr>Culture enrichment </vt:lpstr>
      <vt:lpstr>PCR enrichment</vt:lpstr>
      <vt:lpstr>Designing primers</vt:lpstr>
      <vt:lpstr>Challenges &amp; potential solutions</vt:lpstr>
      <vt:lpstr>Practical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preparation</dc:title>
  <dc:subject/>
  <dc:creator>Kirstyn Brunker</dc:creator>
  <cp:keywords/>
  <dc:description/>
  <cp:lastModifiedBy>Kirstyn Brunker</cp:lastModifiedBy>
  <cp:revision>32</cp:revision>
  <dcterms:created xsi:type="dcterms:W3CDTF">2023-06-16T09:12:16Z</dcterms:created>
  <dcterms:modified xsi:type="dcterms:W3CDTF">2023-06-29T19:28:50Z</dcterms:modified>
  <cp:category/>
</cp:coreProperties>
</file>