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79" r:id="rId2"/>
    <p:sldId id="489" r:id="rId3"/>
    <p:sldId id="490" r:id="rId4"/>
    <p:sldId id="491" r:id="rId5"/>
    <p:sldId id="480" r:id="rId6"/>
    <p:sldId id="4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72" autoAdjust="0"/>
    <p:restoredTop sz="95581"/>
  </p:normalViewPr>
  <p:slideViewPr>
    <p:cSldViewPr snapToGrid="0">
      <p:cViewPr varScale="1">
        <p:scale>
          <a:sx n="100" d="100"/>
          <a:sy n="100" d="100"/>
        </p:scale>
        <p:origin x="416" y="176"/>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6/27/23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3</a:t>
            </a:fld>
            <a:endParaRPr lang="en-US"/>
          </a:p>
        </p:txBody>
      </p:sp>
    </p:spTree>
    <p:extLst>
      <p:ext uri="{BB962C8B-B14F-4D97-AF65-F5344CB8AC3E}">
        <p14:creationId xmlns:p14="http://schemas.microsoft.com/office/powerpoint/2010/main" val="322299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357310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dirty="0"/>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27/06/2023</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56" r:id="rId7"/>
    <p:sldLayoutId id="2147483684" r:id="rId8"/>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search.fredhutch.org/content/dam/stripe/hahn/methods/mol_biol/SPRIselect%20User%20Guid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2E4CF59C-1E0A-1AE3-587E-66F5D92EE876}"/>
              </a:ext>
            </a:extLst>
          </p:cNvPr>
          <p:cNvSpPr>
            <a:spLocks noGrp="1"/>
          </p:cNvSpPr>
          <p:nvPr>
            <p:ph sz="half" idx="2"/>
          </p:nvPr>
        </p:nvSpPr>
        <p:spPr>
          <a:xfrm>
            <a:off x="393700" y="1756090"/>
            <a:ext cx="10553700" cy="4568296"/>
          </a:xfrm>
        </p:spPr>
        <p:txBody>
          <a:bodyPr/>
          <a:lstStyle/>
          <a:p>
            <a:r>
              <a:rPr lang="en-US" b="1" dirty="0"/>
              <a:t>S</a:t>
            </a:r>
            <a:r>
              <a:rPr lang="en-US" dirty="0"/>
              <a:t>olid </a:t>
            </a:r>
            <a:r>
              <a:rPr lang="en-US" b="1" dirty="0"/>
              <a:t>P</a:t>
            </a:r>
            <a:r>
              <a:rPr lang="en-US" dirty="0"/>
              <a:t>hase </a:t>
            </a:r>
            <a:r>
              <a:rPr lang="en-US" b="1" dirty="0"/>
              <a:t>R</a:t>
            </a:r>
            <a:r>
              <a:rPr lang="en-US" dirty="0"/>
              <a:t>eversible </a:t>
            </a:r>
            <a:r>
              <a:rPr lang="en-US" b="1" dirty="0"/>
              <a:t>I</a:t>
            </a:r>
            <a:r>
              <a:rPr lang="en-US" dirty="0"/>
              <a:t>mmobilization</a:t>
            </a:r>
          </a:p>
          <a:p>
            <a:r>
              <a:rPr lang="en-US" dirty="0"/>
              <a:t>Selectively bind nucleic acids by type and size</a:t>
            </a:r>
          </a:p>
          <a:p>
            <a:r>
              <a:rPr lang="en-US" dirty="0"/>
              <a:t>Used for isolation, purification and cleanup of nucleic acids</a:t>
            </a:r>
          </a:p>
          <a:p>
            <a:r>
              <a:rPr lang="en-US" dirty="0" err="1"/>
              <a:t>AmpureXP</a:t>
            </a:r>
            <a:r>
              <a:rPr lang="en-US" dirty="0"/>
              <a:t> for DNA, </a:t>
            </a:r>
            <a:r>
              <a:rPr lang="en-US" dirty="0" err="1"/>
              <a:t>RNACleanXP</a:t>
            </a:r>
            <a:r>
              <a:rPr lang="en-US" dirty="0"/>
              <a:t> for RNA</a:t>
            </a:r>
          </a:p>
          <a:p>
            <a:endParaRPr lang="en-US" dirty="0"/>
          </a:p>
          <a:p>
            <a:pPr marL="0" indent="0">
              <a:buNone/>
            </a:pPr>
            <a:r>
              <a:rPr lang="en-US" dirty="0"/>
              <a:t>https://</a:t>
            </a:r>
            <a:r>
              <a:rPr lang="en-US" dirty="0" err="1"/>
              <a:t>www.beckman.com</a:t>
            </a:r>
            <a:r>
              <a:rPr lang="en-US" dirty="0"/>
              <a:t>/resources/technologies/</a:t>
            </a:r>
            <a:r>
              <a:rPr lang="en-US" dirty="0" err="1"/>
              <a:t>spri</a:t>
            </a:r>
            <a:r>
              <a:rPr lang="en-US" dirty="0"/>
              <a:t>-beads</a:t>
            </a:r>
          </a:p>
        </p:txBody>
      </p:sp>
      <p:sp>
        <p:nvSpPr>
          <p:cNvPr id="2" name="Title 1">
            <a:extLst>
              <a:ext uri="{FF2B5EF4-FFF2-40B4-BE49-F238E27FC236}">
                <a16:creationId xmlns:a16="http://schemas.microsoft.com/office/drawing/2014/main" id="{BCED6D11-8D2E-DA4D-98A2-908011AD76C4}"/>
              </a:ext>
            </a:extLst>
          </p:cNvPr>
          <p:cNvSpPr>
            <a:spLocks noGrp="1"/>
          </p:cNvSpPr>
          <p:nvPr>
            <p:ph type="title"/>
          </p:nvPr>
        </p:nvSpPr>
        <p:spPr>
          <a:xfrm>
            <a:off x="2549236" y="533614"/>
            <a:ext cx="9210963" cy="888786"/>
          </a:xfrm>
        </p:spPr>
        <p:txBody>
          <a:bodyPr anchor="t">
            <a:normAutofit/>
          </a:bodyPr>
          <a:lstStyle/>
          <a:p>
            <a:r>
              <a:rPr lang="en-US" dirty="0"/>
              <a:t>SPRI Bead Cleanup</a:t>
            </a:r>
          </a:p>
        </p:txBody>
      </p:sp>
    </p:spTree>
    <p:extLst>
      <p:ext uri="{BB962C8B-B14F-4D97-AF65-F5344CB8AC3E}">
        <p14:creationId xmlns:p14="http://schemas.microsoft.com/office/powerpoint/2010/main" val="109724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p:txBody>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sz="quarter" idx="13"/>
          </p:nvPr>
        </p:nvSpPr>
        <p:spPr>
          <a:xfrm>
            <a:off x="431801" y="1654068"/>
            <a:ext cx="11474450" cy="4606925"/>
          </a:xfrm>
        </p:spPr>
        <p:txBody>
          <a:bodyPr>
            <a:normAutofit fontScale="92500"/>
          </a:bodyPr>
          <a:lstStyle/>
          <a:p>
            <a:pPr marL="457200" indent="-457200">
              <a:buAutoNum type="arabicPeriod"/>
            </a:pPr>
            <a:r>
              <a:rPr lang="en-US" dirty="0"/>
              <a:t>Vortex beads </a:t>
            </a:r>
            <a:r>
              <a:rPr lang="en-US" b="1" dirty="0"/>
              <a:t>thoroughly</a:t>
            </a:r>
            <a:r>
              <a:rPr lang="en-US" dirty="0"/>
              <a:t> before use</a:t>
            </a:r>
          </a:p>
          <a:p>
            <a:pPr marL="457200" indent="-457200">
              <a:buAutoNum type="arabicPeriod"/>
            </a:pPr>
            <a:r>
              <a:rPr lang="en-US" dirty="0"/>
              <a:t>Add required volume of beads to sample (ratio of sample to beads varies depending on cleanup required; see slide on size selection)</a:t>
            </a:r>
          </a:p>
          <a:p>
            <a:pPr marL="457200" indent="-457200">
              <a:buAutoNum type="arabicPeriod"/>
            </a:pPr>
            <a:r>
              <a:rPr lang="en-US" dirty="0"/>
              <a:t>Incubate sample + beads for 5 minutes off magnet. Some protocols have you continuously mix the sample at this stage, some do not.</a:t>
            </a:r>
          </a:p>
          <a:p>
            <a:pPr marL="457200" indent="-457200">
              <a:buAutoNum type="arabicPeriod"/>
            </a:pPr>
            <a:r>
              <a:rPr lang="en-US" dirty="0"/>
              <a:t>If sample was mixed or if there are any droplets of beads on tube sides, spin down </a:t>
            </a:r>
            <a:r>
              <a:rPr lang="en-US" b="1" dirty="0"/>
              <a:t>briefly</a:t>
            </a:r>
            <a:r>
              <a:rPr lang="en-US" dirty="0"/>
              <a:t> before placing on magnet.</a:t>
            </a:r>
          </a:p>
          <a:p>
            <a:pPr marL="457200" indent="-457200">
              <a:buAutoNum type="arabicPeriod"/>
            </a:pPr>
            <a:r>
              <a:rPr lang="en-US" dirty="0"/>
              <a:t>Incubate 5 minutes on magnet, or until beads have pelleted and supernatant is clear</a:t>
            </a:r>
          </a:p>
          <a:p>
            <a:pPr marL="457200" indent="-457200">
              <a:buAutoNum type="arabicPeriod"/>
            </a:pPr>
            <a:r>
              <a:rPr lang="en-US" dirty="0"/>
              <a:t>Remove supernatant </a:t>
            </a:r>
            <a:r>
              <a:rPr lang="en-US" b="1" dirty="0"/>
              <a:t>carefully</a:t>
            </a:r>
            <a:r>
              <a:rPr lang="en-US" dirty="0"/>
              <a:t> to avoid disturbing bead pellet. If beads are disturbed, return supernatant to sample and re-pellet.</a:t>
            </a:r>
          </a:p>
          <a:p>
            <a:pPr marL="457200" indent="-457200">
              <a:buFont typeface="Arial" panose="020B0604020202020204" pitchFamily="34" charset="0"/>
              <a:buAutoNum type="arabicPeriod"/>
            </a:pPr>
            <a:r>
              <a:rPr lang="en-US" dirty="0"/>
              <a:t>Add 200uL (or larger volume if working with 1.5mL tubes and the pellet is not covered) of </a:t>
            </a:r>
            <a:r>
              <a:rPr lang="en-US" b="1" dirty="0"/>
              <a:t>fresh</a:t>
            </a:r>
            <a:r>
              <a:rPr lang="en-US" dirty="0"/>
              <a:t> 80% ethanol to the tube. Some protocols use 70% ethanol.</a:t>
            </a:r>
            <a:endParaRPr lang="en-US" b="1"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284821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p:txBody>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sz="quarter" idx="13"/>
          </p:nvPr>
        </p:nvSpPr>
        <p:spPr>
          <a:xfrm>
            <a:off x="431801" y="1654068"/>
            <a:ext cx="11474450" cy="4606925"/>
          </a:xfrm>
        </p:spPr>
        <p:txBody>
          <a:bodyPr>
            <a:normAutofit fontScale="92500" lnSpcReduction="10000"/>
          </a:bodyPr>
          <a:lstStyle/>
          <a:p>
            <a:pPr marL="0" indent="0">
              <a:buNone/>
            </a:pPr>
            <a:r>
              <a:rPr lang="en-US" dirty="0"/>
              <a:t>8. Carefully remove and discard ethanol without disturbing the bead pellet. Some protocols incubate the beads with ethanol or mix the sample at this stage.</a:t>
            </a:r>
          </a:p>
          <a:p>
            <a:pPr marL="0" indent="0">
              <a:buNone/>
            </a:pPr>
            <a:r>
              <a:rPr lang="en-US" dirty="0"/>
              <a:t>9. Repeat ethanol wash a second time.</a:t>
            </a:r>
          </a:p>
          <a:p>
            <a:pPr marL="0" indent="0">
              <a:buNone/>
            </a:pPr>
            <a:r>
              <a:rPr lang="en-US" dirty="0"/>
              <a:t>10. Following the second ethanol wash, use a smaller pipette (10uL) to remove all remaining ethanol from the tube. Can also use pipette to spread out drops of ethanol remaining on the sides of the tube. Some protocols spin down the sample.</a:t>
            </a:r>
          </a:p>
          <a:p>
            <a:pPr marL="0" indent="0">
              <a:buNone/>
            </a:pPr>
            <a:r>
              <a:rPr lang="en-US" dirty="0"/>
              <a:t>11. With tube lid open, allow beads to dry. This step is tricky and takes practice. All ethanol should be evaporated but the bead pellet should not be allowed to crack.</a:t>
            </a:r>
          </a:p>
          <a:p>
            <a:pPr marL="0" indent="0">
              <a:buNone/>
            </a:pPr>
            <a:r>
              <a:rPr lang="en-US" dirty="0"/>
              <a:t>12. Resuspend pellet in required volume of buffer, adding slightly more volume than needed for the next step (1-2uL extra). Mix by flicking, pipetting or </a:t>
            </a:r>
            <a:r>
              <a:rPr lang="en-US" dirty="0" err="1"/>
              <a:t>vortexing</a:t>
            </a:r>
            <a:r>
              <a:rPr lang="en-US" dirty="0"/>
              <a:t>. Incubate for 2 minutes.</a:t>
            </a:r>
          </a:p>
          <a:p>
            <a:pPr marL="0" indent="0">
              <a:buNone/>
            </a:pPr>
            <a:r>
              <a:rPr lang="en-US" dirty="0"/>
              <a:t>13. Replace sample on magnet and incubate for 2 minutes, or until supernatant is clear.</a:t>
            </a:r>
          </a:p>
          <a:p>
            <a:pPr marL="0" indent="0">
              <a:buNone/>
            </a:pPr>
            <a:r>
              <a:rPr lang="en-US" dirty="0"/>
              <a:t>14. Transfer required volume to a fresh tube.</a:t>
            </a:r>
          </a:p>
          <a:p>
            <a:pPr marL="0" indent="0">
              <a:buNone/>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42711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35E-6F4D-E492-5277-F3F2DF2AD0D3}"/>
              </a:ext>
            </a:extLst>
          </p:cNvPr>
          <p:cNvSpPr>
            <a:spLocks noGrp="1"/>
          </p:cNvSpPr>
          <p:nvPr>
            <p:ph type="title"/>
          </p:nvPr>
        </p:nvSpPr>
        <p:spPr/>
        <p:txBody>
          <a:bodyPr/>
          <a:lstStyle/>
          <a:p>
            <a:r>
              <a:rPr lang="en-US" dirty="0"/>
              <a:t>Size selection guidelines</a:t>
            </a:r>
          </a:p>
        </p:txBody>
      </p:sp>
      <p:sp>
        <p:nvSpPr>
          <p:cNvPr id="7" name="Content Placeholder 6">
            <a:extLst>
              <a:ext uri="{FF2B5EF4-FFF2-40B4-BE49-F238E27FC236}">
                <a16:creationId xmlns:a16="http://schemas.microsoft.com/office/drawing/2014/main" id="{D34579C0-6FBD-2DA2-42BE-47AF8EDE3C75}"/>
              </a:ext>
            </a:extLst>
          </p:cNvPr>
          <p:cNvSpPr>
            <a:spLocks noGrp="1"/>
          </p:cNvSpPr>
          <p:nvPr>
            <p:ph sz="quarter" idx="13"/>
          </p:nvPr>
        </p:nvSpPr>
        <p:spPr>
          <a:xfrm>
            <a:off x="358775" y="2747326"/>
            <a:ext cx="11474450" cy="888786"/>
          </a:xfrm>
        </p:spPr>
        <p:txBody>
          <a:bodyPr/>
          <a:lstStyle/>
          <a:p>
            <a:pPr marL="0" indent="0">
              <a:buNone/>
            </a:pPr>
            <a:r>
              <a:rPr lang="en-US" dirty="0">
                <a:hlinkClick r:id="rId2"/>
              </a:rPr>
              <a:t>https://research.fredhutch.org/content/dam/stripe/hahn/methods/mol_biol/SPRIselect%20User%20Guide.pdf</a:t>
            </a:r>
            <a:endParaRPr lang="en-US" dirty="0"/>
          </a:p>
          <a:p>
            <a:endParaRPr lang="en-US" dirty="0"/>
          </a:p>
          <a:p>
            <a:endParaRPr lang="en-US" dirty="0"/>
          </a:p>
        </p:txBody>
      </p:sp>
    </p:spTree>
    <p:extLst>
      <p:ext uri="{BB962C8B-B14F-4D97-AF65-F5344CB8AC3E}">
        <p14:creationId xmlns:p14="http://schemas.microsoft.com/office/powerpoint/2010/main" val="176187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424-B679-554A-935B-2CF2EFD17240}"/>
              </a:ext>
            </a:extLst>
          </p:cNvPr>
          <p:cNvSpPr>
            <a:spLocks noGrp="1"/>
          </p:cNvSpPr>
          <p:nvPr>
            <p:ph type="title"/>
          </p:nvPr>
        </p:nvSpPr>
        <p:spPr/>
        <p:txBody>
          <a:bodyPr/>
          <a:lstStyle/>
          <a:p>
            <a:r>
              <a:rPr lang="en-US" dirty="0">
                <a:solidFill>
                  <a:schemeClr val="tx1"/>
                </a:solidFill>
              </a:rPr>
              <a:t>Tips for working with SPRI beads</a:t>
            </a:r>
          </a:p>
        </p:txBody>
      </p:sp>
      <p:sp>
        <p:nvSpPr>
          <p:cNvPr id="3" name="Content Placeholder 2">
            <a:extLst>
              <a:ext uri="{FF2B5EF4-FFF2-40B4-BE49-F238E27FC236}">
                <a16:creationId xmlns:a16="http://schemas.microsoft.com/office/drawing/2014/main" id="{32FF7AE7-790E-374F-98D3-31609964D7B4}"/>
              </a:ext>
            </a:extLst>
          </p:cNvPr>
          <p:cNvSpPr>
            <a:spLocks noGrp="1"/>
          </p:cNvSpPr>
          <p:nvPr>
            <p:ph sz="quarter" idx="13"/>
          </p:nvPr>
        </p:nvSpPr>
        <p:spPr/>
        <p:txBody>
          <a:bodyPr>
            <a:normAutofit/>
          </a:bodyPr>
          <a:lstStyle/>
          <a:p>
            <a:r>
              <a:rPr lang="en-US" dirty="0">
                <a:solidFill>
                  <a:schemeClr val="tx1"/>
                </a:solidFill>
              </a:rPr>
              <a:t>Really do vortex </a:t>
            </a:r>
            <a:r>
              <a:rPr lang="en-US" b="1" dirty="0">
                <a:solidFill>
                  <a:schemeClr val="tx1"/>
                </a:solidFill>
              </a:rPr>
              <a:t>thoroughly</a:t>
            </a:r>
            <a:r>
              <a:rPr lang="en-US" dirty="0">
                <a:solidFill>
                  <a:schemeClr val="tx1"/>
                </a:solidFill>
              </a:rPr>
              <a:t> before use - at least 30 seconds, maybe 1 minute if beads have settled</a:t>
            </a:r>
          </a:p>
          <a:p>
            <a:r>
              <a:rPr lang="en-US" dirty="0">
                <a:solidFill>
                  <a:schemeClr val="tx1"/>
                </a:solidFill>
              </a:rPr>
              <a:t>Aliquot larger volumes of beads into working volumes if possible (500uL or 1mL)</a:t>
            </a:r>
          </a:p>
          <a:p>
            <a:r>
              <a:rPr lang="en-US" dirty="0">
                <a:solidFill>
                  <a:schemeClr val="tx1"/>
                </a:solidFill>
              </a:rPr>
              <a:t>Store beads at 2-8</a:t>
            </a:r>
            <a:r>
              <a:rPr lang="en-GB" dirty="0"/>
              <a:t>º</a:t>
            </a:r>
            <a:r>
              <a:rPr lang="en-US" dirty="0">
                <a:solidFill>
                  <a:schemeClr val="tx1"/>
                </a:solidFill>
              </a:rPr>
              <a:t>C, freezing is not recommended</a:t>
            </a:r>
          </a:p>
          <a:p>
            <a:r>
              <a:rPr lang="en-US" dirty="0">
                <a:solidFill>
                  <a:schemeClr val="tx1"/>
                </a:solidFill>
              </a:rPr>
              <a:t>Always bring beads to room temperature for at least 30 minutes before use</a:t>
            </a:r>
          </a:p>
          <a:p>
            <a:r>
              <a:rPr lang="en-US" dirty="0">
                <a:solidFill>
                  <a:schemeClr val="tx1"/>
                </a:solidFill>
              </a:rPr>
              <a:t>Precise volumes are important – incorrect ratio of beads can lead to loss of sample. Use well calibrated pipettes and visually check volumes.</a:t>
            </a:r>
          </a:p>
          <a:p>
            <a:r>
              <a:rPr lang="en-US" dirty="0">
                <a:solidFill>
                  <a:schemeClr val="tx1"/>
                </a:solidFill>
              </a:rPr>
              <a:t>Always make </a:t>
            </a:r>
            <a:r>
              <a:rPr lang="en-US" b="1" dirty="0">
                <a:solidFill>
                  <a:schemeClr val="tx1"/>
                </a:solidFill>
              </a:rPr>
              <a:t>fresh</a:t>
            </a:r>
            <a:r>
              <a:rPr lang="en-US" dirty="0">
                <a:solidFill>
                  <a:schemeClr val="tx1"/>
                </a:solidFill>
              </a:rPr>
              <a:t> 80% ethanol for wash steps, ideally on the same day. If ethanol is not freshly made, it may be at a lower concentration than anticipated which could lead to loss of sample.</a:t>
            </a:r>
          </a:p>
        </p:txBody>
      </p:sp>
    </p:spTree>
    <p:extLst>
      <p:ext uri="{BB962C8B-B14F-4D97-AF65-F5344CB8AC3E}">
        <p14:creationId xmlns:p14="http://schemas.microsoft.com/office/powerpoint/2010/main" val="303984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144-4379-4CD2-F3B6-4D24903143EA}"/>
              </a:ext>
            </a:extLst>
          </p:cNvPr>
          <p:cNvSpPr>
            <a:spLocks noGrp="1"/>
          </p:cNvSpPr>
          <p:nvPr>
            <p:ph type="title"/>
          </p:nvPr>
        </p:nvSpPr>
        <p:spPr/>
        <p:txBody>
          <a:bodyPr/>
          <a:lstStyle/>
          <a:p>
            <a:r>
              <a:rPr lang="en-US" dirty="0">
                <a:solidFill>
                  <a:schemeClr val="tx1"/>
                </a:solidFill>
              </a:rPr>
              <a:t>Tips for working with SPRI beads</a:t>
            </a:r>
            <a:endParaRPr lang="en-US" dirty="0"/>
          </a:p>
        </p:txBody>
      </p:sp>
      <p:sp>
        <p:nvSpPr>
          <p:cNvPr id="3" name="Content Placeholder 2">
            <a:extLst>
              <a:ext uri="{FF2B5EF4-FFF2-40B4-BE49-F238E27FC236}">
                <a16:creationId xmlns:a16="http://schemas.microsoft.com/office/drawing/2014/main" id="{660D60F4-D626-6A3E-74F7-F1E1A863BD6D}"/>
              </a:ext>
            </a:extLst>
          </p:cNvPr>
          <p:cNvSpPr>
            <a:spLocks noGrp="1"/>
          </p:cNvSpPr>
          <p:nvPr>
            <p:ph sz="quarter" idx="13"/>
          </p:nvPr>
        </p:nvSpPr>
        <p:spPr/>
        <p:txBody>
          <a:bodyPr/>
          <a:lstStyle/>
          <a:p>
            <a:r>
              <a:rPr lang="en-US" dirty="0">
                <a:solidFill>
                  <a:schemeClr val="tx1"/>
                </a:solidFill>
              </a:rPr>
              <a:t>Removing initial supernatant from beads can be the step most likely to have bead disturbance. It can help to set your pipette volume slightly lower (5-10uL) than the total estimated volume of supernatant and leave a small amount of liquid behind.</a:t>
            </a:r>
          </a:p>
          <a:p>
            <a:r>
              <a:rPr lang="en-US" dirty="0">
                <a:solidFill>
                  <a:schemeClr val="tx1"/>
                </a:solidFill>
              </a:rPr>
              <a:t>Letting beads dry before elution is a careful balance:</a:t>
            </a:r>
          </a:p>
          <a:p>
            <a:pPr lvl="1"/>
            <a:r>
              <a:rPr lang="en-US" dirty="0" err="1">
                <a:solidFill>
                  <a:schemeClr val="tx1"/>
                </a:solidFill>
              </a:rPr>
              <a:t>Overdrying</a:t>
            </a:r>
            <a:r>
              <a:rPr lang="en-US" dirty="0">
                <a:solidFill>
                  <a:schemeClr val="tx1"/>
                </a:solidFill>
              </a:rPr>
              <a:t> beads can make them difficult to resuspend and lead to loss of material. If there are cracks in the pellet, it is too dry</a:t>
            </a:r>
          </a:p>
          <a:p>
            <a:pPr lvl="1"/>
            <a:r>
              <a:rPr lang="en-US" dirty="0">
                <a:solidFill>
                  <a:schemeClr val="tx1"/>
                </a:solidFill>
              </a:rPr>
              <a:t>At the same time, not drying the beads enough can lead to ethanol carryover which can affect downstream reactions</a:t>
            </a:r>
          </a:p>
          <a:p>
            <a:pPr lvl="1"/>
            <a:r>
              <a:rPr lang="en-US" dirty="0">
                <a:solidFill>
                  <a:schemeClr val="tx1"/>
                </a:solidFill>
              </a:rPr>
              <a:t>Possibly helpful guidance: wait until the pellet appears “matte" not “shiny”</a:t>
            </a:r>
          </a:p>
          <a:p>
            <a:r>
              <a:rPr lang="en-US" dirty="0">
                <a:solidFill>
                  <a:schemeClr val="tx1"/>
                </a:solidFill>
              </a:rPr>
              <a:t>For bead cleanups which might be less familiar (e.g. reverse SPRI), do not discard anything (save both supernatant and beads) until confirming that the protocol has been successful.</a:t>
            </a:r>
          </a:p>
          <a:p>
            <a:endParaRPr lang="en-US" dirty="0"/>
          </a:p>
        </p:txBody>
      </p:sp>
    </p:spTree>
    <p:extLst>
      <p:ext uri="{BB962C8B-B14F-4D97-AF65-F5344CB8AC3E}">
        <p14:creationId xmlns:p14="http://schemas.microsoft.com/office/powerpoint/2010/main" val="3294961812"/>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61AF5F2-503D-2641-86A1-09AD8919EA9C}" vid="{A816E7D6-9491-074F-A4D5-6596497D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2133</TotalTime>
  <Words>709</Words>
  <Application>Microsoft Macintosh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SPRI Bead Cleanup</vt:lpstr>
      <vt:lpstr>Protocol description</vt:lpstr>
      <vt:lpstr>Protocol description</vt:lpstr>
      <vt:lpstr>Size selection guidelines</vt:lpstr>
      <vt:lpstr>Tips for working with SPRI beads</vt:lpstr>
      <vt:lpstr>Tips for working with SPRI beads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Laura Bergner</cp:lastModifiedBy>
  <cp:revision>75</cp:revision>
  <dcterms:created xsi:type="dcterms:W3CDTF">2021-01-06T14:22:07Z</dcterms:created>
  <dcterms:modified xsi:type="dcterms:W3CDTF">2023-06-27T07:03:08Z</dcterms:modified>
  <cp:category/>
</cp:coreProperties>
</file>