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6" r:id="rId4"/>
    <p:sldId id="265" r:id="rId5"/>
    <p:sldId id="267" r:id="rId6"/>
    <p:sldId id="258" r:id="rId7"/>
    <p:sldId id="257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/>
    <p:restoredTop sz="94340"/>
  </p:normalViewPr>
  <p:slideViewPr>
    <p:cSldViewPr snapToGrid="0">
      <p:cViewPr varScale="1">
        <p:scale>
          <a:sx n="75" d="100"/>
          <a:sy n="75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09122-1315-0446-9EF4-120CD6003D1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96C86-874C-4B46-92FE-03A5032B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D52-A247-13D0-0EAA-BADA4D2D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FDDFA-9DFE-B553-064D-6F3C22415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7199-B27A-CD49-FDE5-D75137C5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1DA5-4935-CB4F-857F-C1E25B0A590A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3EBC-68AC-0007-C128-E93003FA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C2A1-342C-3B7D-15F5-EA782D0A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D43D-9923-F6C0-4A59-E69B9E18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6AA7E-8E29-C05A-4CF5-C757DD5DE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38AE-7927-01E7-E9E1-EAC5628A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DFA3-7FB9-5446-B196-A9C3FBDE2AE4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02C4-DAB5-AEFE-AA34-E0A6AF09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DA7C-4546-ED8F-F918-36432C28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A6429-E7DA-AA49-255E-51E1F79AD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DA142-62A2-5044-4F74-06976B96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9DD0-2F9E-C113-BFE4-A23FCAB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ABE-3B91-E641-9490-606B40C51E3C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8A60-B947-352C-8AD9-EB8A9B85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E59B4-76E8-BD3A-ED0C-4885355F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E70D-E64C-544E-25FB-97533463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5D68-512E-D00A-69F2-3C2AF67B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3EAAB-D6B4-F026-7066-85C06792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6275-FCC4-6B48-B9A3-B7C25B773485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4CED-D65E-B869-55A6-16ECC7F5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EE4E-6195-65B6-F7A3-ED9BD512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9DCB-9A2F-88A5-67CD-ED6C67F6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A7845-FD6A-5773-0A0F-20DDE8BA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0174-CBC8-0E8E-2906-49FFFDEF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9809-5A15-5748-B787-8B42BBC469A3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3313-019A-05E2-287C-D969DA42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1D66F-2412-C4F4-9786-0E9816A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7DAF-C1F5-64E6-AFCD-03FCE43D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C7B5-E0F4-AE36-32ED-46E5995B1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3CB18-FEDD-D506-9704-CC2728833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C5CC6-BF4A-947A-8DD1-55050DA4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ACA0-9A24-EB49-BAC0-21D6CA32A70D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7DD9-138D-A34A-78C0-0BC2068E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E8206-6E1C-3BA6-766E-1259C1C2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F99C-889A-A232-6ADE-E457C8B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2390-ACF8-A195-1E32-DAD59386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150-6B89-B90F-DBDA-D6300F783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A54B-207D-FE21-DF68-E7DB0323E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388F4-AB22-D889-0708-DBD004B37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F4B4-12B3-18B0-A00C-5BAB0F9D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0E49-DD8F-294D-A6EE-F08637EA23A5}" type="datetime1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3C01D-9873-D673-AE6E-49E4BF7C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CA2AA-558C-8FB9-E20D-978F061D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1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7922-3633-4FA7-22FF-6554251D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8B909-4884-E9BD-96D6-F604EB65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3FED-B85A-CE4A-9563-628BD4DD8969}" type="datetime1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5DE07-9683-7E42-A8B0-F102FFAB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F40BD-EE49-1D6E-9887-D2C942CB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150FE-C3F2-BC65-F3F1-47540748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823-2028-434F-A402-C71B53059B54}" type="datetime1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498A8-5C43-0DAB-7243-B2868BA2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2F88-D88B-27FF-8C28-1CFC628D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F341-A507-3AC9-CEB5-CAF494D8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4B5F-D472-F393-93C7-B0A87300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3CA9E-B405-3B2D-977E-1DBFA6DB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DEC7-FF4F-A3FC-08ED-5B069FD4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730B-9CE9-E645-904D-E9EEF7A9B4FB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A3257-1FB1-434D-F4A2-52E9F8E4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3BC7B-6537-8A16-8EE4-4A959122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9205-0036-0B65-74E9-CD3EEE5E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D1DB1-7235-5CAA-EDBE-1F56E05F4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AE721-9D59-C5D3-A307-2BC114122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A3E2B-0594-FC16-A10F-39BF3B97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8DF6-A1A1-494E-8E05-0D5DBF563011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FAF9-4656-1EB3-5025-24E4DB3F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E3F96-1AC6-F846-94C7-B1B17A62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7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0E190-F187-047F-1F1C-9C82F0DF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CA636-CF8A-8922-D662-55E2C06E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8796E-4746-DC2C-9662-32CA51C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8A75-BE6C-D14A-82C6-E5F402121C7E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5E63-AA2D-E8C7-61B8-D58C8BF9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31BA-2340-D842-54CE-81EF8E51E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7E28-80B4-A847-8937-8C1BC8F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gluonhq.com%2Fproducts%2Fscene-builder%2F&amp;psig=AOvVaw2qiAoewNzv2AtsMixYbSio&amp;ust=1706702378828000&amp;source=images&amp;cd=vfe&amp;opi=89978449&amp;ved=0CBMQjRxqFwoTCOjJ8vmHhYQDFQAAAAAdAAAAABAE" TargetMode="External"/><Relationship Id="rId2" Type="http://schemas.openxmlformats.org/officeDocument/2006/relationships/hyperlink" Target="https://www.google.com/url?sa=i&amp;url=https%3A%2F%2Fgithub.com%2Fnextflow-io%2Fnextflow&amp;psig=AOvVaw3IYb3JzwwTbLUvr1aPMisi&amp;ust=1706702040282000&amp;source=images&amp;cd=vfe&amp;opi=89978449&amp;ved=0CBMQjRxqFwoTCNjSxNiGhYQDFQAAAAAdAAAAABA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A5E9-8B20-08CD-3EC8-93D4E8EA0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Bioinformatics in action: </a:t>
            </a:r>
            <a:r>
              <a:rPr lang="en-US" sz="32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Techniques and Tools Used in Our Lab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072C-2EB7-E8E1-B876-7A060E82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>
            <a:normAutofit lnSpcReduction="10000"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Sandeep Kasaragod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Bioinformatician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University of Glasgow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February 14,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015C8-B9E1-E653-9169-123EFB4D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D10F8B99-4DC6-9CA0-2F91-8ABB186B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38" y="111960"/>
            <a:ext cx="4023415" cy="1488401"/>
          </a:xfrm>
          <a:prstGeom prst="rect">
            <a:avLst/>
          </a:prstGeom>
        </p:spPr>
      </p:pic>
      <p:pic>
        <p:nvPicPr>
          <p:cNvPr id="1026" name="Picture 2" descr="The University of Glasgow Logo Meaning PNG &amp; Vector AI - Mrvian">
            <a:extLst>
              <a:ext uri="{FF2B5EF4-FFF2-40B4-BE49-F238E27FC236}">
                <a16:creationId xmlns:a16="http://schemas.microsoft.com/office/drawing/2014/main" id="{390DC672-2A4D-817C-FA92-44A9B2A0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8" y="93814"/>
            <a:ext cx="2744578" cy="15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1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6C52-921B-730B-65B0-5A36FDCA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Reference to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DADA-EC04-AD85-0C4A-53AAEF8C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cdn.cleancommit.io%2Fblog%2F2022%2F12%2Fcross-app.png&amp;tbnid=j2tSYQPnvfFiHM&amp;vet=12ahUKEwjC2MmphYWEAxUaY6QEHW4LBdEQMygAegQIARB0..i&amp;imgrefurl=https%3A%2F%2Fcleancommit.io%2Fblog%2Fcross-platform-app-development-developing-an-application-for-maximum-exposure%2F&amp;docid=oa58cqL08VOPeM&amp;w=2100&amp;h=1653&amp;q=cross%20platform%20&amp;client=</a:t>
            </a:r>
            <a:r>
              <a:rPr lang="en-US" dirty="0" err="1"/>
              <a:t>safari&amp;ved</a:t>
            </a:r>
            <a:r>
              <a:rPr lang="en-US" dirty="0"/>
              <a:t>=2ahUKEwjC2MmphYWEAxUaY6QEHW4LBdEQMygAegQIARB0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upload.wikimedia.org%2Fwikipedia%2Fcommons%2F9%2F93%2FAmazon_Web_Services_Logo.svg&amp;tbnid=FB3B89WhUh9TUM&amp;vet=12ahUKEwij262GhoWEAxXTUaQEHe1SCeQQMygAegQIARB0..i&amp;imgrefurl=https%3A%2F%2Fen.wikipedia.org%2Fwiki%2FAmazon_Web_Services&amp;docid=JSgXJbxN-7t0-M&amp;w=800&amp;h=479&amp;q=</a:t>
            </a:r>
            <a:r>
              <a:rPr lang="en-US" dirty="0" err="1"/>
              <a:t>aws&amp;client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=2ahUKEwij262GhoWEAxXTUaQEHe1SCeQQMygAegQIARB0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pbs.twimg.com%2Fmedia%2FFSAb7PKXoAESLD-.jpg&amp;tbnid=_IJYS0uLZZaL1M&amp;vet=12ahUKEwjg3JeShoWEAxUIVaQEHaZ_B_kQMygBegQIARBS..i&amp;imgrefurl=https%3A%2F%2Ftwitter.com%2Fnanopore%2Fstatus%2F1522247380225171458&amp;docid=Sb0NLDZkz9O8JM&amp;w=1134&amp;h=567&amp;q=EPI2ME&amp;client=</a:t>
            </a:r>
            <a:r>
              <a:rPr lang="en-US" dirty="0" err="1"/>
              <a:t>safari&amp;ved</a:t>
            </a:r>
            <a:r>
              <a:rPr lang="en-US" dirty="0"/>
              <a:t>=2ahUKEwjg3JeShoWEAxUIVaQEHaZ_B_kQMygBegQIARBS</a:t>
            </a:r>
          </a:p>
          <a:p>
            <a:r>
              <a:rPr lang="en-US" dirty="0">
                <a:hlinkClick r:id="rId2"/>
              </a:rPr>
              <a:t>https://www.google.com/url?sa=i&amp;url=https%3A%2F%2Fgithub.com%2Fnextflow-io%2Fnextflow&amp;psig=AOvVaw3IYb3JzwwTbLUvr1aPMisi&amp;ust=1706702040282000&amp;source=images&amp;cd=vfe&amp;opi=89978449&amp;ved=0CBMQjRxqFwoTCNjSxNiGhYQDFQAAAAAdAAAAABAE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www.aztek.co.il%2Fwp-content%2Fuploads%2F2022%2F05%2FIntelliJ_IDEA_Icon.svg_.png&amp;tbnid=2NuIbSxGDsNzMM&amp;vet=12ahUKEwiK396ph4WEAxWpU6QEHciUDPsQMygFegQIARB-..i&amp;imgrefurl=https%3A%2F%2Fwww.aztek.co.il%2F2022%2F05%2F15%2Ffirst-microsoft-partner-in-israel-achieved-the-microsoft-advanced-specialization-in-analytics-on-microsoft-azure%2F&amp;docid=</a:t>
            </a:r>
            <a:r>
              <a:rPr lang="en-US" dirty="0" err="1"/>
              <a:t>gKieZgeOEVsJGM&amp;w</a:t>
            </a:r>
            <a:r>
              <a:rPr lang="en-US" dirty="0"/>
              <a:t>=1200&amp;h=1200&amp;q=</a:t>
            </a:r>
            <a:r>
              <a:rPr lang="en-US" dirty="0" err="1"/>
              <a:t>IntelliJ&amp;client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=2ahUKEwiK396ph4WEAxWpU6QEHciUDPsQMygFegQIARB-</a:t>
            </a:r>
          </a:p>
          <a:p>
            <a:r>
              <a:rPr lang="en-US" dirty="0">
                <a:hlinkClick r:id="rId3"/>
              </a:rPr>
              <a:t>https://www.google.com/url?sa=i&amp;url=https%3A%2F%2Fgluonhq.com%2Fproducts%2Fscene-builder%2F&amp;psig=AOvVaw2qiAoewNzv2AtsMixYbSio&amp;ust=1706702378828000&amp;source=images&amp;cd=vfe&amp;opi=89978449&amp;ved=0CBMQjRxqFwoTCOjJ8vmHhYQDFQAAAAAdAAAAABAE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www.rstudio.com%2Fwp-content%2Fuploads%2F2018%2F10%2FRStudio-Logo-Flat.png&amp;tbnid=D3NscTpijpzW_M&amp;vet=12ahUKEwikpoX-iIWEAxV-XqQEHdwbDDoQMygBegQIARB2..i&amp;imgrefurl=https%3A%2F%2Fwww.rstudio.com%2Fabout%2Flogos%2F&amp;docid=5Fx4wIzHt0GmGM&amp;w=3534&amp;h=1241&amp;q=R%20Studio&amp;client=</a:t>
            </a:r>
            <a:r>
              <a:rPr lang="en-US" dirty="0" err="1"/>
              <a:t>safari&amp;ved</a:t>
            </a:r>
            <a:r>
              <a:rPr lang="en-US" dirty="0"/>
              <a:t>=2ahUKEwikpoX-iIWEAxV-XqQEHdwbDDoQMygBegQIARB2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37120-C638-DC1B-5A7C-CD31233A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B36A-5E97-88FA-70F1-2E4F78DC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 to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FDCF-A202-E600-6B13-E02AF592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upload.wikimedia.org%2Fwikipedia%2Fcommons%2Fthumb%2Fc%2Fc3%2FPython-logo-notext.svg%2F800px-Python-logo-notext.svg.png&amp;tbnid=5ggbZuzNrIq8KM&amp;vet=12ahUKEwjos6u1iYWEAxUiVKQEHb4vAakQMygAegQIARB0..i&amp;imgrefurl=https%3A%2F%2Fen.wikipedia.org%2Fwiki%2FPython_(</a:t>
            </a:r>
            <a:r>
              <a:rPr lang="en-US" dirty="0" err="1"/>
              <a:t>programming_language</a:t>
            </a:r>
            <a:r>
              <a:rPr lang="en-US" dirty="0"/>
              <a:t>)&amp;</a:t>
            </a:r>
            <a:r>
              <a:rPr lang="en-US" dirty="0" err="1"/>
              <a:t>docid</a:t>
            </a:r>
            <a:r>
              <a:rPr lang="en-US" dirty="0"/>
              <a:t>=3wRBXLyvECcz0M&amp;w=800&amp;h=877&amp;q=</a:t>
            </a:r>
            <a:r>
              <a:rPr lang="en-US" dirty="0" err="1"/>
              <a:t>Python&amp;client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=2ahUKEwjos6u1iYWEAxUiVKQEHb4vAakQMygAegQIARB0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=https%3A%2F%2Fwww.linkedin.com%2Fpulse%2Fday-5-task-advanced-linux-shell-scripting-omkar-khedkar&amp;psig=AOvVaw3y-OZAHPXVblq6ObosOb_d&amp;ust=1706702841088000&amp;source=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vfe&amp;opi</a:t>
            </a:r>
            <a:r>
              <a:rPr lang="en-US" dirty="0"/>
              <a:t>=89978449&amp;ved=0CBMQjRxqFwoTCLCYq9aJhYQDFQAAAAAdAAAAABAE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=https%3A%2F%2Fdocs.crc.nd.edu%2F_images%2Fconda.png&amp;tbnid=Xk5KATz_faFUEM&amp;vet=12ahUKEwjpmf7nj4WEAxWXY6QEHTzVC6wQMygAegQIARB0..i&amp;imgrefurl=https%3A%2F%2Fdocs.crc.nd.edu%2Fpopular_modules%2Fconda.html&amp;docid=xO4bFXqfwTRlUM&amp;w=1200&amp;h=482&amp;q=</a:t>
            </a:r>
            <a:r>
              <a:rPr lang="en-US" dirty="0" err="1"/>
              <a:t>conda&amp;client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=2ahUKEwjpmf7nj4WEAxWXY6QEHTzVC6wQMygAegQIARB0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imgres?imgurl</a:t>
            </a:r>
            <a:r>
              <a:rPr lang="en-US" dirty="0"/>
              <a:t>=https%3A%2F%2Fd1.awsstatic.com%2Facs%2Fcharacters%2FLogos%2FDocker-Logo_Horizontel_279x131.b8a5c41e56b77706656d61080f6a0217a3ba356d.png&amp;tbnid=-E_GwcqZTPS54M&amp;vet=12ahUKEwiC9vaCkIWEAxUxUKQEHbaoCfwQMygCegQIARB4..i&amp;imgrefurl=https%3A%2F%2Faws.amazon.com%2Fdocker%2F&amp;docid=ZjA7s1uTdFZzRM&amp;w=279&amp;h=131&amp;q=</a:t>
            </a:r>
            <a:r>
              <a:rPr lang="en-US" dirty="0" err="1"/>
              <a:t>docker&amp;client</a:t>
            </a:r>
            <a:r>
              <a:rPr lang="en-US" dirty="0"/>
              <a:t>=</a:t>
            </a:r>
            <a:r>
              <a:rPr lang="en-US" dirty="0" err="1"/>
              <a:t>safari&amp;ved</a:t>
            </a:r>
            <a:r>
              <a:rPr lang="en-US" dirty="0"/>
              <a:t>=2ahUKEwiC9vaCkIWEAxUxUKQEHbaoCfwQMygCegQIARB4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093AA-ADE8-3CB1-AE79-7B04E19A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3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3176-6527-79C2-2654-7DD44D8B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44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A178-F86E-F89D-D287-23F7D86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290AA7-0740-DAEA-860A-1F9E0A5E5C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3" y="3791415"/>
            <a:ext cx="4532906" cy="25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E06CE-360E-442E-042C-0909F2B40630}"/>
              </a:ext>
            </a:extLst>
          </p:cNvPr>
          <p:cNvSpPr txBox="1"/>
          <p:nvPr/>
        </p:nvSpPr>
        <p:spPr>
          <a:xfrm>
            <a:off x="7048664" y="6323468"/>
            <a:ext cx="4011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</a:t>
            </a:r>
            <a:r>
              <a:rPr lang="en-US" sz="700" dirty="0" err="1"/>
              <a:t>portlandpress.com</a:t>
            </a:r>
            <a:r>
              <a:rPr lang="en-US" sz="700" dirty="0"/>
              <a:t>/biochemist/article/45/2/11/232831/A-beginner-s-guide-to-bioinformatics</a:t>
            </a:r>
          </a:p>
          <a:p>
            <a:r>
              <a:rPr lang="en-US" sz="700" dirty="0"/>
              <a:t>,https://</a:t>
            </a:r>
            <a:r>
              <a:rPr lang="en-US" sz="700" dirty="0" err="1"/>
              <a:t>evnreport.com</a:t>
            </a:r>
            <a:r>
              <a:rPr lang="en-US" sz="700" dirty="0"/>
              <a:t>/creative-tech/genomics-and-bioinformatics-challenges-and-opportunities/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2032A-3CE0-889B-F013-91E1B209A804}"/>
              </a:ext>
            </a:extLst>
          </p:cNvPr>
          <p:cNvSpPr txBox="1"/>
          <p:nvPr/>
        </p:nvSpPr>
        <p:spPr>
          <a:xfrm>
            <a:off x="420914" y="1429797"/>
            <a:ext cx="651598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Coined in 1970 by </a:t>
            </a:r>
            <a:r>
              <a:rPr lang="en-US" sz="24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Paulien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Hogeweg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Ben Hesper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tilization of computational tools and analytical methods for capturing and interpreting biological data</a:t>
            </a:r>
          </a:p>
          <a:p>
            <a:pPr algn="just"/>
            <a:endParaRPr lang="en-US" sz="12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data (genomics, transcriptomics, proteomics and metabolomics)</a:t>
            </a:r>
            <a:endParaRPr lang="en-US" sz="24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lays a crucial role in modern biology and medicine, facilitating the understanding of complex biological processes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C5960-A988-1711-4452-B0E27AE2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017" y="972729"/>
            <a:ext cx="3973015" cy="27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0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CE1B-C884-557B-778E-FC9C1944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Bioinformatics during the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pandamic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E9EA-9B12-CD29-AA02-C8736B3AF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 Genome Sequencing and Analysis</a:t>
            </a: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Tracking Virus Evolution and Spread</a:t>
            </a:r>
            <a:endParaRPr lang="en-US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Development</a:t>
            </a: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Therapeutic Targets</a:t>
            </a:r>
            <a:endParaRPr lang="en-US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Host Response</a:t>
            </a:r>
          </a:p>
          <a:p>
            <a:r>
              <a:rPr lang="en-US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Health and Epidemiological Studies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4B949-7235-592A-7358-F2DC887D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B7CC-0A42-38BF-5C94-B090E354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>
            <a:no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Bioinformatics tools gained popularity during the pandemic</a:t>
            </a:r>
            <a:endParaRPr lang="en-US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0CFB1-23FB-3804-53FF-666189B4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EB4F-EB83-B3C8-66A2-0B0FF96F59E4}"/>
              </a:ext>
            </a:extLst>
          </p:cNvPr>
          <p:cNvSpPr txBox="1"/>
          <p:nvPr/>
        </p:nvSpPr>
        <p:spPr>
          <a:xfrm>
            <a:off x="1274618" y="1773382"/>
            <a:ext cx="63642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Pangolin (</a:t>
            </a:r>
            <a:r>
              <a:rPr lang="en-US" sz="1100" b="0" i="0" u="none" strike="noStrike" dirty="0">
                <a:solidFill>
                  <a:srgbClr val="212529"/>
                </a:solidFill>
                <a:effectLst/>
                <a:latin typeface="Poppins" panose="020B0604020202020204" pitchFamily="34" charset="0"/>
              </a:rPr>
              <a:t>Phylogenetic Assignment of Named Global Outbreak Lineages</a:t>
            </a: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Poppins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ARTIC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Nextstrain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GISAID (</a:t>
            </a:r>
            <a:r>
              <a:rPr lang="en-US" sz="14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Global Initiative on Sharing Avian Influenza Data</a:t>
            </a:r>
            <a:r>
              <a:rPr lang="en-US" sz="24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Bioconductor and COVID-19 Data Portal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B54A7-832E-F488-237F-6A165177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67" y="1137510"/>
            <a:ext cx="2037831" cy="17790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5C4B8-6380-76CD-1586-27A2902E3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32" y="3308163"/>
            <a:ext cx="2705100" cy="238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34B110-D0FC-8A5F-CE0A-5A2A8ED72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18" y="4276601"/>
            <a:ext cx="3683062" cy="11134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5C2C68-412F-1C55-7ECA-DD07542E7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69" y="5212507"/>
            <a:ext cx="3305468" cy="9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93D9-C113-9E7E-6475-70875DB3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Computation facility at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UofG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7DD1-92F6-686C-4ACA-6F504E70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Alpha2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RAM: 4TB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Processing cores: ~250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GPU’s: 4 x 32 GB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HPC cluster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RAM: 300GB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Processor: ~100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GPU’s: 2 x 32 GB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2B119-5C5B-5241-6030-4C98A8CA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30C1E-7897-2012-8AAE-CEBA52C90168}"/>
              </a:ext>
            </a:extLst>
          </p:cNvPr>
          <p:cNvSpPr txBox="1"/>
          <p:nvPr/>
        </p:nvSpPr>
        <p:spPr>
          <a:xfrm>
            <a:off x="6426968" y="1690688"/>
            <a:ext cx="4367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RAM: 2TB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Processing cores: ~200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GPU’s: ~120 GB </a:t>
            </a:r>
          </a:p>
        </p:txBody>
      </p:sp>
    </p:spTree>
    <p:extLst>
      <p:ext uri="{BB962C8B-B14F-4D97-AF65-F5344CB8AC3E}">
        <p14:creationId xmlns:p14="http://schemas.microsoft.com/office/powerpoint/2010/main" val="8816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48C5-93B7-D3BA-96EE-FD75E443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Current bioinformatics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E45B-5A8F-67EA-C03D-4A53F07D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Shell/Python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/R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Pipelines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Web-based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D4A3B-F243-AB3D-EA13-EBFD2CA6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594" y="1609574"/>
            <a:ext cx="4499919" cy="18194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BA5A-12C2-16C9-DE00-731D4B77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D9563-05E7-09A7-2E0E-04A29EF28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7"/>
          <a:stretch/>
        </p:blipFill>
        <p:spPr>
          <a:xfrm>
            <a:off x="131243" y="3713018"/>
            <a:ext cx="6366351" cy="2463945"/>
          </a:xfrm>
          <a:prstGeom prst="rect">
            <a:avLst/>
          </a:prstGeom>
        </p:spPr>
      </p:pic>
      <p:pic>
        <p:nvPicPr>
          <p:cNvPr id="2050" name="Picture 2" descr="RStudio Logo Usage Guidelines - RStudio">
            <a:extLst>
              <a:ext uri="{FF2B5EF4-FFF2-40B4-BE49-F238E27FC236}">
                <a16:creationId xmlns:a16="http://schemas.microsoft.com/office/drawing/2014/main" id="{DB1D1E84-5748-F304-6D90-700902089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553" y="3707430"/>
            <a:ext cx="2743200" cy="9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577EC9CE-DD8B-1B40-F40A-748AAB0D5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33" y="3713018"/>
            <a:ext cx="1450109" cy="15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y 5 Task: Advanced Linux Shell Scripting">
            <a:extLst>
              <a:ext uri="{FF2B5EF4-FFF2-40B4-BE49-F238E27FC236}">
                <a16:creationId xmlns:a16="http://schemas.microsoft.com/office/drawing/2014/main" id="{9984071D-1A1E-CA74-5986-0ADF734A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" t="11625" r="6144" b="11747"/>
          <a:stretch/>
        </p:blipFill>
        <p:spPr bwMode="auto">
          <a:xfrm>
            <a:off x="8728893" y="4964253"/>
            <a:ext cx="2096655" cy="105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(and Why) To Use Snakemake ��">
            <a:extLst>
              <a:ext uri="{FF2B5EF4-FFF2-40B4-BE49-F238E27FC236}">
                <a16:creationId xmlns:a16="http://schemas.microsoft.com/office/drawing/2014/main" id="{D1A26C1D-4DEF-0CCF-DA05-D29AE9AF8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09" y="5910307"/>
            <a:ext cx="2857938" cy="84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8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E2A5-5213-800E-8433-7558945E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Current challenges at our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CAF9-452B-E6E5-7649-23ED3822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and the complexities (execution, parameters)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Internet issues at field work (remote location)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Intermediate/advanced bioinformatics skills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facilities to run massive informatics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1F4E7-E02D-A845-E43A-98216AB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6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1232-85CE-99E4-3C70-AB628B51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B7B3-1F9F-96AB-EBEC-34052223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AWS implementation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Pipeline developments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GUI’s to develop and support cross platform  </a:t>
            </a: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805263FD-AB78-70A0-FC7D-F54395D11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056" y="1235954"/>
            <a:ext cx="2592199" cy="15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xford Nanopore on X: &quot;The latest update to the EPI2ME Labs software  introduces a simplified user experience. The standalone application  provides a clean interface to access bioinformatics workflows &amp; tutorials  for the">
            <a:extLst>
              <a:ext uri="{FF2B5EF4-FFF2-40B4-BE49-F238E27FC236}">
                <a16:creationId xmlns:a16="http://schemas.microsoft.com/office/drawing/2014/main" id="{AD595806-2FD3-1B7E-EBC7-CF97DEC40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" t="24794" r="1410" b="19980"/>
          <a:stretch/>
        </p:blipFill>
        <p:spPr bwMode="auto">
          <a:xfrm>
            <a:off x="494950" y="3800212"/>
            <a:ext cx="3322041" cy="10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 Platform App Development: Developing an Application for Maximum  Exposure | Clean Commit">
            <a:extLst>
              <a:ext uri="{FF2B5EF4-FFF2-40B4-BE49-F238E27FC236}">
                <a16:creationId xmlns:a16="http://schemas.microsoft.com/office/drawing/2014/main" id="{89C5B4F2-0DBD-9EA5-883D-F3238A3A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92080"/>
            <a:ext cx="3500578" cy="275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nextflow-io/nextflow: A DSL for data-driven computational pipelines">
            <a:extLst>
              <a:ext uri="{FF2B5EF4-FFF2-40B4-BE49-F238E27FC236}">
                <a16:creationId xmlns:a16="http://schemas.microsoft.com/office/drawing/2014/main" id="{FB4B1F55-C773-05F3-4101-C32703BE7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27701" r="5158" b="30877"/>
          <a:stretch/>
        </p:blipFill>
        <p:spPr bwMode="auto">
          <a:xfrm>
            <a:off x="6254706" y="2139821"/>
            <a:ext cx="2238951" cy="5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ing IntelliJ IDEA: Making Life Easier and More Productive for  Developers - Aztek Technologies">
            <a:extLst>
              <a:ext uri="{FF2B5EF4-FFF2-40B4-BE49-F238E27FC236}">
                <a16:creationId xmlns:a16="http://schemas.microsoft.com/office/drawing/2014/main" id="{86EB8AD1-CEC8-F0F2-9550-FED252C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8" y="3432249"/>
            <a:ext cx="1420842" cy="14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ene Builder - Gluon">
            <a:extLst>
              <a:ext uri="{FF2B5EF4-FFF2-40B4-BE49-F238E27FC236}">
                <a16:creationId xmlns:a16="http://schemas.microsoft.com/office/drawing/2014/main" id="{621FE44D-7A7A-2825-EC6A-256C34E4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761" y="3684579"/>
            <a:ext cx="1420842" cy="14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5CA70-D358-44AB-61F3-8C2B74F7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/>
              <a:t>8</a:t>
            </a:fld>
            <a:endParaRPr lang="en-US"/>
          </a:p>
        </p:txBody>
      </p:sp>
      <p:pic>
        <p:nvPicPr>
          <p:cNvPr id="1038" name="Picture 14" descr="Conda — CRC User documentation">
            <a:extLst>
              <a:ext uri="{FF2B5EF4-FFF2-40B4-BE49-F238E27FC236}">
                <a16:creationId xmlns:a16="http://schemas.microsoft.com/office/drawing/2014/main" id="{ED36F49C-D52D-EEB9-6AF6-36AEA1519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t="22515" r="11114" b="18577"/>
          <a:stretch/>
        </p:blipFill>
        <p:spPr bwMode="auto">
          <a:xfrm>
            <a:off x="687897" y="5629013"/>
            <a:ext cx="2284250" cy="6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is Docker? | AWS">
            <a:extLst>
              <a:ext uri="{FF2B5EF4-FFF2-40B4-BE49-F238E27FC236}">
                <a16:creationId xmlns:a16="http://schemas.microsoft.com/office/drawing/2014/main" id="{88A08A23-37F4-917B-6D32-6E132D022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5" t="3528" r="25844" b="-1"/>
          <a:stretch/>
        </p:blipFill>
        <p:spPr bwMode="auto">
          <a:xfrm>
            <a:off x="6045394" y="5116471"/>
            <a:ext cx="1807828" cy="160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o">
            <a:extLst>
              <a:ext uri="{FF2B5EF4-FFF2-40B4-BE49-F238E27FC236}">
                <a16:creationId xmlns:a16="http://schemas.microsoft.com/office/drawing/2014/main" id="{E52B997D-40A7-E395-CFFC-580F94917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84" y="5172889"/>
            <a:ext cx="1319129" cy="133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37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lasgow, University of | The Independent | The Independent">
            <a:extLst>
              <a:ext uri="{FF2B5EF4-FFF2-40B4-BE49-F238E27FC236}">
                <a16:creationId xmlns:a16="http://schemas.microsoft.com/office/drawing/2014/main" id="{D3930ACA-BF55-F933-29F4-0772B470A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AEBC-F3BE-E4D8-CBB1-368EBEE7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1" y="625404"/>
            <a:ext cx="4255403" cy="1069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54F72-56AC-8C17-D6EB-6D0FB43B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7E28-80B4-A847-8937-8C1BC8F349A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5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1186</Words>
  <Application>Microsoft Macintosh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Poppins</vt:lpstr>
      <vt:lpstr>Office Theme</vt:lpstr>
      <vt:lpstr>Bioinformatics in action: Current Techniques and Tools Used in Our Lab</vt:lpstr>
      <vt:lpstr>Introduction</vt:lpstr>
      <vt:lpstr>Bioinformatics during the pandamic</vt:lpstr>
      <vt:lpstr>Bioinformatics tools gained popularity during the pandemic</vt:lpstr>
      <vt:lpstr>Computation facility at UofG</vt:lpstr>
      <vt:lpstr>Current bioinformatics practice</vt:lpstr>
      <vt:lpstr>Current challenges at our lab</vt:lpstr>
      <vt:lpstr>Future implementation</vt:lpstr>
      <vt:lpstr>PowerPoint Presentation</vt:lpstr>
      <vt:lpstr>Reference to images</vt:lpstr>
      <vt:lpstr>Reference to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Sandeep Kasaragod Bioinformatician University of Glasgow</dc:title>
  <dc:creator>Sandeep Kasaragod</dc:creator>
  <cp:lastModifiedBy>Sandeep Kasaragod</cp:lastModifiedBy>
  <cp:revision>15</cp:revision>
  <dcterms:created xsi:type="dcterms:W3CDTF">2024-01-30T11:32:46Z</dcterms:created>
  <dcterms:modified xsi:type="dcterms:W3CDTF">2024-02-14T09:48:49Z</dcterms:modified>
</cp:coreProperties>
</file>