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487" r:id="rId3"/>
    <p:sldId id="489" r:id="rId4"/>
    <p:sldId id="488" r:id="rId5"/>
    <p:sldId id="510" r:id="rId6"/>
    <p:sldId id="511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9" autoAdjust="0"/>
    <p:restoredTop sz="95632"/>
  </p:normalViewPr>
  <p:slideViewPr>
    <p:cSldViewPr snapToGrid="0">
      <p:cViewPr varScale="1">
        <p:scale>
          <a:sx n="106" d="100"/>
          <a:sy n="106" d="100"/>
        </p:scale>
        <p:origin x="536" y="168"/>
      </p:cViewPr>
      <p:guideLst/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95AE2-43AC-144B-AE88-DCB376799F11}" type="datetimeFigureOut">
              <a:rPr lang="en-US" smtClean="0"/>
              <a:t>2/15/24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4E5BB-E6B0-B84A-ABCD-9A3E9C2D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4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74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51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65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94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3BB4406-02B4-284F-84C5-A21F22E6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FEA054A-F191-E34B-8C26-BA11F3F0C0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8"/>
            <a:ext cx="11474450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E31514-F8EA-5D4E-B45D-65DD78DB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52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1D55F9-A3F2-1242-A5F3-5AAACC9D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40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6629400" cy="789709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18" y="3015529"/>
            <a:ext cx="5680364" cy="62359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27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7420DD-2415-454D-AA0F-DBDA719C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28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2123676"/>
            <a:ext cx="4027169" cy="160020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680" y="3934224"/>
            <a:ext cx="4030345" cy="19347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03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A65B24-645B-1746-9651-55C209C5E2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1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1800" y="681037"/>
            <a:ext cx="5842000" cy="1009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4FB1-CB24-4B4C-BFD4-AD276D9A4059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262A0F-9E49-6B4D-94F3-647B33A2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9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2" r:id="rId2"/>
    <p:sldLayoutId id="2147483653" r:id="rId3"/>
    <p:sldLayoutId id="2147483649" r:id="rId4"/>
    <p:sldLayoutId id="2147483654" r:id="rId5"/>
    <p:sldLayoutId id="2147483656" r:id="rId6"/>
    <p:sldLayoutId id="2147483684" r:id="rId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Gilbert Scott Building">
            <a:extLst>
              <a:ext uri="{FF2B5EF4-FFF2-40B4-BE49-F238E27FC236}">
                <a16:creationId xmlns:a16="http://schemas.microsoft.com/office/drawing/2014/main" id="{22AF5AD9-4A38-6FDC-338C-6BF49504A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Sequence alignments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18" y="2576945"/>
            <a:ext cx="5680364" cy="106218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Martha Luka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5424-B679-554A-935B-2CF2EFD1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F7AE7-790E-374F-98D3-31609964D7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8"/>
            <a:ext cx="11906250" cy="523081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Sequence alignment is a way of arranging the sequences to identify regions of similarity 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May be a consequence of functional, structural, or evolutionary relationships between the sequences</a:t>
            </a:r>
            <a:endParaRPr lang="en-GB" b="0" i="0" dirty="0">
              <a:solidFill>
                <a:schemeClr val="tx2"/>
              </a:solidFill>
              <a:effectLst/>
            </a:endParaRPr>
          </a:p>
          <a:p>
            <a:pPr algn="l"/>
            <a:r>
              <a:rPr lang="en-GB" b="0" i="0" dirty="0">
                <a:solidFill>
                  <a:schemeClr val="tx2"/>
                </a:solidFill>
                <a:effectLst/>
              </a:rPr>
              <a:t>Sequence alignments can be pairwise:</a:t>
            </a:r>
          </a:p>
          <a:p>
            <a:pPr lvl="1"/>
            <a:r>
              <a:rPr lang="en-GB" b="0" i="0" dirty="0">
                <a:solidFill>
                  <a:schemeClr val="tx2"/>
                </a:solidFill>
                <a:effectLst/>
              </a:rPr>
              <a:t>only between two sequences</a:t>
            </a:r>
          </a:p>
          <a:p>
            <a:pPr lvl="2"/>
            <a:r>
              <a:rPr lang="en-GB" dirty="0">
                <a:solidFill>
                  <a:schemeClr val="tx2"/>
                </a:solidFill>
              </a:rPr>
              <a:t>BLAST, DIAMOND</a:t>
            </a:r>
            <a:endParaRPr lang="en-GB" b="0" i="0" dirty="0">
              <a:solidFill>
                <a:schemeClr val="tx2"/>
              </a:solidFill>
              <a:effectLst/>
            </a:endParaRPr>
          </a:p>
          <a:p>
            <a:r>
              <a:rPr lang="en-GB" dirty="0">
                <a:solidFill>
                  <a:schemeClr val="tx2"/>
                </a:solidFill>
              </a:rPr>
              <a:t>O</a:t>
            </a:r>
            <a:r>
              <a:rPr lang="en-GB" b="0" i="0" dirty="0">
                <a:solidFill>
                  <a:schemeClr val="tx2"/>
                </a:solidFill>
                <a:effectLst/>
              </a:rPr>
              <a:t>r multiple sequence alignments:</a:t>
            </a:r>
          </a:p>
          <a:p>
            <a:pPr lvl="1"/>
            <a:r>
              <a:rPr lang="en-GB" b="0" i="0" dirty="0">
                <a:solidFill>
                  <a:schemeClr val="tx2"/>
                </a:solidFill>
                <a:effectLst/>
              </a:rPr>
              <a:t>between more than one homologous sequences</a:t>
            </a:r>
          </a:p>
          <a:p>
            <a:pPr lvl="2"/>
            <a:r>
              <a:rPr lang="en-GB" b="1" i="0" dirty="0">
                <a:solidFill>
                  <a:schemeClr val="tx2"/>
                </a:solidFill>
                <a:effectLst/>
              </a:rPr>
              <a:t>MAFFT</a:t>
            </a:r>
            <a:r>
              <a:rPr lang="en-GB" b="0" i="0" dirty="0">
                <a:solidFill>
                  <a:schemeClr val="tx2"/>
                </a:solidFill>
                <a:effectLst/>
              </a:rPr>
              <a:t>, </a:t>
            </a:r>
            <a:r>
              <a:rPr lang="en-GB" b="0" i="0" dirty="0" err="1">
                <a:solidFill>
                  <a:schemeClr val="tx2"/>
                </a:solidFill>
                <a:effectLst/>
              </a:rPr>
              <a:t>Clustal</a:t>
            </a:r>
            <a:r>
              <a:rPr lang="en-GB" dirty="0">
                <a:solidFill>
                  <a:schemeClr val="tx2"/>
                </a:solidFill>
              </a:rPr>
              <a:t>, MUSCLE, T-Coffee, </a:t>
            </a:r>
            <a:r>
              <a:rPr lang="en-GB" dirty="0" err="1">
                <a:solidFill>
                  <a:schemeClr val="tx2"/>
                </a:solidFill>
              </a:rPr>
              <a:t>Kalign</a:t>
            </a:r>
            <a:endParaRPr lang="en-GB" b="0" i="0" dirty="0">
              <a:solidFill>
                <a:schemeClr val="tx2"/>
              </a:solidFill>
              <a:effectLst/>
            </a:endParaRPr>
          </a:p>
          <a:p>
            <a:pPr lvl="2"/>
            <a:r>
              <a:rPr lang="en-GB" b="0" i="0" dirty="0">
                <a:solidFill>
                  <a:schemeClr val="tx2"/>
                </a:solidFill>
                <a:effectLst/>
              </a:rPr>
              <a:t> </a:t>
            </a:r>
            <a:r>
              <a:rPr lang="en-GB" b="1" i="0" dirty="0">
                <a:solidFill>
                  <a:schemeClr val="tx2"/>
                </a:solidFill>
                <a:effectLst/>
              </a:rPr>
              <a:t>(this is what we're going to focus on here)</a:t>
            </a:r>
          </a:p>
        </p:txBody>
      </p:sp>
    </p:spTree>
    <p:extLst>
      <p:ext uri="{BB962C8B-B14F-4D97-AF65-F5344CB8AC3E}">
        <p14:creationId xmlns:p14="http://schemas.microsoft.com/office/powerpoint/2010/main" val="59241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5424-B679-554A-935B-2CF2EFD1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F7AE7-790E-374F-98D3-31609964D7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9"/>
            <a:ext cx="11906250" cy="598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We can try to see how sequences compare to each other: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82247F-3804-3876-C081-5AD02D64A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94319"/>
              </p:ext>
            </p:extLst>
          </p:nvPr>
        </p:nvGraphicFramePr>
        <p:xfrm>
          <a:off x="285750" y="2542154"/>
          <a:ext cx="5308934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2397">
                  <a:extLst>
                    <a:ext uri="{9D8B030D-6E8A-4147-A177-3AD203B41FA5}">
                      <a16:colId xmlns:a16="http://schemas.microsoft.com/office/drawing/2014/main" val="3853863893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10587521"/>
                    </a:ext>
                  </a:extLst>
                </a:gridCol>
                <a:gridCol w="529389">
                  <a:extLst>
                    <a:ext uri="{9D8B030D-6E8A-4147-A177-3AD203B41FA5}">
                      <a16:colId xmlns:a16="http://schemas.microsoft.com/office/drawing/2014/main" val="3402568450"/>
                    </a:ext>
                  </a:extLst>
                </a:gridCol>
                <a:gridCol w="649706">
                  <a:extLst>
                    <a:ext uri="{9D8B030D-6E8A-4147-A177-3AD203B41FA5}">
                      <a16:colId xmlns:a16="http://schemas.microsoft.com/office/drawing/2014/main" val="3636830481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349798390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127916946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val="3305860662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1172744033"/>
                    </a:ext>
                  </a:extLst>
                </a:gridCol>
                <a:gridCol w="481263">
                  <a:extLst>
                    <a:ext uri="{9D8B030D-6E8A-4147-A177-3AD203B41FA5}">
                      <a16:colId xmlns:a16="http://schemas.microsoft.com/office/drawing/2014/main" val="3725530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319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3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90769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65B0C6-64BD-C8AF-2F41-B9F4B1ED9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894995"/>
              </p:ext>
            </p:extLst>
          </p:nvPr>
        </p:nvGraphicFramePr>
        <p:xfrm>
          <a:off x="5840329" y="2542154"/>
          <a:ext cx="5308934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2397">
                  <a:extLst>
                    <a:ext uri="{9D8B030D-6E8A-4147-A177-3AD203B41FA5}">
                      <a16:colId xmlns:a16="http://schemas.microsoft.com/office/drawing/2014/main" val="3853863893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10587521"/>
                    </a:ext>
                  </a:extLst>
                </a:gridCol>
                <a:gridCol w="529389">
                  <a:extLst>
                    <a:ext uri="{9D8B030D-6E8A-4147-A177-3AD203B41FA5}">
                      <a16:colId xmlns:a16="http://schemas.microsoft.com/office/drawing/2014/main" val="3402568450"/>
                    </a:ext>
                  </a:extLst>
                </a:gridCol>
                <a:gridCol w="649706">
                  <a:extLst>
                    <a:ext uri="{9D8B030D-6E8A-4147-A177-3AD203B41FA5}">
                      <a16:colId xmlns:a16="http://schemas.microsoft.com/office/drawing/2014/main" val="3636830481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349798390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127916946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val="3305860662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1172744033"/>
                    </a:ext>
                  </a:extLst>
                </a:gridCol>
                <a:gridCol w="481263">
                  <a:extLst>
                    <a:ext uri="{9D8B030D-6E8A-4147-A177-3AD203B41FA5}">
                      <a16:colId xmlns:a16="http://schemas.microsoft.com/office/drawing/2014/main" val="3725530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319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3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907696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55EB01-7D3E-BB1E-AFD1-EC9F3E6A0973}"/>
              </a:ext>
            </a:extLst>
          </p:cNvPr>
          <p:cNvSpPr txBox="1">
            <a:spLocks/>
          </p:cNvSpPr>
          <p:nvPr/>
        </p:nvSpPr>
        <p:spPr>
          <a:xfrm>
            <a:off x="285750" y="4081882"/>
            <a:ext cx="11906250" cy="210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It can be more accurate to do this by eye, as algorithms can make mistakes!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BUT</a:t>
            </a:r>
            <a:r>
              <a:rPr lang="en-US" dirty="0">
                <a:solidFill>
                  <a:schemeClr val="tx2"/>
                </a:solidFill>
              </a:rPr>
              <a:t> this quickly becomes very difficult with lots of long sequences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Instead, we use algorithms and then check by eye to make sure it looks sensible!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5424-B679-554A-935B-2CF2EFD1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F7AE7-790E-374F-98D3-31609964D7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8"/>
            <a:ext cx="11906250" cy="237557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Building a tree first requires an alignment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Need to be able to see the unbroken history of each nucleotide to determine changes over time and relatedness of sequences</a:t>
            </a:r>
          </a:p>
          <a:p>
            <a:pPr marL="742950" lvl="1" indent="-285750"/>
            <a:r>
              <a:rPr lang="en-US" dirty="0">
                <a:solidFill>
                  <a:schemeClr val="tx2"/>
                </a:solidFill>
              </a:rPr>
              <a:t>This can be an issue when indels have occurred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Need an algorithm to determine the least costly alignment 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0283C24A-A5D4-5417-4918-92898C26F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2" y="4220197"/>
            <a:ext cx="37877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dirty="0" err="1">
                <a:latin typeface="Courier" charset="0"/>
              </a:rPr>
              <a:t>SpA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 AT</a:t>
            </a:r>
            <a:r>
              <a:rPr lang="en-US" sz="3600" dirty="0">
                <a:latin typeface="Courier" charset="0"/>
              </a:rPr>
              <a:t>GC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A</a:t>
            </a:r>
            <a:r>
              <a:rPr lang="en-US" sz="3600" dirty="0">
                <a:latin typeface="Courier" charset="0"/>
              </a:rPr>
              <a:t>G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GTA</a:t>
            </a:r>
          </a:p>
          <a:p>
            <a:pPr eaLnBrk="1" hangingPunct="1"/>
            <a:r>
              <a:rPr lang="en-US" sz="3600" dirty="0">
                <a:solidFill>
                  <a:srgbClr val="000000"/>
                </a:solidFill>
                <a:latin typeface="Courier" charset="0"/>
              </a:rPr>
              <a:t>SPB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 AT</a:t>
            </a:r>
            <a:r>
              <a:rPr lang="en-US" sz="3600" dirty="0">
                <a:latin typeface="Courier" charset="0"/>
              </a:rPr>
              <a:t>GC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T</a:t>
            </a:r>
            <a:r>
              <a:rPr lang="en-US" sz="3600" dirty="0">
                <a:latin typeface="Courier" charset="0"/>
              </a:rPr>
              <a:t>G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CTA</a:t>
            </a:r>
          </a:p>
          <a:p>
            <a:pPr eaLnBrk="1" hangingPunct="1"/>
            <a:r>
              <a:rPr lang="en-US" sz="3600" dirty="0" err="1">
                <a:solidFill>
                  <a:srgbClr val="000000"/>
                </a:solidFill>
                <a:latin typeface="Courier" charset="0"/>
              </a:rPr>
              <a:t>SpC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 AT</a:t>
            </a:r>
            <a:r>
              <a:rPr lang="en-US" sz="3600" dirty="0">
                <a:latin typeface="Courier" charset="0"/>
              </a:rPr>
              <a:t>GC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A</a:t>
            </a:r>
            <a:r>
              <a:rPr lang="en-US" sz="3600" dirty="0">
                <a:latin typeface="Courier" charset="0"/>
              </a:rPr>
              <a:t>G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CTC</a:t>
            </a:r>
          </a:p>
          <a:p>
            <a:pPr eaLnBrk="1" hangingPunct="1"/>
            <a:r>
              <a:rPr lang="en-US" sz="3600" dirty="0" err="1">
                <a:solidFill>
                  <a:srgbClr val="000000"/>
                </a:solidFill>
                <a:latin typeface="Courier" charset="0"/>
              </a:rPr>
              <a:t>SpD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 TA</a:t>
            </a:r>
            <a:r>
              <a:rPr lang="en-US" sz="3600" dirty="0">
                <a:latin typeface="Courier" charset="0"/>
              </a:rPr>
              <a:t>GC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A</a:t>
            </a:r>
            <a:r>
              <a:rPr lang="en-US" sz="3600" dirty="0">
                <a:latin typeface="Courier" charset="0"/>
              </a:rPr>
              <a:t>G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GAC</a:t>
            </a:r>
          </a:p>
        </p:txBody>
      </p:sp>
    </p:spTree>
    <p:extLst>
      <p:ext uri="{BB962C8B-B14F-4D97-AF65-F5344CB8AC3E}">
        <p14:creationId xmlns:p14="http://schemas.microsoft.com/office/powerpoint/2010/main" val="236737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5EDE04-056A-A8D1-2318-CFCCB49B5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10523220" cy="456829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Collect homologous sequences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Conduct multiple alignment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Fit an appropriate substitution model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Estimate tree(s) under that model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Test the reliability of the estimated tree(s)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Interpret and apply the phylogenetic tree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Potentially repeat steps 4-6 using different tree building methods and/or additional data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205B45-5FD8-61B1-0D13-92237256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Phylogenetic Analysis Steps</a:t>
            </a:r>
          </a:p>
        </p:txBody>
      </p:sp>
    </p:spTree>
    <p:extLst>
      <p:ext uri="{BB962C8B-B14F-4D97-AF65-F5344CB8AC3E}">
        <p14:creationId xmlns:p14="http://schemas.microsoft.com/office/powerpoint/2010/main" val="245832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5EDE04-056A-A8D1-2318-CFCCB49B5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10523220" cy="456829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>
                <a:solidFill>
                  <a:srgbClr val="92D050"/>
                </a:solidFill>
              </a:rPr>
              <a:t>Collect homologous sequences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>
                <a:solidFill>
                  <a:srgbClr val="0070C0"/>
                </a:solidFill>
              </a:rPr>
              <a:t>Conduct multiple alignment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>
                <a:solidFill>
                  <a:schemeClr val="tx2"/>
                </a:solidFill>
              </a:rPr>
              <a:t>Fit an appropriate substitution model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>
                <a:solidFill>
                  <a:schemeClr val="tx2"/>
                </a:solidFill>
              </a:rPr>
              <a:t>Estimate tree(s) under that model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Test the reliability of the estimated tree(s)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Interpret and apply the phylogenetic tree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Potentially repeat steps 4-6 using different tree building methods and/or additional data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205B45-5FD8-61B1-0D13-92237256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Phylogenetic Analysis Steps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A805-989B-E10F-813B-6E1B6F2AEC92}"/>
              </a:ext>
            </a:extLst>
          </p:cNvPr>
          <p:cNvSpPr/>
          <p:nvPr/>
        </p:nvSpPr>
        <p:spPr>
          <a:xfrm>
            <a:off x="7189470" y="1897380"/>
            <a:ext cx="4164330" cy="1874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 the instructions in </a:t>
            </a:r>
            <a:r>
              <a:rPr lang="en-US" b="1" dirty="0"/>
              <a:t>day4_alignment.md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University at sunset">
            <a:extLst>
              <a:ext uri="{FF2B5EF4-FFF2-40B4-BE49-F238E27FC236}">
                <a16:creationId xmlns:a16="http://schemas.microsoft.com/office/drawing/2014/main" id="{11FDCD37-95D4-D94F-8143-5384ADC6A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F30531-16BE-1D4A-839A-4165196E5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537628" y="5500708"/>
            <a:ext cx="3413095" cy="854153"/>
            <a:chOff x="5652120" y="4237877"/>
            <a:chExt cx="3413095" cy="85415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2BC779-2AC3-3641-A89B-2FE2861B804B}"/>
                </a:ext>
              </a:extLst>
            </p:cNvPr>
            <p:cNvSpPr txBox="1"/>
            <p:nvPr/>
          </p:nvSpPr>
          <p:spPr>
            <a:xfrm>
              <a:off x="5652120" y="4237877"/>
              <a:ext cx="3413095" cy="461665"/>
            </a:xfrm>
            <a:prstGeom prst="rect">
              <a:avLst/>
            </a:prstGeom>
            <a:noFill/>
            <a:effectLst>
              <a:outerShdw blurRad="1270000" dist="50800" dir="5400000" sx="200000" sy="200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</a:t>
              </a:r>
              <a:r>
                <a:rPr lang="en-US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UofGWorldChangers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B7AFC7-4175-6442-9F4D-48AB39DA3335}"/>
                </a:ext>
              </a:extLst>
            </p:cNvPr>
            <p:cNvSpPr txBox="1"/>
            <p:nvPr/>
          </p:nvSpPr>
          <p:spPr>
            <a:xfrm>
              <a:off x="6365423" y="4630365"/>
              <a:ext cx="2699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@</a:t>
              </a:r>
              <a:r>
                <a:rPr lang="en-US" sz="2400" b="1" dirty="0" err="1">
                  <a:solidFill>
                    <a:schemeClr val="bg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UofGlasgow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23C76-7323-9246-828B-CE7B4F0B6ACB}"/>
                </a:ext>
              </a:extLst>
            </p:cNvPr>
            <p:cNvGrpSpPr/>
            <p:nvPr/>
          </p:nvGrpSpPr>
          <p:grpSpPr>
            <a:xfrm>
              <a:off x="5868144" y="4759697"/>
              <a:ext cx="870873" cy="246401"/>
              <a:chOff x="-704667" y="465075"/>
              <a:chExt cx="718929" cy="20341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DA074F8-3E2D-4044-BD93-0EE72365F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468635" y="466885"/>
                <a:ext cx="242653" cy="2016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B162D4C-911F-884F-8B17-FF2DA1BA8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7338" y="466885"/>
                <a:ext cx="201600" cy="2016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43EFC0B-FA40-FC40-8378-CA0BB8B802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704667" y="465075"/>
                <a:ext cx="197388" cy="197388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75F20C-468E-F742-9149-B8A5FEBC29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5886" y="1889351"/>
            <a:ext cx="5842000" cy="1931535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On to phylogenetics!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138431-BA05-330A-0F46-1A481A91E03D}"/>
              </a:ext>
            </a:extLst>
          </p:cNvPr>
          <p:cNvSpPr txBox="1"/>
          <p:nvPr/>
        </p:nvSpPr>
        <p:spPr>
          <a:xfrm>
            <a:off x="9250931" y="6244210"/>
            <a:ext cx="269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@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ThatKatC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37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ofG colours">
      <a:dk1>
        <a:srgbClr val="003865"/>
      </a:dk1>
      <a:lt1>
        <a:srgbClr val="FFFFFE"/>
      </a:lt1>
      <a:dk2>
        <a:srgbClr val="000000"/>
      </a:dk2>
      <a:lt2>
        <a:srgbClr val="7D2238"/>
      </a:lt2>
      <a:accent1>
        <a:srgbClr val="0075B0"/>
      </a:accent1>
      <a:accent2>
        <a:srgbClr val="5B4D93"/>
      </a:accent2>
      <a:accent3>
        <a:srgbClr val="CF1C20"/>
      </a:accent3>
      <a:accent4>
        <a:srgbClr val="00833C"/>
      </a:accent4>
      <a:accent5>
        <a:srgbClr val="BE4D00"/>
      </a:accent5>
      <a:accent6>
        <a:srgbClr val="951271"/>
      </a:accent6>
      <a:hlink>
        <a:srgbClr val="584B3D"/>
      </a:hlink>
      <a:folHlink>
        <a:srgbClr val="0068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61AF5F2-503D-2641-86A1-09AD8919EA9C}" vid="{A816E7D6-9491-074F-A4D5-6596497DAC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7619</TotalTime>
  <Words>372</Words>
  <Application>Microsoft Macintosh PowerPoint</Application>
  <PresentationFormat>Widescreen</PresentationFormat>
  <Paragraphs>107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</vt:lpstr>
      <vt:lpstr>Office Theme</vt:lpstr>
      <vt:lpstr>Sequence alignments</vt:lpstr>
      <vt:lpstr>Alignment</vt:lpstr>
      <vt:lpstr>Alignment</vt:lpstr>
      <vt:lpstr>Alignment</vt:lpstr>
      <vt:lpstr>Phylogenetic Analysis Steps</vt:lpstr>
      <vt:lpstr>Phylogenetic Analysis Steps</vt:lpstr>
      <vt:lpstr>On to phylogenetics!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Martha Luka (PGR)</cp:lastModifiedBy>
  <cp:revision>60</cp:revision>
  <dcterms:created xsi:type="dcterms:W3CDTF">2021-01-06T14:22:07Z</dcterms:created>
  <dcterms:modified xsi:type="dcterms:W3CDTF">2024-02-15T07:29:02Z</dcterms:modified>
  <cp:category/>
</cp:coreProperties>
</file>