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87" r:id="rId2"/>
    <p:sldId id="489" r:id="rId3"/>
    <p:sldId id="488" r:id="rId4"/>
    <p:sldId id="510" r:id="rId5"/>
    <p:sldId id="5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07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F019D-D05C-174C-B7C7-EAB35D2B9CA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E0CDB-C2D7-5949-BD9E-8A5A6F69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EAC1-A519-EDD3-5ECB-0D90A5B6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A912F-AAB9-3C0B-8D20-C4FD76FA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8F92-8B7B-2BBE-42EF-C7967C44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7980-6B80-616A-241B-8E0A0A54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96692-9668-C16D-4F7B-4EF99C8B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EEEA-C048-0DB4-4982-063074E8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7F026-4DE0-0565-A427-49BC18372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3A7A3-CF74-AD2A-0DBF-45725A69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2BE1-4455-97F2-7598-E38D6A80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86C-408B-3D00-C074-00E7784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8ED92-6682-1D49-B741-755FCFC5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680B9-C1AA-0BED-A28C-4F6EC6D3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9266-5324-BC16-4B94-FD72A53A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D185-3B1A-A08E-020B-A0995CB1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3E17-A4E2-CEA5-1128-3D36C22B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14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FAF-B4D6-245E-C535-7AF68FD1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DEA3-A498-B24F-DC91-08732E80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EB1F-C33F-6A5F-9AAA-74AD8ED5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8C7F-6E8D-2419-C05F-F4A2A7DF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FF81-4694-A58E-84C3-7741320E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1D91-0E20-CAF3-7EFC-15B0409C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6F672-7BBB-486F-4EAC-AB022C3C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8B69-42B9-E2AE-4FDA-3B24118B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1D0D-4151-FCFF-4A78-B773B5C9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EE50-8C34-8732-613A-47A2AA2E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C791-70DF-2B9B-41FC-1571E2E4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99AA-25F4-0CF4-54DA-9AB6FA62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401C4-DC99-9988-FACB-D186C7352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9ECC8-272B-82F4-4FE1-B6AE8693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175D5-4BBE-A9D0-056C-CC7A0534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5522-8EF5-C894-436B-58F374C9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D959-3E12-71ED-89CB-C04B5978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834D-08BC-0083-4419-3F998CF6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73E1-5526-F7BC-5466-11524BC05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63166-7E7C-6F08-9A62-2BF43D624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B6E0B-57A7-3614-7A83-1909563CA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9A814-501C-7C92-EA8E-322A57DF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996DC-D7B7-A370-2AA9-0311F534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91C69-424D-7C71-CB2D-4638E2AC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70DC-30A7-4ACF-FC63-90909696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5929A-A821-932A-9954-D0F2919F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AE8E7-DED6-00DE-B16F-10012999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DEBE7-7C5F-41B8-F61D-B9CFE4D9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72B3C-9974-A8AE-9F20-C9759858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5C97D-3C4F-2799-5C97-0780316D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D642-815B-1B20-2BFB-8035DCBA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7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3C98-BC6D-A751-A37C-43CE59E6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FCB5-2A58-15A8-18EE-E8895826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8442-2669-3541-E29F-BDE094B4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047EC-F011-8C42-EEE8-C6233910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216E7-F5FF-8959-EF1C-F4FDBBFC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CDFC5-36C7-DD8C-5635-38145229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DB3E-2CFE-4E0D-B2FE-FE5101CC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E1F2-E7BE-9318-F682-EB6779EBD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53801-4FD2-5027-3B10-AFA219A84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1D110-07F0-0497-9DA8-12EA2543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FA9A-69D6-A973-E145-4B3768C5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1D70B-D6AF-3549-8529-1098742A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7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9EF68-8884-F78D-775E-81C22FAD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ED83D-B2AF-5E88-4FE2-40905A00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7BCE-F42E-2CEE-1933-A5B6A70B8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A68F-0C57-0D4A-BF9E-043D40ECACDB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FC66-B9F0-2234-F96A-7A3652A20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3D12-41A4-8DCF-496C-F61780706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2584-9687-3C42-B334-E953999A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906250" cy="523081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A</a:t>
            </a:r>
            <a:r>
              <a:rPr lang="en-GB" b="0" i="0" dirty="0">
                <a:solidFill>
                  <a:schemeClr val="tx2"/>
                </a:solidFill>
                <a:effectLst/>
              </a:rPr>
              <a:t>n alignment tries to guess how sequences are related to </a:t>
            </a:r>
            <a:r>
              <a:rPr lang="en-GB" b="0" i="0" dirty="0" err="1">
                <a:solidFill>
                  <a:schemeClr val="tx2"/>
                </a:solidFill>
                <a:effectLst/>
              </a:rPr>
              <a:t>eachother</a:t>
            </a:r>
            <a:r>
              <a:rPr lang="en-GB" b="0" i="0" dirty="0">
                <a:solidFill>
                  <a:schemeClr val="tx2"/>
                </a:solidFill>
                <a:effectLst/>
              </a:rPr>
              <a:t> 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This way we can determine </a:t>
            </a:r>
            <a:r>
              <a:rPr lang="en-GB" b="1" i="0" dirty="0">
                <a:solidFill>
                  <a:schemeClr val="tx2"/>
                </a:solidFill>
                <a:effectLst/>
              </a:rPr>
              <a:t>homology</a:t>
            </a:r>
            <a:r>
              <a:rPr lang="en-GB" b="0" i="0" dirty="0">
                <a:solidFill>
                  <a:schemeClr val="tx2"/>
                </a:solidFill>
                <a:effectLst/>
              </a:rPr>
              <a:t> between sequences, i.e. the similarities between the sequences</a:t>
            </a:r>
          </a:p>
          <a:p>
            <a:pPr marL="457200" lvl="1" indent="0">
              <a:buNone/>
            </a:pPr>
            <a:endParaRPr lang="en-GB" b="0" i="0" dirty="0">
              <a:solidFill>
                <a:schemeClr val="tx2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chemeClr val="tx2"/>
                </a:solidFill>
                <a:effectLst/>
              </a:rPr>
              <a:t>Sequence alignments can be pairwise: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only between two sequences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BLAST, DIAMOND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r>
              <a:rPr lang="en-GB" dirty="0">
                <a:solidFill>
                  <a:schemeClr val="tx2"/>
                </a:solidFill>
              </a:rPr>
              <a:t>O</a:t>
            </a:r>
            <a:r>
              <a:rPr lang="en-GB" b="0" i="0" dirty="0">
                <a:solidFill>
                  <a:schemeClr val="tx2"/>
                </a:solidFill>
                <a:effectLst/>
              </a:rPr>
              <a:t>r multiple sequence alignments: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between more than one homologous sequences</a:t>
            </a:r>
          </a:p>
          <a:p>
            <a:pPr lvl="2"/>
            <a:r>
              <a:rPr lang="en-GB" b="1" i="0" dirty="0">
                <a:solidFill>
                  <a:schemeClr val="tx2"/>
                </a:solidFill>
                <a:effectLst/>
              </a:rPr>
              <a:t>MAFFT</a:t>
            </a:r>
            <a:r>
              <a:rPr lang="en-GB" b="0" i="0" dirty="0">
                <a:solidFill>
                  <a:schemeClr val="tx2"/>
                </a:solidFill>
                <a:effectLst/>
              </a:rPr>
              <a:t>, </a:t>
            </a:r>
            <a:r>
              <a:rPr lang="en-GB" b="0" i="0" dirty="0" err="1">
                <a:solidFill>
                  <a:schemeClr val="tx2"/>
                </a:solidFill>
                <a:effectLst/>
              </a:rPr>
              <a:t>Clustal</a:t>
            </a:r>
            <a:r>
              <a:rPr lang="en-GB" dirty="0">
                <a:solidFill>
                  <a:schemeClr val="tx2"/>
                </a:solidFill>
              </a:rPr>
              <a:t>, MUSCLE, T-Coffee, </a:t>
            </a:r>
            <a:r>
              <a:rPr lang="en-GB" dirty="0" err="1">
                <a:solidFill>
                  <a:schemeClr val="tx2"/>
                </a:solidFill>
              </a:rPr>
              <a:t>Kalign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pPr lvl="2"/>
            <a:r>
              <a:rPr lang="en-GB" b="0" i="0" dirty="0">
                <a:solidFill>
                  <a:schemeClr val="tx2"/>
                </a:solidFill>
                <a:effectLst/>
              </a:rPr>
              <a:t> </a:t>
            </a:r>
            <a:r>
              <a:rPr lang="en-GB" b="1" i="0" dirty="0">
                <a:solidFill>
                  <a:schemeClr val="tx2"/>
                </a:solidFill>
                <a:effectLst/>
              </a:rPr>
              <a:t>(this is what we're going to focus on here)</a:t>
            </a:r>
          </a:p>
        </p:txBody>
      </p:sp>
    </p:spTree>
    <p:extLst>
      <p:ext uri="{BB962C8B-B14F-4D97-AF65-F5344CB8AC3E}">
        <p14:creationId xmlns:p14="http://schemas.microsoft.com/office/powerpoint/2010/main" val="59241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9"/>
            <a:ext cx="11906250" cy="598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 can try to see how sequences compare to </a:t>
            </a:r>
            <a:r>
              <a:rPr lang="en-US" dirty="0" err="1">
                <a:solidFill>
                  <a:schemeClr val="tx2"/>
                </a:solidFill>
              </a:rPr>
              <a:t>eachother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2247F-3804-3876-C081-5AD02D64AD88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2542154"/>
          <a:ext cx="530893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397">
                  <a:extLst>
                    <a:ext uri="{9D8B030D-6E8A-4147-A177-3AD203B41FA5}">
                      <a16:colId xmlns:a16="http://schemas.microsoft.com/office/drawing/2014/main" val="38538638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0587521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40256845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363683048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497983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279169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305860662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172744033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72553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76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65B0C6-64BD-C8AF-2F41-B9F4B1ED9C6E}"/>
              </a:ext>
            </a:extLst>
          </p:cNvPr>
          <p:cNvGraphicFramePr>
            <a:graphicFrameLocks noGrp="1"/>
          </p:cNvGraphicFramePr>
          <p:nvPr/>
        </p:nvGraphicFramePr>
        <p:xfrm>
          <a:off x="5840329" y="2542154"/>
          <a:ext cx="530893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397">
                  <a:extLst>
                    <a:ext uri="{9D8B030D-6E8A-4147-A177-3AD203B41FA5}">
                      <a16:colId xmlns:a16="http://schemas.microsoft.com/office/drawing/2014/main" val="38538638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0587521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40256845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363683048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497983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279169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305860662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172744033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72553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769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55EB01-7D3E-BB1E-AFD1-EC9F3E6A0973}"/>
              </a:ext>
            </a:extLst>
          </p:cNvPr>
          <p:cNvSpPr txBox="1">
            <a:spLocks/>
          </p:cNvSpPr>
          <p:nvPr/>
        </p:nvSpPr>
        <p:spPr>
          <a:xfrm>
            <a:off x="285750" y="4081882"/>
            <a:ext cx="11906250" cy="210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It can be more accurate to do this by eye, as algorithms can make mistakes!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BUT</a:t>
            </a:r>
            <a:r>
              <a:rPr lang="en-US" dirty="0">
                <a:solidFill>
                  <a:schemeClr val="tx2"/>
                </a:solidFill>
              </a:rPr>
              <a:t> this quickly becomes very difficult with lots of long sequences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Instead, we use algorithms and then check by eye to make sure it looks sensible!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906250" cy="237557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Building a tree first requires an alignment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Need to be able to see the unbroken history of each nucleotide to determine changes over time and relatedness of sequences</a:t>
            </a:r>
          </a:p>
          <a:p>
            <a:pPr marL="742950" lvl="1" indent="-285750"/>
            <a:r>
              <a:rPr lang="en-US" dirty="0">
                <a:solidFill>
                  <a:schemeClr val="tx2"/>
                </a:solidFill>
              </a:rPr>
              <a:t>This can be an issue when indels have occurred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Need an algorithm to determine the least costly alignment 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283C24A-A5D4-5417-4918-92898C26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2" y="4220197"/>
            <a:ext cx="37877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 err="1">
                <a:latin typeface="Courier" charset="0"/>
              </a:rPr>
              <a:t>SpA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GTA</a:t>
            </a:r>
          </a:p>
          <a:p>
            <a:pPr eaLnBrk="1" hangingPunct="1"/>
            <a:r>
              <a:rPr lang="en-US" sz="3600" dirty="0">
                <a:solidFill>
                  <a:srgbClr val="000000"/>
                </a:solidFill>
                <a:latin typeface="Courier" charset="0"/>
              </a:rPr>
              <a:t>SPB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CTA</a:t>
            </a:r>
          </a:p>
          <a:p>
            <a:pPr eaLnBrk="1" hangingPunct="1"/>
            <a:r>
              <a:rPr lang="en-US" sz="3600" dirty="0" err="1">
                <a:solidFill>
                  <a:srgbClr val="000000"/>
                </a:solidFill>
                <a:latin typeface="Courier" charset="0"/>
              </a:rPr>
              <a:t>SpC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CTC</a:t>
            </a:r>
          </a:p>
          <a:p>
            <a:pPr eaLnBrk="1" hangingPunct="1"/>
            <a:r>
              <a:rPr lang="en-US" sz="3600" dirty="0" err="1">
                <a:solidFill>
                  <a:srgbClr val="000000"/>
                </a:solidFill>
                <a:latin typeface="Courier" charset="0"/>
              </a:rPr>
              <a:t>SpD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TA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236737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EDE04-056A-A8D1-2318-CFCCB49B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10523220" cy="4568296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Collect homologous sequences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Conduct multiple alignment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Fit an appropriate substitution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Estimate tree(s) under that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Test the reliability of the estimated tree(s)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Interpret and apply the phylogenetic tree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Potentially repeat steps 4-6 using different tree building methods and/or additional 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5B45-5FD8-61B1-0D13-9223725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Steps</a:t>
            </a:r>
          </a:p>
        </p:txBody>
      </p:sp>
    </p:spTree>
    <p:extLst>
      <p:ext uri="{BB962C8B-B14F-4D97-AF65-F5344CB8AC3E}">
        <p14:creationId xmlns:p14="http://schemas.microsoft.com/office/powerpoint/2010/main" val="245832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EDE04-056A-A8D1-2318-CFCCB49B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10523220" cy="4568296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rgbClr val="92D050"/>
                </a:solidFill>
              </a:rPr>
              <a:t>Collect homologous sequences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rgbClr val="0070C0"/>
                </a:solidFill>
              </a:rPr>
              <a:t>Conduct multiple alignment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chemeClr val="tx2"/>
                </a:solidFill>
              </a:rPr>
              <a:t>Fit an appropriate substitution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chemeClr val="tx2"/>
                </a:solidFill>
              </a:rPr>
              <a:t>Estimate tree(s) under that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Test the reliability of the estimated tree(s)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Interpret and apply the phylogenetic tree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Potentially repeat steps 4-6 using different tree building methods and/or additional 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5B45-5FD8-61B1-0D13-9223725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A805-989B-E10F-813B-6E1B6F2AEC92}"/>
              </a:ext>
            </a:extLst>
          </p:cNvPr>
          <p:cNvSpPr/>
          <p:nvPr/>
        </p:nvSpPr>
        <p:spPr>
          <a:xfrm>
            <a:off x="7189470" y="1897380"/>
            <a:ext cx="4164330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 the instructions in </a:t>
            </a:r>
            <a:r>
              <a:rPr lang="en-US" b="1" dirty="0"/>
              <a:t>day4_alignment.md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355</Words>
  <Application>Microsoft Macintosh PowerPoint</Application>
  <PresentationFormat>Widescreen</PresentationFormat>
  <Paragraphs>100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Alignment</vt:lpstr>
      <vt:lpstr>Alignment</vt:lpstr>
      <vt:lpstr>Alignment</vt:lpstr>
      <vt:lpstr>Phylogenetic Analysis Steps</vt:lpstr>
      <vt:lpstr>Phylogenetic Analysis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Alignment</dc:title>
  <dc:creator>Kathryn Campbell (PGR)</dc:creator>
  <cp:lastModifiedBy>Kathryn Campbell (PGR)</cp:lastModifiedBy>
  <cp:revision>2</cp:revision>
  <dcterms:created xsi:type="dcterms:W3CDTF">2024-02-08T11:41:13Z</dcterms:created>
  <dcterms:modified xsi:type="dcterms:W3CDTF">2024-02-08T11:42:41Z</dcterms:modified>
</cp:coreProperties>
</file>