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509" r:id="rId3"/>
    <p:sldId id="507" r:id="rId4"/>
    <p:sldId id="497" r:id="rId5"/>
    <p:sldId id="511" r:id="rId6"/>
    <p:sldId id="510" r:id="rId7"/>
    <p:sldId id="499" r:id="rId8"/>
    <p:sldId id="500" r:id="rId9"/>
    <p:sldId id="503" r:id="rId10"/>
    <p:sldId id="50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64" autoAdjust="0"/>
    <p:restoredTop sz="91316"/>
  </p:normalViewPr>
  <p:slideViewPr>
    <p:cSldViewPr snapToGrid="0">
      <p:cViewPr varScale="1">
        <p:scale>
          <a:sx n="97" d="100"/>
          <a:sy n="97" d="100"/>
        </p:scale>
        <p:origin x="208" y="1224"/>
      </p:cViewPr>
      <p:guideLst/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95AE2-43AC-144B-AE88-DCB376799F11}" type="datetimeFigureOut">
              <a:rPr lang="en-US" smtClean="0"/>
              <a:t>2/8/24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4E5BB-E6B0-B84A-ABCD-9A3E9C2D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42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9C7DB-2BCB-2D60-29C3-6AFB19EAA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05FE40-5464-02D6-A30B-007FF22B68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47EED1-49D8-686D-F792-2513872F1B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Tracking these changes over time is crucial to inform public health strategies</a:t>
            </a:r>
          </a:p>
          <a:p>
            <a:r>
              <a:rPr lang="en-GB" dirty="0"/>
              <a:t>If we see things evolving differently, </a:t>
            </a:r>
            <a:r>
              <a:rPr lang="en-GB" dirty="0" err="1"/>
              <a:t>whats</a:t>
            </a:r>
            <a:r>
              <a:rPr lang="en-GB" dirty="0"/>
              <a:t> the reason</a:t>
            </a:r>
          </a:p>
          <a:p>
            <a:r>
              <a:rPr lang="en-GB" dirty="0"/>
              <a:t>Outbreaks? </a:t>
            </a:r>
          </a:p>
          <a:p>
            <a:r>
              <a:rPr lang="en-GB" dirty="0"/>
              <a:t>In rabies, latent period long periods no evolution </a:t>
            </a:r>
          </a:p>
          <a:p>
            <a:r>
              <a:rPr lang="en-GB" dirty="0"/>
              <a:t>Hosts – dogs, wildlife, humans etc</a:t>
            </a:r>
          </a:p>
          <a:p>
            <a:r>
              <a:rPr lang="en-GB" dirty="0"/>
              <a:t>Long periods of sampling to get signal in rabies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K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C3139-FAAD-DE06-3012-69C31EA6CC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01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1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effectLst/>
                <a:latin typeface="Helvetica" pitchFamily="2" charset="0"/>
              </a:rPr>
              <a:t>larger datasets, as a function of their size, are more likely to sample from distinct populations, making local clocks increasingly important</a:t>
            </a:r>
          </a:p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54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8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effectLst/>
                <a:latin typeface="Helvetica" pitchFamily="2" charset="0"/>
              </a:rPr>
              <a:t>Clockor2 does not find the best-fitting root for local clock models because the search space of best-fitting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>
                <a:effectLst/>
                <a:latin typeface="Helvetica" pitchFamily="2" charset="0"/>
              </a:rPr>
              <a:t>roots and local clock configurations quickly becomes prohibitive and is possibly unidentifiable</a:t>
            </a:r>
          </a:p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53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i="1" dirty="0">
                <a:effectLst/>
                <a:latin typeface="Helvetica" pitchFamily="2" charset="0"/>
              </a:rPr>
              <a:t>We recommend using the BIC because it most heavily penalises the addition</a:t>
            </a:r>
            <a:r>
              <a:rPr lang="en-GB" i="0" dirty="0">
                <a:effectLst/>
                <a:latin typeface="Helvetica" pitchFamily="2" charset="0"/>
              </a:rPr>
              <a:t> </a:t>
            </a:r>
            <a:r>
              <a:rPr lang="en-GB" i="1" dirty="0">
                <a:effectLst/>
                <a:latin typeface="Helvetica" pitchFamily="2" charset="0"/>
              </a:rPr>
              <a:t>of extra parameters, and local clocks in turn.</a:t>
            </a:r>
            <a:endParaRPr lang="en-GB" dirty="0">
              <a:effectLst/>
              <a:latin typeface="Helvetica" pitchFamily="2" charset="0"/>
            </a:endParaRPr>
          </a:p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61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94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3BB4406-02B4-284F-84C5-A21F22E6B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5FEA054A-F191-E34B-8C26-BA11F3F0C0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5750" y="1627188"/>
            <a:ext cx="11474450" cy="46069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8667"/>
            <a:ext cx="5181600" cy="45682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8667"/>
            <a:ext cx="5181600" cy="45682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EE31514-F8EA-5D4E-B45D-65DD78DBE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252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1D55F9-A3F2-1242-A5F3-5AAACC9D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940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0418" y="1657926"/>
            <a:ext cx="6629400" cy="789709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0418" y="3015529"/>
            <a:ext cx="5680364" cy="623598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427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97420DD-2415-454D-AA0F-DBDA719C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1283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2B56C0B-E29B-4842-B417-82BD0105A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F41A95EC-0528-8A4C-BE96-445CDE1B34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3133" y="1705342"/>
            <a:ext cx="11487066" cy="49329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 b="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Body text Arial 24pt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5156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680" y="2123676"/>
            <a:ext cx="4027169" cy="1600200"/>
          </a:xfrm>
        </p:spPr>
        <p:txBody>
          <a:bodyPr anchor="t">
            <a:normAutofit/>
          </a:bodyPr>
          <a:lstStyle>
            <a:lvl1pPr algn="l">
              <a:defRPr sz="28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1680" y="3934224"/>
            <a:ext cx="4030345" cy="1934763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803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A65B24-645B-1746-9651-55C209C5E2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1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1800" y="681037"/>
            <a:ext cx="5842000" cy="10096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24FB1-CB24-4B4C-BFD4-AD276D9A4059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9F3F6-C255-4AC5-91C2-3F61B6509B3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262A0F-9E49-6B4D-94F3-647B33A25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9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2" r:id="rId2"/>
    <p:sldLayoutId id="2147483653" r:id="rId3"/>
    <p:sldLayoutId id="2147483649" r:id="rId4"/>
    <p:sldLayoutId id="2147483654" r:id="rId5"/>
    <p:sldLayoutId id="2147483687" r:id="rId6"/>
    <p:sldLayoutId id="2147483656" r:id="rId7"/>
    <p:sldLayoutId id="2147483684" r:id="rId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 Gilbert Scott Building">
            <a:extLst>
              <a:ext uri="{FF2B5EF4-FFF2-40B4-BE49-F238E27FC236}">
                <a16:creationId xmlns:a16="http://schemas.microsoft.com/office/drawing/2014/main" id="{22AF5AD9-4A38-6FDC-338C-6BF49504A9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518" y="1657926"/>
            <a:ext cx="9025082" cy="789709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chemeClr val="tx1"/>
                </a:solidFill>
              </a:rPr>
              <a:t>Virus evolution and molecular clocks </a:t>
            </a:r>
          </a:p>
        </p:txBody>
      </p:sp>
    </p:spTree>
    <p:extLst>
      <p:ext uri="{BB962C8B-B14F-4D97-AF65-F5344CB8AC3E}">
        <p14:creationId xmlns:p14="http://schemas.microsoft.com/office/powerpoint/2010/main" val="424417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A0C27-3F74-F5B8-2F7C-60B162845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Testing the fit of a clock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4E1BA-A5F6-8D12-C148-BB983170A32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>
                <a:effectLst/>
                <a:latin typeface="Helvetica" pitchFamily="2" charset="0"/>
              </a:rPr>
              <a:t>Local clock and or global clock configurations can also be compared using an information criterion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GB" dirty="0">
                <a:effectLst/>
                <a:latin typeface="Helvetica" pitchFamily="2" charset="0"/>
              </a:rPr>
              <a:t>Bayesian Information Criterion (BIC)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GB" dirty="0">
                <a:effectLst/>
                <a:latin typeface="Helvetica" pitchFamily="2" charset="0"/>
              </a:rPr>
              <a:t>Akaike Information Criterion (AIC)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GB" dirty="0">
                <a:effectLst/>
                <a:latin typeface="Helvetica" pitchFamily="2" charset="0"/>
              </a:rPr>
              <a:t>corrected Akaike Information Criterion (</a:t>
            </a:r>
            <a:r>
              <a:rPr lang="en-GB" dirty="0" err="1">
                <a:effectLst/>
                <a:latin typeface="Helvetica" pitchFamily="2" charset="0"/>
              </a:rPr>
              <a:t>AICc</a:t>
            </a:r>
            <a:r>
              <a:rPr lang="en-GB" dirty="0">
                <a:effectLst/>
                <a:latin typeface="Helvetica" pitchFamily="2" charset="0"/>
              </a:rPr>
              <a:t>)</a:t>
            </a:r>
          </a:p>
          <a:p>
            <a:endParaRPr lang="en-GB" dirty="0">
              <a:effectLst/>
              <a:latin typeface="Helvetica" pitchFamily="2" charset="0"/>
            </a:endParaRPr>
          </a:p>
          <a:p>
            <a:endParaRPr lang="en-GB" dirty="0">
              <a:effectLst/>
              <a:latin typeface="Helvetica" pitchFamily="2" charset="0"/>
            </a:endParaRPr>
          </a:p>
          <a:p>
            <a:endParaRPr lang="en-GB" dirty="0">
              <a:effectLst/>
              <a:latin typeface="Helvetica" pitchFamily="2" charset="0"/>
            </a:endParaRPr>
          </a:p>
          <a:p>
            <a:endParaRPr lang="en-KE" dirty="0"/>
          </a:p>
          <a:p>
            <a:endParaRPr lang="en-GB" dirty="0">
              <a:effectLst/>
              <a:latin typeface="Helvetica" pitchFamily="2" charset="0"/>
            </a:endParaRPr>
          </a:p>
          <a:p>
            <a:endParaRPr lang="en-KE" dirty="0"/>
          </a:p>
        </p:txBody>
      </p:sp>
      <p:pic>
        <p:nvPicPr>
          <p:cNvPr id="5" name="Picture 4" descr="A screenshot of a number&#10;&#10;Description automatically generated">
            <a:extLst>
              <a:ext uri="{FF2B5EF4-FFF2-40B4-BE49-F238E27FC236}">
                <a16:creationId xmlns:a16="http://schemas.microsoft.com/office/drawing/2014/main" id="{B1CA915E-F80C-21D4-F427-8ABD4B293F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353556"/>
            <a:ext cx="7772400" cy="159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113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e University at sunset">
            <a:extLst>
              <a:ext uri="{FF2B5EF4-FFF2-40B4-BE49-F238E27FC236}">
                <a16:creationId xmlns:a16="http://schemas.microsoft.com/office/drawing/2014/main" id="{11FDCD37-95D4-D94F-8143-5384ADC6A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8F30531-16BE-1D4A-839A-4165196E5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85228" y="5699322"/>
            <a:ext cx="3413095" cy="854153"/>
            <a:chOff x="5652120" y="4237877"/>
            <a:chExt cx="3413095" cy="85415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F2BC779-2AC3-3641-A89B-2FE2861B804B}"/>
                </a:ext>
              </a:extLst>
            </p:cNvPr>
            <p:cNvSpPr txBox="1"/>
            <p:nvPr/>
          </p:nvSpPr>
          <p:spPr>
            <a:xfrm>
              <a:off x="5652120" y="4237877"/>
              <a:ext cx="3413095" cy="461665"/>
            </a:xfrm>
            <a:prstGeom prst="rect">
              <a:avLst/>
            </a:prstGeom>
            <a:noFill/>
            <a:effectLst>
              <a:outerShdw blurRad="1270000" dist="50800" dir="5400000" sx="200000" sy="200000" algn="ctr" rotWithShape="0">
                <a:schemeClr val="tx1"/>
              </a:outerShdw>
            </a:effectLst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</a:t>
              </a:r>
              <a:r>
                <a:rPr lang="en-US" sz="2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UofGWorldChangers</a:t>
              </a:r>
              <a:endPara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B7AFC7-4175-6442-9F4D-48AB39DA3335}"/>
                </a:ext>
              </a:extLst>
            </p:cNvPr>
            <p:cNvSpPr txBox="1"/>
            <p:nvPr/>
          </p:nvSpPr>
          <p:spPr>
            <a:xfrm>
              <a:off x="6365423" y="4630365"/>
              <a:ext cx="26997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rPr>
                <a:t>@</a:t>
              </a:r>
              <a:r>
                <a:rPr lang="en-US" sz="2400" b="1" dirty="0" err="1">
                  <a:solidFill>
                    <a:schemeClr val="bg1"/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rPr>
                <a:t>UofGlasgow</a:t>
              </a:r>
              <a:endPara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6F23C76-7323-9246-828B-CE7B4F0B6ACB}"/>
                </a:ext>
              </a:extLst>
            </p:cNvPr>
            <p:cNvGrpSpPr/>
            <p:nvPr/>
          </p:nvGrpSpPr>
          <p:grpSpPr>
            <a:xfrm>
              <a:off x="5868144" y="4759697"/>
              <a:ext cx="870873" cy="246401"/>
              <a:chOff x="-704667" y="465075"/>
              <a:chExt cx="718929" cy="203410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ADA074F8-3E2D-4044-BD93-0EE72365F6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468635" y="466885"/>
                <a:ext cx="242653" cy="2016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EB162D4C-911F-884F-8B17-FF2DA1BA81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7338" y="466885"/>
                <a:ext cx="201600" cy="20160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A43EFC0B-FA40-FC40-8378-CA0BB8B802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704667" y="465075"/>
                <a:ext cx="197388" cy="197388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75F20C-468E-F742-9149-B8A5FEBC29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5886" y="2069532"/>
            <a:ext cx="7955366" cy="1931535"/>
          </a:xfrm>
        </p:spPr>
        <p:txBody>
          <a:bodyPr>
            <a:noAutofit/>
          </a:bodyPr>
          <a:lstStyle/>
          <a:p>
            <a:pPr algn="l"/>
            <a:r>
              <a:rPr lang="en-GB" sz="4800" dirty="0">
                <a:solidFill>
                  <a:schemeClr val="bg1"/>
                </a:solidFill>
                <a:latin typeface="Kavivanar" panose="02000503000000000000" pitchFamily="2" charset="0"/>
                <a:cs typeface="Kavivanar" panose="02000503000000000000" pitchFamily="2" charset="0"/>
              </a:rPr>
              <a:t>Let’s put Clockor2 to work!</a:t>
            </a:r>
            <a:endParaRPr lang="en-US" sz="4800" dirty="0">
              <a:solidFill>
                <a:schemeClr val="bg1"/>
              </a:solidFill>
              <a:latin typeface="Kavivanar" panose="02000503000000000000" pitchFamily="2" charset="0"/>
              <a:cs typeface="Kavivanar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37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83A76-03A8-70B3-C5E1-5F2241FCC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BD32-9323-3E39-5DF1-475015822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Virus evolution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BD56D-EC75-85E3-CBE7-F9361D256D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3133" y="1705343"/>
            <a:ext cx="11487066" cy="429367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Changes in the genetic sequences of viruses over time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Can occur through various mechanisms (e.g. mutation &amp; recombination), leading to the emergence of new virus variants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Why should we care? </a:t>
            </a:r>
          </a:p>
        </p:txBody>
      </p:sp>
      <p:pic>
        <p:nvPicPr>
          <p:cNvPr id="1028" name="Picture 4" descr="Viruses | Free Full-Text | SARS-CoV-2: Evolution and Emergence of New Viral  Variants">
            <a:extLst>
              <a:ext uri="{FF2B5EF4-FFF2-40B4-BE49-F238E27FC236}">
                <a16:creationId xmlns:a16="http://schemas.microsoft.com/office/drawing/2014/main" id="{B0CDEDDD-1C51-3F64-1578-381684661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930" y="3123614"/>
            <a:ext cx="6665382" cy="320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1C383C-B674-6C15-2FB0-A2821697E822}"/>
              </a:ext>
            </a:extLst>
          </p:cNvPr>
          <p:cNvSpPr txBox="1"/>
          <p:nvPr/>
        </p:nvSpPr>
        <p:spPr>
          <a:xfrm>
            <a:off x="9394615" y="6324386"/>
            <a:ext cx="236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E" i="1" dirty="0"/>
              <a:t>Flores-Vega et al., 2022</a:t>
            </a:r>
          </a:p>
        </p:txBody>
      </p:sp>
    </p:spTree>
    <p:extLst>
      <p:ext uri="{BB962C8B-B14F-4D97-AF65-F5344CB8AC3E}">
        <p14:creationId xmlns:p14="http://schemas.microsoft.com/office/powerpoint/2010/main" val="1742668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163B4-96D9-1FA3-A5A2-6CAAA34B45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Molecular sequence data from rapidly evolving organisms are often sampled at different points in time</a:t>
            </a:r>
          </a:p>
          <a:p>
            <a:r>
              <a:rPr lang="en-GB" dirty="0"/>
              <a:t>Sampling times can then be used for molecular clock calibration</a:t>
            </a:r>
          </a:p>
          <a:p>
            <a:r>
              <a:rPr lang="en-GB" dirty="0"/>
              <a:t>The root-to-tip (RTT) regression is an essential tool to assess the degree to which the data behave in a clock-like fashion</a:t>
            </a:r>
          </a:p>
          <a:p>
            <a:r>
              <a:rPr lang="en-GB" dirty="0"/>
              <a:t>Types of molecular clocks:</a:t>
            </a:r>
          </a:p>
          <a:p>
            <a:pPr lvl="1">
              <a:buFont typeface="Wingdings" pitchFamily="2" charset="2"/>
              <a:buChar char="ü"/>
            </a:pPr>
            <a:r>
              <a:rPr lang="en-GB" dirty="0"/>
              <a:t>Strict vs relaxed</a:t>
            </a:r>
          </a:p>
          <a:p>
            <a:pPr lvl="1">
              <a:buFont typeface="Wingdings" pitchFamily="2" charset="2"/>
              <a:buChar char="ü"/>
            </a:pPr>
            <a:r>
              <a:rPr lang="en-GB" dirty="0"/>
              <a:t>Local vs global</a:t>
            </a:r>
          </a:p>
          <a:p>
            <a:endParaRPr lang="en-GB" dirty="0"/>
          </a:p>
          <a:p>
            <a:endParaRPr lang="en-KE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FF0172-B503-AE1F-76E6-E4DC3D298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r>
              <a:rPr lang="en-KE" dirty="0"/>
              <a:t>Molecular clocks</a:t>
            </a:r>
          </a:p>
        </p:txBody>
      </p:sp>
    </p:spTree>
    <p:extLst>
      <p:ext uri="{BB962C8B-B14F-4D97-AF65-F5344CB8AC3E}">
        <p14:creationId xmlns:p14="http://schemas.microsoft.com/office/powerpoint/2010/main" val="1196123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virus&#10;&#10;Description automatically generated">
            <a:extLst>
              <a:ext uri="{FF2B5EF4-FFF2-40B4-BE49-F238E27FC236}">
                <a16:creationId xmlns:a16="http://schemas.microsoft.com/office/drawing/2014/main" id="{7AB8A124-3AEC-6F7C-6052-78D7DEB495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263" y="1958010"/>
            <a:ext cx="6008109" cy="45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531EB9-1472-22F7-7737-F2F6604FD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r>
              <a:rPr lang="en-KE" dirty="0"/>
              <a:t>The strict molecular clock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CE112-74E2-36F0-CA24-6C6396DBB7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3134" y="1705342"/>
            <a:ext cx="6525232" cy="4932963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dirty="0"/>
              <a:t>A strict molecular clock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GB" dirty="0"/>
              <a:t>The simplest molecular clock model 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GB" dirty="0"/>
              <a:t>Assumes a constant evolutionary rate (rate of substitution per unit time)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dirty="0"/>
              <a:t>When the evolutionary rate is constant throughout a phylogenetic tree, the term </a:t>
            </a:r>
            <a:r>
              <a:rPr lang="en-GB" b="1" i="1" dirty="0"/>
              <a:t>global molecular clock </a:t>
            </a:r>
            <a:r>
              <a:rPr lang="en-GB" dirty="0"/>
              <a:t>is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F9C7BE-06E5-C343-1495-FDE1C45C4FDA}"/>
              </a:ext>
            </a:extLst>
          </p:cNvPr>
          <p:cNvSpPr txBox="1"/>
          <p:nvPr/>
        </p:nvSpPr>
        <p:spPr>
          <a:xfrm>
            <a:off x="10277061" y="6453639"/>
            <a:ext cx="180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b</a:t>
            </a:r>
            <a:r>
              <a:rPr lang="en-KE" i="1" dirty="0"/>
              <a:t>east.community</a:t>
            </a:r>
          </a:p>
        </p:txBody>
      </p:sp>
    </p:spTree>
    <p:extLst>
      <p:ext uri="{BB962C8B-B14F-4D97-AF65-F5344CB8AC3E}">
        <p14:creationId xmlns:p14="http://schemas.microsoft.com/office/powerpoint/2010/main" val="899524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85120-48CE-15E8-D73D-5576342F0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virus&#10;&#10;Description automatically generated">
            <a:extLst>
              <a:ext uri="{FF2B5EF4-FFF2-40B4-BE49-F238E27FC236}">
                <a16:creationId xmlns:a16="http://schemas.microsoft.com/office/drawing/2014/main" id="{F09EA0E7-08C6-10A4-B4D7-A98D8BC2E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748" y="1931354"/>
            <a:ext cx="5796000" cy="4439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27EFA1-832B-BBDA-3A8A-3C4336D26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The strict molecular clock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95214-CDE0-3527-28A2-B0ECA45F52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3135" y="1705342"/>
            <a:ext cx="6028274" cy="4932963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b="1" i="1" dirty="0"/>
              <a:t>A strict local clock </a:t>
            </a:r>
            <a:r>
              <a:rPr lang="en-GB" dirty="0"/>
              <a:t>- different substitution rates apply to different monophyletic groups within a tree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GB" dirty="0"/>
              <a:t>sampling from different host populations, host species, or pathogen lineages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dirty="0">
                <a:latin typeface="Helvetica" pitchFamily="2" charset="0"/>
              </a:rPr>
              <a:t>L</a:t>
            </a:r>
            <a:r>
              <a:rPr lang="en-GB" dirty="0">
                <a:effectLst/>
                <a:latin typeface="Helvetica" pitchFamily="2" charset="0"/>
              </a:rPr>
              <a:t>arger datasets are more likely to sample from distinct populations, making local clocks increasingly important</a:t>
            </a:r>
          </a:p>
          <a:p>
            <a:pPr lvl="1">
              <a:buFont typeface="Wingdings" pitchFamily="2" charset="2"/>
              <a:buChar char="ü"/>
            </a:pPr>
            <a:endParaRPr lang="en-K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9AC23E-AECA-7055-BE9E-6912E2128429}"/>
              </a:ext>
            </a:extLst>
          </p:cNvPr>
          <p:cNvSpPr txBox="1"/>
          <p:nvPr/>
        </p:nvSpPr>
        <p:spPr>
          <a:xfrm>
            <a:off x="10277061" y="6453639"/>
            <a:ext cx="180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b</a:t>
            </a:r>
            <a:r>
              <a:rPr lang="en-KE" i="1" dirty="0"/>
              <a:t>east.community</a:t>
            </a:r>
          </a:p>
        </p:txBody>
      </p:sp>
    </p:spTree>
    <p:extLst>
      <p:ext uri="{BB962C8B-B14F-4D97-AF65-F5344CB8AC3E}">
        <p14:creationId xmlns:p14="http://schemas.microsoft.com/office/powerpoint/2010/main" val="3016783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E50C2-BCBC-6AFD-8041-57CB0EF38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1DFC1-40D7-F6FA-A805-AC4821F24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The relaxed molecular clock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5E8D3-159A-F518-9E8A-AB5A8F4F00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3133" y="1705342"/>
            <a:ext cx="5822867" cy="49329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Multivariate statistical approach i.e. a different rate for each branch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Computationally demanding</a:t>
            </a:r>
          </a:p>
        </p:txBody>
      </p:sp>
      <p:pic>
        <p:nvPicPr>
          <p:cNvPr id="7" name="Picture 6" descr="A diagram of a virus&#10;&#10;Description automatically generated">
            <a:extLst>
              <a:ext uri="{FF2B5EF4-FFF2-40B4-BE49-F238E27FC236}">
                <a16:creationId xmlns:a16="http://schemas.microsoft.com/office/drawing/2014/main" id="{8A429FF5-0BA1-BD8D-8D29-7DA529551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235" y="1881389"/>
            <a:ext cx="5915632" cy="45316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4B5E2A-7924-E432-02F3-0C171A3AEF9D}"/>
              </a:ext>
            </a:extLst>
          </p:cNvPr>
          <p:cNvSpPr txBox="1"/>
          <p:nvPr/>
        </p:nvSpPr>
        <p:spPr>
          <a:xfrm>
            <a:off x="10277061" y="6453639"/>
            <a:ext cx="180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b</a:t>
            </a:r>
            <a:r>
              <a:rPr lang="en-KE" i="1" dirty="0"/>
              <a:t>east.community</a:t>
            </a:r>
          </a:p>
        </p:txBody>
      </p:sp>
    </p:spTree>
    <p:extLst>
      <p:ext uri="{BB962C8B-B14F-4D97-AF65-F5344CB8AC3E}">
        <p14:creationId xmlns:p14="http://schemas.microsoft.com/office/powerpoint/2010/main" val="3955962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bird with yellow crest&#10;&#10;Description automatically generated">
            <a:extLst>
              <a:ext uri="{FF2B5EF4-FFF2-40B4-BE49-F238E27FC236}">
                <a16:creationId xmlns:a16="http://schemas.microsoft.com/office/drawing/2014/main" id="{AC32B7D2-5174-6674-B33C-5F2A66900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613" y="3236346"/>
            <a:ext cx="6881586" cy="30880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E4F871-3F83-B179-C11A-3DE92675E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Clockor2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5C5E5-5FC5-A33E-DC99-0EAAB43FE8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>
                <a:effectLst/>
                <a:latin typeface="Helvetica" pitchFamily="2" charset="0"/>
              </a:rPr>
              <a:t>A scalable and accessible client-side web application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>
                <a:effectLst/>
                <a:latin typeface="Helvetica" pitchFamily="2" charset="0"/>
              </a:rPr>
              <a:t>for exploring the fit of local clocks, with results available in seconds to minutes</a:t>
            </a:r>
          </a:p>
          <a:p>
            <a:r>
              <a:rPr lang="en-GB" dirty="0"/>
              <a:t>Enables rapid inference of global and local strict molecular clocks from phylogenetic trees using root-to-tip regression (RTT)</a:t>
            </a:r>
            <a:endParaRPr lang="en-K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75463A-1481-D4A0-B143-9A2C62E3A977}"/>
              </a:ext>
            </a:extLst>
          </p:cNvPr>
          <p:cNvSpPr txBox="1"/>
          <p:nvPr/>
        </p:nvSpPr>
        <p:spPr>
          <a:xfrm>
            <a:off x="10263809" y="6440387"/>
            <a:ext cx="1850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clockor2.github.io</a:t>
            </a:r>
            <a:endParaRPr lang="en-KE" i="1" dirty="0"/>
          </a:p>
        </p:txBody>
      </p:sp>
    </p:spTree>
    <p:extLst>
      <p:ext uri="{BB962C8B-B14F-4D97-AF65-F5344CB8AC3E}">
        <p14:creationId xmlns:p14="http://schemas.microsoft.com/office/powerpoint/2010/main" val="2495435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086BD-7FBA-4519-8817-9D9D038C9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Input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E24E7-3C4F-9A8A-712A-BD761435AB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3133" y="1705342"/>
            <a:ext cx="5822867" cy="4932963"/>
          </a:xfrm>
        </p:spPr>
        <p:txBody>
          <a:bodyPr/>
          <a:lstStyle/>
          <a:p>
            <a:r>
              <a:rPr lang="en-GB" dirty="0">
                <a:latin typeface="Helvetica" pitchFamily="2" charset="0"/>
              </a:rPr>
              <a:t>A</a:t>
            </a:r>
            <a:r>
              <a:rPr lang="en-GB" dirty="0">
                <a:effectLst/>
                <a:latin typeface="Helvetica" pitchFamily="2" charset="0"/>
              </a:rPr>
              <a:t> </a:t>
            </a:r>
            <a:r>
              <a:rPr lang="en-GB" dirty="0" err="1">
                <a:effectLst/>
                <a:latin typeface="Helvetica" pitchFamily="2" charset="0"/>
              </a:rPr>
              <a:t>newick</a:t>
            </a:r>
            <a:r>
              <a:rPr lang="en-GB" dirty="0">
                <a:effectLst/>
                <a:latin typeface="Helvetica" pitchFamily="2" charset="0"/>
              </a:rPr>
              <a:t> tree</a:t>
            </a:r>
          </a:p>
          <a:p>
            <a:r>
              <a:rPr lang="en-GB" dirty="0">
                <a:effectLst/>
                <a:latin typeface="Helvetica" pitchFamily="2" charset="0"/>
              </a:rPr>
              <a:t>Sampling dates &amp; group identifiers (parsed from tip labels or separate files on input</a:t>
            </a:r>
            <a:r>
              <a:rPr lang="en-GB" dirty="0">
                <a:latin typeface="Helvetica" pitchFamily="2" charset="0"/>
              </a:rPr>
              <a:t>)</a:t>
            </a:r>
          </a:p>
          <a:p>
            <a:endParaRPr lang="en-GB" dirty="0">
              <a:effectLst/>
              <a:latin typeface="Helvetica" pitchFamily="2" charset="0"/>
            </a:endParaRPr>
          </a:p>
          <a:p>
            <a:endParaRPr lang="en-GB" dirty="0">
              <a:effectLst/>
              <a:latin typeface="Helvetica" pitchFamily="2" charset="0"/>
            </a:endParaRP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830765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F03F9-D5E4-BEB1-FD4A-973CD47A0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Helvetica" pitchFamily="2" charset="0"/>
              </a:rPr>
              <a:t>T</a:t>
            </a:r>
            <a:r>
              <a:rPr lang="en-GB" dirty="0">
                <a:effectLst/>
                <a:latin typeface="Helvetica" pitchFamily="2" charset="0"/>
              </a:rPr>
              <a:t>he Best Fitting Root</a:t>
            </a:r>
            <a:endParaRPr lang="en-K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07556-70C2-E90B-FBD8-5FCA2919A8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>
                <a:latin typeface="Helvetica" pitchFamily="2" charset="0"/>
              </a:rPr>
              <a:t>B</a:t>
            </a:r>
            <a:r>
              <a:rPr lang="en-GB" dirty="0">
                <a:effectLst/>
                <a:latin typeface="Helvetica" pitchFamily="2" charset="0"/>
              </a:rPr>
              <a:t>ased on the R</a:t>
            </a:r>
            <a:r>
              <a:rPr lang="en-GB" baseline="30000" dirty="0">
                <a:effectLst/>
                <a:latin typeface="Helvetica" pitchFamily="2" charset="0"/>
              </a:rPr>
              <a:t>2</a:t>
            </a:r>
            <a:r>
              <a:rPr lang="en-GB" dirty="0">
                <a:effectLst/>
                <a:latin typeface="Helvetica" pitchFamily="2" charset="0"/>
              </a:rPr>
              <a:t> or residual mean square (RMS) of the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>
                <a:effectLst/>
                <a:latin typeface="Helvetica" pitchFamily="2" charset="0"/>
              </a:rPr>
              <a:t>RTT regression of a global clock model for the input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>
                <a:effectLst/>
                <a:latin typeface="Helvetica" pitchFamily="2" charset="0"/>
              </a:rPr>
              <a:t>tree</a:t>
            </a:r>
          </a:p>
          <a:p>
            <a:pPr>
              <a:lnSpc>
                <a:spcPct val="100000"/>
              </a:lnSpc>
            </a:pPr>
            <a:r>
              <a:rPr lang="en-GB" dirty="0">
                <a:latin typeface="Helvetica" pitchFamily="2" charset="0"/>
              </a:rPr>
              <a:t>T</a:t>
            </a:r>
            <a:r>
              <a:rPr lang="en-GB" dirty="0">
                <a:effectLst/>
                <a:latin typeface="Helvetica" pitchFamily="2" charset="0"/>
              </a:rPr>
              <a:t>he root position along the branch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>
                <a:effectLst/>
                <a:latin typeface="Helvetica" pitchFamily="2" charset="0"/>
              </a:rPr>
              <a:t>leading to the highest R</a:t>
            </a:r>
            <a:r>
              <a:rPr lang="en-GB" baseline="30000" dirty="0">
                <a:effectLst/>
                <a:latin typeface="Helvetica" pitchFamily="2" charset="0"/>
              </a:rPr>
              <a:t>2</a:t>
            </a:r>
            <a:r>
              <a:rPr lang="en-GB" dirty="0">
                <a:effectLst/>
                <a:latin typeface="Helvetica" pitchFamily="2" charset="0"/>
              </a:rPr>
              <a:t> or RMS is selected</a:t>
            </a:r>
          </a:p>
          <a:p>
            <a:pPr>
              <a:lnSpc>
                <a:spcPct val="100000"/>
              </a:lnSpc>
            </a:pPr>
            <a:r>
              <a:rPr lang="en-GB" dirty="0">
                <a:effectLst/>
                <a:latin typeface="Helvetica" pitchFamily="2" charset="0"/>
              </a:rPr>
              <a:t>The best-fitting root is inferred using a single global clock because it presents the most parsimonious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>
                <a:effectLst/>
                <a:latin typeface="Helvetica" pitchFamily="2" charset="0"/>
              </a:rPr>
              <a:t>model of the evolutionary rate for a given tree</a:t>
            </a:r>
          </a:p>
          <a:p>
            <a:pPr>
              <a:lnSpc>
                <a:spcPct val="100000"/>
              </a:lnSpc>
            </a:pPr>
            <a:r>
              <a:rPr lang="en-GB" dirty="0">
                <a:effectLst/>
                <a:latin typeface="Helvetica" pitchFamily="2" charset="0"/>
              </a:rPr>
              <a:t>Clockor2 does not find the best-fitting root for local clock models because the search space of best-fitting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>
                <a:effectLst/>
                <a:latin typeface="Helvetica" pitchFamily="2" charset="0"/>
              </a:rPr>
              <a:t>roots and local clock configurations quickly becomes prohibitive and is possibly unidentifiable</a:t>
            </a:r>
          </a:p>
          <a:p>
            <a:endParaRPr lang="en-GB" dirty="0">
              <a:effectLst/>
              <a:latin typeface="Helvetica" pitchFamily="2" charset="0"/>
            </a:endParaRPr>
          </a:p>
          <a:p>
            <a:endParaRPr lang="en-GB" dirty="0">
              <a:effectLst/>
              <a:latin typeface="Helvetica" pitchFamily="2" charset="0"/>
            </a:endParaRPr>
          </a:p>
          <a:p>
            <a:endParaRPr lang="en-GB" dirty="0">
              <a:effectLst/>
              <a:latin typeface="Helvetica" pitchFamily="2" charset="0"/>
            </a:endParaRP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594025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ofG colours">
      <a:dk1>
        <a:srgbClr val="003865"/>
      </a:dk1>
      <a:lt1>
        <a:srgbClr val="FFFFFE"/>
      </a:lt1>
      <a:dk2>
        <a:srgbClr val="000000"/>
      </a:dk2>
      <a:lt2>
        <a:srgbClr val="7D2238"/>
      </a:lt2>
      <a:accent1>
        <a:srgbClr val="0075B0"/>
      </a:accent1>
      <a:accent2>
        <a:srgbClr val="5B4D93"/>
      </a:accent2>
      <a:accent3>
        <a:srgbClr val="CF1C20"/>
      </a:accent3>
      <a:accent4>
        <a:srgbClr val="00833C"/>
      </a:accent4>
      <a:accent5>
        <a:srgbClr val="BE4D00"/>
      </a:accent5>
      <a:accent6>
        <a:srgbClr val="951271"/>
      </a:accent6>
      <a:hlink>
        <a:srgbClr val="584B3D"/>
      </a:hlink>
      <a:folHlink>
        <a:srgbClr val="0068A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61AF5F2-503D-2641-86A1-09AD8919EA9C}" vid="{A816E7D6-9491-074F-A4D5-6596497DAC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6461</TotalTime>
  <Words>579</Words>
  <Application>Microsoft Macintosh PowerPoint</Application>
  <PresentationFormat>Widescreen</PresentationFormat>
  <Paragraphs>72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Helvetica</vt:lpstr>
      <vt:lpstr>Kavivanar</vt:lpstr>
      <vt:lpstr>Wingdings</vt:lpstr>
      <vt:lpstr>Office Theme</vt:lpstr>
      <vt:lpstr>Virus evolution and molecular clocks </vt:lpstr>
      <vt:lpstr>Virus evolution</vt:lpstr>
      <vt:lpstr>Molecular clocks</vt:lpstr>
      <vt:lpstr>The strict molecular clock</vt:lpstr>
      <vt:lpstr>The strict molecular clock</vt:lpstr>
      <vt:lpstr>The relaxed molecular clock</vt:lpstr>
      <vt:lpstr>Clockor2</vt:lpstr>
      <vt:lpstr>Input</vt:lpstr>
      <vt:lpstr>The Best Fitting Root</vt:lpstr>
      <vt:lpstr>Testing the fit of a clock</vt:lpstr>
      <vt:lpstr>Let’s put Clockor2 to work!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Martha Luka (PGR)</cp:lastModifiedBy>
  <cp:revision>98</cp:revision>
  <dcterms:created xsi:type="dcterms:W3CDTF">2021-01-06T14:22:07Z</dcterms:created>
  <dcterms:modified xsi:type="dcterms:W3CDTF">2024-02-08T16:53:03Z</dcterms:modified>
  <cp:category/>
</cp:coreProperties>
</file>