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8F49-663A-DB2F-4342-1A63A100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9C01A-E01D-EFAC-8A23-2DE55222B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E5780-DAA5-8EB4-3DCB-B9DEC2F3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522-6F9D-A148-8370-019EAF84EA53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2ED0-2111-F9F1-C094-6C5CC329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EBF1-0790-9EE8-4A61-E698F882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27AF-098F-F047-B789-9B4AEE83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9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ABA8-3054-DC41-AB95-C8CCCB31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04875-6A3D-D557-5460-8410C151E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9EEFD-4171-0EFE-9AC7-7CD662A5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522-6F9D-A148-8370-019EAF84EA53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16B3C-8813-F5F3-373F-4F8C148B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FACF2-A177-03E8-C5E5-6DB8AFB5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27AF-098F-F047-B789-9B4AEE83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5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086FE-9479-C794-4565-7D1187914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1AE25-EAE0-7B22-1B0D-1BF6B32F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6861-61C2-1784-DF99-32CC8622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522-6F9D-A148-8370-019EAF84EA53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2072-CECA-EE4B-6537-72317323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A5AE-1414-AA31-52C4-805071A8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27AF-098F-F047-B789-9B4AEE83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88B5-318B-654C-5A3A-3E39ABEF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D5C0-6E60-AC2C-176E-1FD876B18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12915-4EDF-DD7E-33AF-BC342EF4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522-6F9D-A148-8370-019EAF84EA53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F665-765D-54B5-943E-9E007B42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681A-B140-15CA-3315-7879D201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27AF-098F-F047-B789-9B4AEE83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4A9D-0AAF-2B22-B4C0-DFA19CE4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DD204-938D-C8C4-68BD-139B1D06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16C0B-FC1D-C586-8DCC-81C5B365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522-6F9D-A148-8370-019EAF84EA53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C3EBB-60F8-1B1A-2F37-FED9027A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13A59-43E5-B1FE-60DC-443F1150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27AF-098F-F047-B789-9B4AEE83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AF04-F26E-B57A-E54F-F16CD6D6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0194-06A8-2574-1DF5-5C5B0E99D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101E5-F410-16E9-FB29-B5A21CFE1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C0F36-894B-B8F8-6B9F-F173D40E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522-6F9D-A148-8370-019EAF84EA53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44444-71D8-C461-A7A9-7A983D7B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F5BEA-60C9-2EDF-60FA-E90B43AA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27AF-098F-F047-B789-9B4AEE83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0780-9343-57B4-2E6C-43B53567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489EC-2298-28A5-F0DA-680086C9A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4E846-0992-200C-2781-5F04735CC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D0E33-0C31-2D40-0BA7-EB787340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224C2-256D-D6A7-ED80-C3782B760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F0659-AAC0-8C1E-620E-A6865656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522-6F9D-A148-8370-019EAF84EA53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7BD76-7783-E823-8F80-613EF636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33A31-DB27-8431-C6A8-7001D340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27AF-098F-F047-B789-9B4AEE83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5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91BD-FEAA-8FD8-A103-C7BF90B3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5955C-AA20-6C71-0A84-C56485D4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522-6F9D-A148-8370-019EAF84EA53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3199A-83BC-0321-2C6B-6F39A74D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5CF63-098E-BDBC-1A64-6F34E815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27AF-098F-F047-B789-9B4AEE83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1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AF80F-CF7F-F015-E18A-AFB1FA54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522-6F9D-A148-8370-019EAF84EA53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D1D51-1477-469C-40BE-5E061FCD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FFAE-48B0-B74A-6D28-CB0E4DC4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27AF-098F-F047-B789-9B4AEE83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5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107F-4539-D50A-0A03-E4A9FBCA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24C12-6B3D-9F86-824B-C59E961A2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F3245-4718-11C4-7BB6-2BC83AE81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5663C-AC5B-2E8A-5037-7E65AD4C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522-6F9D-A148-8370-019EAF84EA53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35FA0-776B-6468-B396-6AEF7690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51A55-401B-723A-20E4-732CAD70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27AF-098F-F047-B789-9B4AEE83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76BA-202D-F762-CAFF-2EF41249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E06E6-ECF3-C1EB-4436-0E8257B3A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88930-447E-E142-4171-5FA699B50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9206B-90A7-1361-06F9-F2A4D381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1522-6F9D-A148-8370-019EAF84EA53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73636-70AD-DB1D-04C4-4DCEB9F4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DAE31-726A-8169-B48E-792F2F09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27AF-098F-F047-B789-9B4AEE83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F1B74-2D7E-6D96-61DE-E3EEA9D3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A6ABB-2A60-9FC9-DD4A-6210FE0BD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540C7-BDF6-A47E-9125-23753D67E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1522-6F9D-A148-8370-019EAF84EA53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59E7-C714-43F9-60B7-78B4826EA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648B7-A0A0-E2E2-83B2-24D6F81B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27AF-098F-F047-B789-9B4AEE83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2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0097B3-93BF-D388-DDB8-4E00BE2D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79948-3FFC-19A0-8410-A4824248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preparation</a:t>
            </a:r>
          </a:p>
          <a:p>
            <a:r>
              <a:rPr lang="en-US" dirty="0"/>
              <a:t>Barcode ligation</a:t>
            </a:r>
          </a:p>
          <a:p>
            <a:r>
              <a:rPr lang="en-US" dirty="0"/>
              <a:t>SPRI clean up</a:t>
            </a:r>
          </a:p>
          <a:p>
            <a:r>
              <a:rPr lang="en-US" dirty="0"/>
              <a:t>Quantification</a:t>
            </a:r>
          </a:p>
        </p:txBody>
      </p:sp>
      <p:pic>
        <p:nvPicPr>
          <p:cNvPr id="7" name="Picture 6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6D05E705-E6D8-27FF-5EFF-2485887C4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25" y="1185862"/>
            <a:ext cx="5118100" cy="2336800"/>
          </a:xfrm>
          <a:prstGeom prst="rect">
            <a:avLst/>
          </a:prstGeom>
        </p:spPr>
      </p:pic>
      <p:pic>
        <p:nvPicPr>
          <p:cNvPr id="9" name="Picture 8" descr="A picture containing text, screenshot, line, font&#10;&#10;Description automatically generated">
            <a:extLst>
              <a:ext uri="{FF2B5EF4-FFF2-40B4-BE49-F238E27FC236}">
                <a16:creationId xmlns:a16="http://schemas.microsoft.com/office/drawing/2014/main" id="{AF16F55A-6C5A-3B00-A26A-6036D6069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75" y="4503738"/>
            <a:ext cx="6197600" cy="222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70A78D-8328-3E56-5F3C-A3E920995C70}"/>
              </a:ext>
            </a:extLst>
          </p:cNvPr>
          <p:cNvSpPr txBox="1"/>
          <p:nvPr/>
        </p:nvSpPr>
        <p:spPr>
          <a:xfrm>
            <a:off x="2268579" y="5086351"/>
            <a:ext cx="2629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What’s next?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69ABE7-F237-C1F6-C050-3D7185BEF8B4}"/>
              </a:ext>
            </a:extLst>
          </p:cNvPr>
          <p:cNvSpPr/>
          <p:nvPr/>
        </p:nvSpPr>
        <p:spPr>
          <a:xfrm>
            <a:off x="6096000" y="1185862"/>
            <a:ext cx="2353056" cy="40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8FD1E1-D124-7189-2EAC-6335D516A144}"/>
              </a:ext>
            </a:extLst>
          </p:cNvPr>
          <p:cNvSpPr/>
          <p:nvPr/>
        </p:nvSpPr>
        <p:spPr>
          <a:xfrm>
            <a:off x="6345238" y="1559274"/>
            <a:ext cx="1018730" cy="40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EEC5A-624C-0B0D-E540-45A986D97D7C}"/>
              </a:ext>
            </a:extLst>
          </p:cNvPr>
          <p:cNvSpPr txBox="1"/>
          <p:nvPr/>
        </p:nvSpPr>
        <p:spPr>
          <a:xfrm>
            <a:off x="7694939" y="816530"/>
            <a:ext cx="164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Normalisation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1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3E81-C088-A4A1-9532-DB93A7B4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quantification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FA5247-CAF2-0589-C2E1-CBFA72145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427143"/>
              </p:ext>
            </p:extLst>
          </p:nvPr>
        </p:nvGraphicFramePr>
        <p:xfrm>
          <a:off x="838200" y="1825625"/>
          <a:ext cx="525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8288371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562405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4406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ng/</a:t>
                      </a:r>
                      <a:r>
                        <a:rPr lang="en-US" dirty="0" err="1"/>
                        <a:t>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‘Dirty’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9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Normalised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13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‘Dirty’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2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Normalised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78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17EBF4-368D-52FF-E864-1A8B8AEF4F1C}"/>
              </a:ext>
            </a:extLst>
          </p:cNvPr>
          <p:cNvSpPr txBox="1"/>
          <p:nvPr/>
        </p:nvSpPr>
        <p:spPr>
          <a:xfrm>
            <a:off x="2321169" y="4184551"/>
            <a:ext cx="96302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latin typeface="Helvetica Neue" panose="02000503000000020004" pitchFamily="2" charset="0"/>
              </a:rPr>
              <a:t>Amount of DNA into EP </a:t>
            </a:r>
            <a:r>
              <a:rPr lang="en-GB" u="sng" dirty="0" err="1">
                <a:latin typeface="Helvetica Neue" panose="02000503000000020004" pitchFamily="2" charset="0"/>
              </a:rPr>
              <a:t>rx</a:t>
            </a:r>
            <a:endParaRPr lang="en-GB" u="sng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50ng into a 10ul end prep ligation= 5 ng/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ul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GB" dirty="0">
              <a:latin typeface="Helvetica Neue" panose="02000503000000020004" pitchFamily="2" charset="0"/>
            </a:endParaRPr>
          </a:p>
          <a:p>
            <a:r>
              <a:rPr lang="en-GB" u="sng" dirty="0">
                <a:effectLst/>
                <a:latin typeface="Helvetica Neue" panose="02000503000000020004" pitchFamily="2" charset="0"/>
              </a:rPr>
              <a:t>Amount of DNA taken into barcode </a:t>
            </a:r>
            <a:r>
              <a:rPr lang="en-GB" u="sng" dirty="0" err="1">
                <a:effectLst/>
                <a:latin typeface="Helvetica Neue" panose="02000503000000020004" pitchFamily="2" charset="0"/>
              </a:rPr>
              <a:t>rx</a:t>
            </a:r>
            <a:endParaRPr lang="en-GB" u="sng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0.75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ul</a:t>
            </a:r>
            <a:r>
              <a:rPr lang="en-GB" dirty="0">
                <a:effectLst/>
                <a:latin typeface="Helvetica Neue" panose="02000503000000020004" pitchFamily="2" charset="0"/>
              </a:rPr>
              <a:t> taken into barcode ligation = 3.75 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3.75 ng*5 samples (+1 negative control) = 18.75 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18.75ng in 22ul elution volume = </a:t>
            </a:r>
            <a:r>
              <a:rPr lang="en-GB" b="1" u="sng" dirty="0">
                <a:effectLst/>
                <a:latin typeface="Helvetica Neue" panose="02000503000000020004" pitchFamily="2" charset="0"/>
              </a:rPr>
              <a:t>0.85 ng/</a:t>
            </a:r>
            <a:r>
              <a:rPr lang="en-GB" b="1" u="sng" dirty="0" err="1">
                <a:effectLst/>
                <a:latin typeface="Helvetica Neue" panose="02000503000000020004" pitchFamily="2" charset="0"/>
              </a:rPr>
              <a:t>ul</a:t>
            </a:r>
            <a:r>
              <a:rPr lang="en-GB" b="1" u="sng" dirty="0">
                <a:effectLst/>
                <a:latin typeface="Helvetica Neue" panose="02000503000000020004" pitchFamily="2" charset="0"/>
              </a:rPr>
              <a:t> expected concentration </a:t>
            </a:r>
            <a:r>
              <a:rPr lang="en-GB" u="sng" dirty="0">
                <a:effectLst/>
                <a:latin typeface="Helvetica Neue" panose="02000503000000020004" pitchFamily="2" charset="0"/>
              </a:rPr>
              <a:t>(if 100</a:t>
            </a:r>
            <a:r>
              <a:rPr lang="en-GB" u="sng">
                <a:effectLst/>
                <a:latin typeface="Helvetica Neue" panose="02000503000000020004" pitchFamily="2" charset="0"/>
              </a:rPr>
              <a:t>% recovery!)</a:t>
            </a:r>
            <a:endParaRPr lang="en-GB" u="sng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4CAE7C2-933A-7ECE-AFBA-601592358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10505"/>
              </p:ext>
            </p:extLst>
          </p:nvPr>
        </p:nvGraphicFramePr>
        <p:xfrm>
          <a:off x="6181969" y="1825625"/>
          <a:ext cx="306753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5708">
                  <a:extLst>
                    <a:ext uri="{9D8B030D-6E8A-4147-A177-3AD203B41FA5}">
                      <a16:colId xmlns:a16="http://schemas.microsoft.com/office/drawing/2014/main" val="385232737"/>
                    </a:ext>
                  </a:extLst>
                </a:gridCol>
                <a:gridCol w="1241831">
                  <a:extLst>
                    <a:ext uri="{9D8B030D-6E8A-4147-A177-3AD203B41FA5}">
                      <a16:colId xmlns:a16="http://schemas.microsoft.com/office/drawing/2014/main" val="63825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DNA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5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1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6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12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59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36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F4E2-2456-4B19-00FC-6C50E1D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recovery?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2322-CBB4-EBB4-D648-B1397AC0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Inexperience</a:t>
            </a:r>
          </a:p>
          <a:p>
            <a:r>
              <a:rPr lang="en-US" dirty="0"/>
              <a:t>Pellet </a:t>
            </a:r>
            <a:r>
              <a:rPr lang="en-US" dirty="0" err="1"/>
              <a:t>overdries</a:t>
            </a:r>
            <a:endParaRPr lang="en-US" dirty="0"/>
          </a:p>
          <a:p>
            <a:r>
              <a:rPr lang="en-US" dirty="0"/>
              <a:t>Ethanol not correct % or not used at room temp</a:t>
            </a:r>
          </a:p>
          <a:p>
            <a:r>
              <a:rPr lang="en-US" dirty="0"/>
              <a:t>SPRI beads not at room temp or not properly mixed </a:t>
            </a:r>
          </a:p>
          <a:p>
            <a:r>
              <a:rPr lang="en-US" dirty="0"/>
              <a:t>Incorrect SPRI ratio</a:t>
            </a:r>
          </a:p>
          <a:p>
            <a:r>
              <a:rPr lang="en-US" dirty="0"/>
              <a:t>Not using low bind tubes</a:t>
            </a:r>
          </a:p>
          <a:p>
            <a:r>
              <a:rPr lang="en-US" dirty="0"/>
              <a:t>Inaccurate quantification</a:t>
            </a:r>
          </a:p>
          <a:p>
            <a:r>
              <a:rPr lang="en-US" dirty="0"/>
              <a:t>Not as much input material as you thought</a:t>
            </a:r>
          </a:p>
        </p:txBody>
      </p:sp>
    </p:spTree>
    <p:extLst>
      <p:ext uri="{BB962C8B-B14F-4D97-AF65-F5344CB8AC3E}">
        <p14:creationId xmlns:p14="http://schemas.microsoft.com/office/powerpoint/2010/main" val="99764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163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What we did</vt:lpstr>
      <vt:lpstr>DNA quantification</vt:lpstr>
      <vt:lpstr>What affects recovery?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did</dc:title>
  <dc:creator>Kirstyn Brunker</dc:creator>
  <cp:lastModifiedBy>Kirstyn Brunker</cp:lastModifiedBy>
  <cp:revision>13</cp:revision>
  <dcterms:created xsi:type="dcterms:W3CDTF">2023-06-28T07:05:36Z</dcterms:created>
  <dcterms:modified xsi:type="dcterms:W3CDTF">2023-06-29T19:27:39Z</dcterms:modified>
</cp:coreProperties>
</file>