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487" r:id="rId3"/>
    <p:sldId id="489" r:id="rId4"/>
    <p:sldId id="488" r:id="rId5"/>
    <p:sldId id="510" r:id="rId6"/>
    <p:sldId id="511" r:id="rId7"/>
    <p:sldId id="27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–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25" autoAdjust="0"/>
    <p:restoredTop sz="95646"/>
  </p:normalViewPr>
  <p:slideViewPr>
    <p:cSldViewPr snapToGrid="0">
      <p:cViewPr varScale="1">
        <p:scale>
          <a:sx n="122" d="100"/>
          <a:sy n="122" d="100"/>
        </p:scale>
        <p:origin x="456" y="200"/>
      </p:cViewPr>
      <p:guideLst/>
    </p:cSldViewPr>
  </p:slideViewPr>
  <p:outlineViewPr>
    <p:cViewPr>
      <p:scale>
        <a:sx n="30" d="100"/>
        <a:sy n="3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rstyn Brunker" userId="df4fa982-8545-444a-9816-77d8e30bb5e2" providerId="ADAL" clId="{722F5C8F-EC51-094F-A21A-2AD3086661C4}"/>
    <pc:docChg chg="custSel modSld">
      <pc:chgData name="Kirstyn Brunker" userId="df4fa982-8545-444a-9816-77d8e30bb5e2" providerId="ADAL" clId="{722F5C8F-EC51-094F-A21A-2AD3086661C4}" dt="2024-02-21T09:09:08.695" v="0" actId="478"/>
      <pc:docMkLst>
        <pc:docMk/>
      </pc:docMkLst>
      <pc:sldChg chg="delSp mod">
        <pc:chgData name="Kirstyn Brunker" userId="df4fa982-8545-444a-9816-77d8e30bb5e2" providerId="ADAL" clId="{722F5C8F-EC51-094F-A21A-2AD3086661C4}" dt="2024-02-21T09:09:08.695" v="0" actId="478"/>
        <pc:sldMkLst>
          <pc:docMk/>
          <pc:sldMk cId="344376614" sldId="511"/>
        </pc:sldMkLst>
        <pc:spChg chg="del">
          <ac:chgData name="Kirstyn Brunker" userId="df4fa982-8545-444a-9816-77d8e30bb5e2" providerId="ADAL" clId="{722F5C8F-EC51-094F-A21A-2AD3086661C4}" dt="2024-02-21T09:09:08.695" v="0" actId="478"/>
          <ac:spMkLst>
            <pc:docMk/>
            <pc:sldMk cId="344376614" sldId="511"/>
            <ac:spMk id="3" creationId="{DCC7A805-989B-E10F-813B-6E1B6F2AEC9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95AE2-43AC-144B-AE88-DCB376799F11}" type="datetimeFigureOut">
              <a:rPr lang="en-US" smtClean="0"/>
              <a:t>2/21/24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24E5BB-E6B0-B84A-ABCD-9A3E9C2D7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742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4E5BB-E6B0-B84A-ABCD-9A3E9C2D78C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95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4E5BB-E6B0-B84A-ABCD-9A3E9C2D78C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6745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4E5BB-E6B0-B84A-ABCD-9A3E9C2D78C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451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4E5BB-E6B0-B84A-ABCD-9A3E9C2D78C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1654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4E5BB-E6B0-B84A-ABCD-9A3E9C2D78C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494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83BB4406-02B4-284F-84C5-A21F22E6B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9236" y="533614"/>
            <a:ext cx="9210963" cy="888786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5FEA054A-F191-E34B-8C26-BA11F3F0C0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85750" y="1627188"/>
            <a:ext cx="11474450" cy="46069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92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08667"/>
            <a:ext cx="5181600" cy="456829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8667"/>
            <a:ext cx="5181600" cy="456829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EE31514-F8EA-5D4E-B45D-65DD78DBE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9236" y="533614"/>
            <a:ext cx="9210963" cy="888786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2524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91D55F9-A3F2-1242-A5F3-5AAACC9DB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9236" y="533614"/>
            <a:ext cx="9210963" cy="888786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9408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0418" y="1657926"/>
            <a:ext cx="6629400" cy="789709"/>
          </a:xfrm>
        </p:spPr>
        <p:txBody>
          <a:bodyPr anchor="t">
            <a:normAutofit/>
          </a:bodyPr>
          <a:lstStyle>
            <a:lvl1pPr algn="l">
              <a:defRPr sz="28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0418" y="3015529"/>
            <a:ext cx="5680364" cy="623598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4273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97420DD-2415-454D-AA0F-DBDA719CB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9236" y="533614"/>
            <a:ext cx="9210963" cy="888786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1283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1680" y="2123676"/>
            <a:ext cx="4027169" cy="1600200"/>
          </a:xfrm>
        </p:spPr>
        <p:txBody>
          <a:bodyPr anchor="t">
            <a:normAutofit/>
          </a:bodyPr>
          <a:lstStyle>
            <a:lvl1pPr algn="l">
              <a:defRPr sz="2800"/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1680" y="3934224"/>
            <a:ext cx="4030345" cy="1934763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8039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6A65B24-645B-1746-9651-55C209C5E25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810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11800" y="681037"/>
            <a:ext cx="5842000" cy="10096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24FB1-CB24-4B4C-BFD4-AD276D9A4059}" type="datetimeFigureOut">
              <a:rPr lang="en-GB" smtClean="0"/>
              <a:t>21/02/2024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9F3F6-C255-4AC5-91C2-3F61B6509B36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6262A0F-9E49-6B4D-94F3-647B33A25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69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52" r:id="rId2"/>
    <p:sldLayoutId id="2147483653" r:id="rId3"/>
    <p:sldLayoutId id="2147483649" r:id="rId4"/>
    <p:sldLayoutId id="2147483654" r:id="rId5"/>
    <p:sldLayoutId id="2147483656" r:id="rId6"/>
    <p:sldLayoutId id="2147483684" r:id="rId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accent1">
              <a:lumMod val="50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he Gilbert Scott Building">
            <a:extLst>
              <a:ext uri="{FF2B5EF4-FFF2-40B4-BE49-F238E27FC236}">
                <a16:creationId xmlns:a16="http://schemas.microsoft.com/office/drawing/2014/main" id="{22AF5AD9-4A38-6FDC-338C-6BF49504A9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Sequence alignments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0418" y="2576945"/>
            <a:ext cx="5680364" cy="1062182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Martha Luka</a:t>
            </a:r>
          </a:p>
        </p:txBody>
      </p:sp>
    </p:spTree>
    <p:extLst>
      <p:ext uri="{BB962C8B-B14F-4D97-AF65-F5344CB8AC3E}">
        <p14:creationId xmlns:p14="http://schemas.microsoft.com/office/powerpoint/2010/main" val="4244171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A5424-B679-554A-935B-2CF2EFD17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Alignment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F7AE7-790E-374F-98D3-31609964D7B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85750" y="1627188"/>
            <a:ext cx="11906250" cy="5230812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2"/>
                </a:solidFill>
              </a:rPr>
              <a:t>Sequence alignment is a way of arranging the sequences to identify regions of similarity </a:t>
            </a:r>
          </a:p>
          <a:p>
            <a:pPr lvl="1"/>
            <a:r>
              <a:rPr lang="en-GB" dirty="0">
                <a:solidFill>
                  <a:schemeClr val="tx2"/>
                </a:solidFill>
              </a:rPr>
              <a:t>May be a consequence of functional, structural, or evolutionary relationships between the sequences</a:t>
            </a:r>
            <a:endParaRPr lang="en-GB" b="0" i="0" dirty="0">
              <a:solidFill>
                <a:schemeClr val="tx2"/>
              </a:solidFill>
              <a:effectLst/>
            </a:endParaRPr>
          </a:p>
          <a:p>
            <a:pPr algn="l"/>
            <a:r>
              <a:rPr lang="en-GB" b="0" i="0" dirty="0">
                <a:solidFill>
                  <a:schemeClr val="tx2"/>
                </a:solidFill>
                <a:effectLst/>
              </a:rPr>
              <a:t>Sequence alignments can be pairwise:</a:t>
            </a:r>
          </a:p>
          <a:p>
            <a:pPr lvl="1"/>
            <a:r>
              <a:rPr lang="en-GB" b="0" i="0" dirty="0">
                <a:solidFill>
                  <a:schemeClr val="tx2"/>
                </a:solidFill>
                <a:effectLst/>
              </a:rPr>
              <a:t>only between two sequences</a:t>
            </a:r>
          </a:p>
          <a:p>
            <a:pPr lvl="2"/>
            <a:r>
              <a:rPr lang="en-GB" dirty="0">
                <a:solidFill>
                  <a:schemeClr val="tx2"/>
                </a:solidFill>
              </a:rPr>
              <a:t>BLAST, DIAMOND</a:t>
            </a:r>
            <a:endParaRPr lang="en-GB" b="0" i="0" dirty="0">
              <a:solidFill>
                <a:schemeClr val="tx2"/>
              </a:solidFill>
              <a:effectLst/>
            </a:endParaRPr>
          </a:p>
          <a:p>
            <a:r>
              <a:rPr lang="en-GB" dirty="0">
                <a:solidFill>
                  <a:schemeClr val="tx2"/>
                </a:solidFill>
              </a:rPr>
              <a:t>O</a:t>
            </a:r>
            <a:r>
              <a:rPr lang="en-GB" b="0" i="0" dirty="0">
                <a:solidFill>
                  <a:schemeClr val="tx2"/>
                </a:solidFill>
                <a:effectLst/>
              </a:rPr>
              <a:t>r multiple sequence alignments:</a:t>
            </a:r>
          </a:p>
          <a:p>
            <a:pPr lvl="1"/>
            <a:r>
              <a:rPr lang="en-GB" b="0" i="0" dirty="0">
                <a:solidFill>
                  <a:schemeClr val="tx2"/>
                </a:solidFill>
                <a:effectLst/>
              </a:rPr>
              <a:t>between more than one homologous sequences</a:t>
            </a:r>
          </a:p>
          <a:p>
            <a:pPr lvl="2"/>
            <a:r>
              <a:rPr lang="en-GB" b="1" i="0" dirty="0">
                <a:solidFill>
                  <a:schemeClr val="tx2"/>
                </a:solidFill>
                <a:effectLst/>
              </a:rPr>
              <a:t>MAFFT</a:t>
            </a:r>
            <a:r>
              <a:rPr lang="en-GB" b="0" i="0" dirty="0">
                <a:solidFill>
                  <a:schemeClr val="tx2"/>
                </a:solidFill>
                <a:effectLst/>
              </a:rPr>
              <a:t>, </a:t>
            </a:r>
            <a:r>
              <a:rPr lang="en-GB" b="0" i="0" dirty="0" err="1">
                <a:solidFill>
                  <a:schemeClr val="tx2"/>
                </a:solidFill>
                <a:effectLst/>
              </a:rPr>
              <a:t>Clustal</a:t>
            </a:r>
            <a:r>
              <a:rPr lang="en-GB" dirty="0">
                <a:solidFill>
                  <a:schemeClr val="tx2"/>
                </a:solidFill>
              </a:rPr>
              <a:t>, MUSCLE, T-Coffee, </a:t>
            </a:r>
            <a:r>
              <a:rPr lang="en-GB" dirty="0" err="1">
                <a:solidFill>
                  <a:schemeClr val="tx2"/>
                </a:solidFill>
              </a:rPr>
              <a:t>Kalign</a:t>
            </a:r>
            <a:endParaRPr lang="en-GB" b="0" i="0" dirty="0">
              <a:solidFill>
                <a:schemeClr val="tx2"/>
              </a:solidFill>
              <a:effectLst/>
            </a:endParaRPr>
          </a:p>
          <a:p>
            <a:pPr lvl="2"/>
            <a:r>
              <a:rPr lang="en-GB" b="0" i="0" dirty="0">
                <a:solidFill>
                  <a:schemeClr val="tx2"/>
                </a:solidFill>
                <a:effectLst/>
              </a:rPr>
              <a:t> </a:t>
            </a:r>
            <a:r>
              <a:rPr lang="en-GB" b="1" i="0" dirty="0">
                <a:solidFill>
                  <a:schemeClr val="tx2"/>
                </a:solidFill>
                <a:effectLst/>
              </a:rPr>
              <a:t>(this is what we're going to focus on here)</a:t>
            </a:r>
          </a:p>
        </p:txBody>
      </p:sp>
    </p:spTree>
    <p:extLst>
      <p:ext uri="{BB962C8B-B14F-4D97-AF65-F5344CB8AC3E}">
        <p14:creationId xmlns:p14="http://schemas.microsoft.com/office/powerpoint/2010/main" val="592419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A5424-B679-554A-935B-2CF2EFD17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Alignment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F7AE7-790E-374F-98D3-31609964D7B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85750" y="1627189"/>
            <a:ext cx="11906250" cy="59865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We can try to see how sequences compare to each other:</a:t>
            </a: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582247F-3804-3876-C081-5AD02D64AD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3194319"/>
              </p:ext>
            </p:extLst>
          </p:nvPr>
        </p:nvGraphicFramePr>
        <p:xfrm>
          <a:off x="285750" y="2542154"/>
          <a:ext cx="5308934" cy="11125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32397">
                  <a:extLst>
                    <a:ext uri="{9D8B030D-6E8A-4147-A177-3AD203B41FA5}">
                      <a16:colId xmlns:a16="http://schemas.microsoft.com/office/drawing/2014/main" val="3853863893"/>
                    </a:ext>
                  </a:extLst>
                </a:gridCol>
                <a:gridCol w="553453">
                  <a:extLst>
                    <a:ext uri="{9D8B030D-6E8A-4147-A177-3AD203B41FA5}">
                      <a16:colId xmlns:a16="http://schemas.microsoft.com/office/drawing/2014/main" val="310587521"/>
                    </a:ext>
                  </a:extLst>
                </a:gridCol>
                <a:gridCol w="529389">
                  <a:extLst>
                    <a:ext uri="{9D8B030D-6E8A-4147-A177-3AD203B41FA5}">
                      <a16:colId xmlns:a16="http://schemas.microsoft.com/office/drawing/2014/main" val="3402568450"/>
                    </a:ext>
                  </a:extLst>
                </a:gridCol>
                <a:gridCol w="649706">
                  <a:extLst>
                    <a:ext uri="{9D8B030D-6E8A-4147-A177-3AD203B41FA5}">
                      <a16:colId xmlns:a16="http://schemas.microsoft.com/office/drawing/2014/main" val="3636830481"/>
                    </a:ext>
                  </a:extLst>
                </a:gridCol>
                <a:gridCol w="625642">
                  <a:extLst>
                    <a:ext uri="{9D8B030D-6E8A-4147-A177-3AD203B41FA5}">
                      <a16:colId xmlns:a16="http://schemas.microsoft.com/office/drawing/2014/main" val="349798390"/>
                    </a:ext>
                  </a:extLst>
                </a:gridCol>
                <a:gridCol w="661737">
                  <a:extLst>
                    <a:ext uri="{9D8B030D-6E8A-4147-A177-3AD203B41FA5}">
                      <a16:colId xmlns:a16="http://schemas.microsoft.com/office/drawing/2014/main" val="127916946"/>
                    </a:ext>
                  </a:extLst>
                </a:gridCol>
                <a:gridCol w="649705">
                  <a:extLst>
                    <a:ext uri="{9D8B030D-6E8A-4147-A177-3AD203B41FA5}">
                      <a16:colId xmlns:a16="http://schemas.microsoft.com/office/drawing/2014/main" val="3305860662"/>
                    </a:ext>
                  </a:extLst>
                </a:gridCol>
                <a:gridCol w="625642">
                  <a:extLst>
                    <a:ext uri="{9D8B030D-6E8A-4147-A177-3AD203B41FA5}">
                      <a16:colId xmlns:a16="http://schemas.microsoft.com/office/drawing/2014/main" val="1172744033"/>
                    </a:ext>
                  </a:extLst>
                </a:gridCol>
                <a:gridCol w="481263">
                  <a:extLst>
                    <a:ext uri="{9D8B030D-6E8A-4147-A177-3AD203B41FA5}">
                      <a16:colId xmlns:a16="http://schemas.microsoft.com/office/drawing/2014/main" val="37255302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319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832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890769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C65B0C6-64BD-C8AF-2F41-B9F4B1ED9C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894995"/>
              </p:ext>
            </p:extLst>
          </p:nvPr>
        </p:nvGraphicFramePr>
        <p:xfrm>
          <a:off x="5840329" y="2542154"/>
          <a:ext cx="5308934" cy="11125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32397">
                  <a:extLst>
                    <a:ext uri="{9D8B030D-6E8A-4147-A177-3AD203B41FA5}">
                      <a16:colId xmlns:a16="http://schemas.microsoft.com/office/drawing/2014/main" val="3853863893"/>
                    </a:ext>
                  </a:extLst>
                </a:gridCol>
                <a:gridCol w="553453">
                  <a:extLst>
                    <a:ext uri="{9D8B030D-6E8A-4147-A177-3AD203B41FA5}">
                      <a16:colId xmlns:a16="http://schemas.microsoft.com/office/drawing/2014/main" val="310587521"/>
                    </a:ext>
                  </a:extLst>
                </a:gridCol>
                <a:gridCol w="529389">
                  <a:extLst>
                    <a:ext uri="{9D8B030D-6E8A-4147-A177-3AD203B41FA5}">
                      <a16:colId xmlns:a16="http://schemas.microsoft.com/office/drawing/2014/main" val="3402568450"/>
                    </a:ext>
                  </a:extLst>
                </a:gridCol>
                <a:gridCol w="649706">
                  <a:extLst>
                    <a:ext uri="{9D8B030D-6E8A-4147-A177-3AD203B41FA5}">
                      <a16:colId xmlns:a16="http://schemas.microsoft.com/office/drawing/2014/main" val="3636830481"/>
                    </a:ext>
                  </a:extLst>
                </a:gridCol>
                <a:gridCol w="625642">
                  <a:extLst>
                    <a:ext uri="{9D8B030D-6E8A-4147-A177-3AD203B41FA5}">
                      <a16:colId xmlns:a16="http://schemas.microsoft.com/office/drawing/2014/main" val="349798390"/>
                    </a:ext>
                  </a:extLst>
                </a:gridCol>
                <a:gridCol w="661737">
                  <a:extLst>
                    <a:ext uri="{9D8B030D-6E8A-4147-A177-3AD203B41FA5}">
                      <a16:colId xmlns:a16="http://schemas.microsoft.com/office/drawing/2014/main" val="127916946"/>
                    </a:ext>
                  </a:extLst>
                </a:gridCol>
                <a:gridCol w="649705">
                  <a:extLst>
                    <a:ext uri="{9D8B030D-6E8A-4147-A177-3AD203B41FA5}">
                      <a16:colId xmlns:a16="http://schemas.microsoft.com/office/drawing/2014/main" val="3305860662"/>
                    </a:ext>
                  </a:extLst>
                </a:gridCol>
                <a:gridCol w="625642">
                  <a:extLst>
                    <a:ext uri="{9D8B030D-6E8A-4147-A177-3AD203B41FA5}">
                      <a16:colId xmlns:a16="http://schemas.microsoft.com/office/drawing/2014/main" val="1172744033"/>
                    </a:ext>
                  </a:extLst>
                </a:gridCol>
                <a:gridCol w="481263">
                  <a:extLst>
                    <a:ext uri="{9D8B030D-6E8A-4147-A177-3AD203B41FA5}">
                      <a16:colId xmlns:a16="http://schemas.microsoft.com/office/drawing/2014/main" val="37255302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319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832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8907696"/>
                  </a:ext>
                </a:extLst>
              </a:tr>
            </a:tbl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555EB01-7D3E-BB1E-AFD1-EC9F3E6A0973}"/>
              </a:ext>
            </a:extLst>
          </p:cNvPr>
          <p:cNvSpPr txBox="1">
            <a:spLocks/>
          </p:cNvSpPr>
          <p:nvPr/>
        </p:nvSpPr>
        <p:spPr>
          <a:xfrm>
            <a:off x="285750" y="4081882"/>
            <a:ext cx="11906250" cy="2102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2"/>
                </a:solidFill>
              </a:rPr>
              <a:t>It can be more accurate to do this by eye, as algorithms can make mistakes!</a:t>
            </a:r>
          </a:p>
          <a:p>
            <a:pPr lvl="1"/>
            <a:r>
              <a:rPr lang="en-US" b="1" dirty="0">
                <a:solidFill>
                  <a:schemeClr val="tx2"/>
                </a:solidFill>
              </a:rPr>
              <a:t>BUT</a:t>
            </a:r>
            <a:r>
              <a:rPr lang="en-US" dirty="0">
                <a:solidFill>
                  <a:schemeClr val="tx2"/>
                </a:solidFill>
              </a:rPr>
              <a:t> this quickly becomes very difficult with lots of long sequences</a:t>
            </a:r>
          </a:p>
          <a:p>
            <a:pPr lvl="1"/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Instead, we use algorithms and then check by eye to make sure it looks sensible!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829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A5424-B679-554A-935B-2CF2EFD17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Alignment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F7AE7-790E-374F-98D3-31609964D7B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85750" y="1627188"/>
            <a:ext cx="11906250" cy="2375571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tx2"/>
                </a:solidFill>
              </a:rPr>
              <a:t>Building a tree first requires an alignment 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Need to be able to see the unbroken history of each nucleotide to determine changes over time and relatedness of sequences</a:t>
            </a:r>
          </a:p>
          <a:p>
            <a:pPr marL="742950" lvl="1" indent="-285750"/>
            <a:r>
              <a:rPr lang="en-US" dirty="0">
                <a:solidFill>
                  <a:schemeClr val="tx2"/>
                </a:solidFill>
              </a:rPr>
              <a:t>This can be an issue when indels have occurred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Need an algorithm to determine the least costly alignment </a:t>
            </a:r>
          </a:p>
        </p:txBody>
      </p:sp>
      <p:sp>
        <p:nvSpPr>
          <p:cNvPr id="4" name="TextBox 6">
            <a:extLst>
              <a:ext uri="{FF2B5EF4-FFF2-40B4-BE49-F238E27FC236}">
                <a16:creationId xmlns:a16="http://schemas.microsoft.com/office/drawing/2014/main" id="{0283C24A-A5D4-5417-4918-92898C26F6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2112" y="4220197"/>
            <a:ext cx="3787775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600" dirty="0" err="1">
                <a:latin typeface="Courier" charset="0"/>
              </a:rPr>
              <a:t>SpA</a:t>
            </a:r>
            <a:r>
              <a:rPr lang="en-US" sz="3600" dirty="0">
                <a:solidFill>
                  <a:srgbClr val="FF0000"/>
                </a:solidFill>
                <a:latin typeface="Courier" charset="0"/>
              </a:rPr>
              <a:t> AT</a:t>
            </a:r>
            <a:r>
              <a:rPr lang="en-US" sz="3600" dirty="0">
                <a:latin typeface="Courier" charset="0"/>
              </a:rPr>
              <a:t>GC</a:t>
            </a:r>
            <a:r>
              <a:rPr lang="en-US" sz="3600" dirty="0">
                <a:solidFill>
                  <a:srgbClr val="FF0000"/>
                </a:solidFill>
                <a:latin typeface="Courier" charset="0"/>
              </a:rPr>
              <a:t>A</a:t>
            </a:r>
            <a:r>
              <a:rPr lang="en-US" sz="3600" dirty="0">
                <a:latin typeface="Courier" charset="0"/>
              </a:rPr>
              <a:t>G</a:t>
            </a:r>
            <a:r>
              <a:rPr lang="en-US" sz="3600" dirty="0">
                <a:solidFill>
                  <a:srgbClr val="FF0000"/>
                </a:solidFill>
                <a:latin typeface="Courier" charset="0"/>
              </a:rPr>
              <a:t>GTA</a:t>
            </a:r>
          </a:p>
          <a:p>
            <a:pPr eaLnBrk="1" hangingPunct="1"/>
            <a:r>
              <a:rPr lang="en-US" sz="3600" dirty="0">
                <a:solidFill>
                  <a:srgbClr val="000000"/>
                </a:solidFill>
                <a:latin typeface="Courier" charset="0"/>
              </a:rPr>
              <a:t>SPB</a:t>
            </a:r>
            <a:r>
              <a:rPr lang="en-US" sz="3600" dirty="0">
                <a:solidFill>
                  <a:srgbClr val="FF0000"/>
                </a:solidFill>
                <a:latin typeface="Courier" charset="0"/>
              </a:rPr>
              <a:t> AT</a:t>
            </a:r>
            <a:r>
              <a:rPr lang="en-US" sz="3600" dirty="0">
                <a:latin typeface="Courier" charset="0"/>
              </a:rPr>
              <a:t>GC</a:t>
            </a:r>
            <a:r>
              <a:rPr lang="en-US" sz="3600" dirty="0">
                <a:solidFill>
                  <a:srgbClr val="FF0000"/>
                </a:solidFill>
                <a:latin typeface="Courier" charset="0"/>
              </a:rPr>
              <a:t>T</a:t>
            </a:r>
            <a:r>
              <a:rPr lang="en-US" sz="3600" dirty="0">
                <a:latin typeface="Courier" charset="0"/>
              </a:rPr>
              <a:t>G</a:t>
            </a:r>
            <a:r>
              <a:rPr lang="en-US" sz="3600" dirty="0">
                <a:solidFill>
                  <a:srgbClr val="FF0000"/>
                </a:solidFill>
                <a:latin typeface="Courier" charset="0"/>
              </a:rPr>
              <a:t>CTA</a:t>
            </a:r>
          </a:p>
          <a:p>
            <a:pPr eaLnBrk="1" hangingPunct="1"/>
            <a:r>
              <a:rPr lang="en-US" sz="3600" dirty="0" err="1">
                <a:solidFill>
                  <a:srgbClr val="000000"/>
                </a:solidFill>
                <a:latin typeface="Courier" charset="0"/>
              </a:rPr>
              <a:t>SpC</a:t>
            </a:r>
            <a:r>
              <a:rPr lang="en-US" sz="3600" dirty="0">
                <a:solidFill>
                  <a:srgbClr val="FF0000"/>
                </a:solidFill>
                <a:latin typeface="Courier" charset="0"/>
              </a:rPr>
              <a:t> AT</a:t>
            </a:r>
            <a:r>
              <a:rPr lang="en-US" sz="3600" dirty="0">
                <a:latin typeface="Courier" charset="0"/>
              </a:rPr>
              <a:t>GC</a:t>
            </a:r>
            <a:r>
              <a:rPr lang="en-US" sz="3600" dirty="0">
                <a:solidFill>
                  <a:srgbClr val="FF0000"/>
                </a:solidFill>
                <a:latin typeface="Courier" charset="0"/>
              </a:rPr>
              <a:t>A</a:t>
            </a:r>
            <a:r>
              <a:rPr lang="en-US" sz="3600" dirty="0">
                <a:latin typeface="Courier" charset="0"/>
              </a:rPr>
              <a:t>G</a:t>
            </a:r>
            <a:r>
              <a:rPr lang="en-US" sz="3600" dirty="0">
                <a:solidFill>
                  <a:srgbClr val="FF0000"/>
                </a:solidFill>
                <a:latin typeface="Courier" charset="0"/>
              </a:rPr>
              <a:t>CTC</a:t>
            </a:r>
          </a:p>
          <a:p>
            <a:pPr eaLnBrk="1" hangingPunct="1"/>
            <a:r>
              <a:rPr lang="en-US" sz="3600" dirty="0" err="1">
                <a:solidFill>
                  <a:srgbClr val="000000"/>
                </a:solidFill>
                <a:latin typeface="Courier" charset="0"/>
              </a:rPr>
              <a:t>SpD</a:t>
            </a:r>
            <a:r>
              <a:rPr lang="en-US" sz="3600" dirty="0">
                <a:solidFill>
                  <a:srgbClr val="FF0000"/>
                </a:solidFill>
                <a:latin typeface="Courier" charset="0"/>
              </a:rPr>
              <a:t> TA</a:t>
            </a:r>
            <a:r>
              <a:rPr lang="en-US" sz="3600" dirty="0">
                <a:latin typeface="Courier" charset="0"/>
              </a:rPr>
              <a:t>GC</a:t>
            </a:r>
            <a:r>
              <a:rPr lang="en-US" sz="3600" dirty="0">
                <a:solidFill>
                  <a:srgbClr val="FF0000"/>
                </a:solidFill>
                <a:latin typeface="Courier" charset="0"/>
              </a:rPr>
              <a:t>A</a:t>
            </a:r>
            <a:r>
              <a:rPr lang="en-US" sz="3600" dirty="0">
                <a:latin typeface="Courier" charset="0"/>
              </a:rPr>
              <a:t>G</a:t>
            </a:r>
            <a:r>
              <a:rPr lang="en-US" sz="3600" dirty="0">
                <a:solidFill>
                  <a:srgbClr val="FF0000"/>
                </a:solidFill>
                <a:latin typeface="Courier" charset="0"/>
              </a:rPr>
              <a:t>GAC</a:t>
            </a:r>
          </a:p>
        </p:txBody>
      </p:sp>
    </p:spTree>
    <p:extLst>
      <p:ext uri="{BB962C8B-B14F-4D97-AF65-F5344CB8AC3E}">
        <p14:creationId xmlns:p14="http://schemas.microsoft.com/office/powerpoint/2010/main" val="2367370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25EDE04-056A-A8D1-2318-CFCCB49B5F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08667"/>
            <a:ext cx="10523220" cy="4568296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lnSpc>
                <a:spcPct val="150000"/>
              </a:lnSpc>
              <a:buAutoNum type="arabicParenR"/>
            </a:pPr>
            <a:r>
              <a:rPr lang="en-GB" sz="2400" dirty="0"/>
              <a:t>Collect homologous sequences 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GB" sz="2400" dirty="0"/>
              <a:t>Conduct multiple alignment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GB" sz="2400" dirty="0"/>
              <a:t>Fit an appropriate substitution model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GB" sz="2400" dirty="0"/>
              <a:t>Estimate tree(s) under that model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GB" sz="2400" dirty="0"/>
              <a:t>Test the reliability of the estimated tree(s) 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GB" sz="2400" dirty="0"/>
              <a:t>Interpret and apply the phylogenetic tree 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GB" sz="2400" dirty="0"/>
              <a:t>Potentially repeat steps 4-6 using different tree building methods and/or additional data</a:t>
            </a:r>
            <a:endParaRPr lang="en-US" sz="2400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5205B45-5FD8-61B1-0D13-922372569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Phylogenetic Analysis Steps</a:t>
            </a:r>
          </a:p>
        </p:txBody>
      </p:sp>
    </p:spTree>
    <p:extLst>
      <p:ext uri="{BB962C8B-B14F-4D97-AF65-F5344CB8AC3E}">
        <p14:creationId xmlns:p14="http://schemas.microsoft.com/office/powerpoint/2010/main" val="2458320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25EDE04-056A-A8D1-2318-CFCCB49B5F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08667"/>
            <a:ext cx="10523220" cy="4568296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lnSpc>
                <a:spcPct val="150000"/>
              </a:lnSpc>
              <a:buAutoNum type="arabicParenR"/>
            </a:pPr>
            <a:r>
              <a:rPr lang="en-GB" sz="2400" dirty="0">
                <a:solidFill>
                  <a:srgbClr val="92D050"/>
                </a:solidFill>
              </a:rPr>
              <a:t>Collect homologous sequences 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GB" sz="2400" dirty="0">
                <a:solidFill>
                  <a:srgbClr val="0070C0"/>
                </a:solidFill>
              </a:rPr>
              <a:t>Conduct multiple alignment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GB" sz="2400" dirty="0">
                <a:solidFill>
                  <a:schemeClr val="tx2"/>
                </a:solidFill>
              </a:rPr>
              <a:t>Fit an appropriate substitution model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GB" sz="2400" dirty="0">
                <a:solidFill>
                  <a:schemeClr val="tx2"/>
                </a:solidFill>
              </a:rPr>
              <a:t>Estimate tree(s) under that model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GB" sz="2400" dirty="0"/>
              <a:t>Test the reliability of the estimated tree(s) 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GB" sz="2400" dirty="0"/>
              <a:t>Interpret and apply the phylogenetic tree 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GB" sz="2400" dirty="0"/>
              <a:t>Potentially repeat steps 4-6 using different tree building methods and/or additional data</a:t>
            </a:r>
            <a:endParaRPr lang="en-US" sz="2400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5205B45-5FD8-61B1-0D13-922372569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Phylogenetic Analysis Steps</a:t>
            </a:r>
          </a:p>
        </p:txBody>
      </p:sp>
    </p:spTree>
    <p:extLst>
      <p:ext uri="{BB962C8B-B14F-4D97-AF65-F5344CB8AC3E}">
        <p14:creationId xmlns:p14="http://schemas.microsoft.com/office/powerpoint/2010/main" val="34437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he University at sunset">
            <a:extLst>
              <a:ext uri="{FF2B5EF4-FFF2-40B4-BE49-F238E27FC236}">
                <a16:creationId xmlns:a16="http://schemas.microsoft.com/office/drawing/2014/main" id="{11FDCD37-95D4-D94F-8143-5384ADC6A6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88F30531-16BE-1D4A-839A-4165196E56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537628" y="5500708"/>
            <a:ext cx="3413095" cy="854153"/>
            <a:chOff x="5652120" y="4237877"/>
            <a:chExt cx="3413095" cy="85415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F2BC779-2AC3-3641-A89B-2FE2861B804B}"/>
                </a:ext>
              </a:extLst>
            </p:cNvPr>
            <p:cNvSpPr txBox="1"/>
            <p:nvPr/>
          </p:nvSpPr>
          <p:spPr>
            <a:xfrm>
              <a:off x="5652120" y="4237877"/>
              <a:ext cx="3413095" cy="461665"/>
            </a:xfrm>
            <a:prstGeom prst="rect">
              <a:avLst/>
            </a:prstGeom>
            <a:noFill/>
            <a:effectLst>
              <a:outerShdw blurRad="1270000" dist="50800" dir="5400000" sx="200000" sy="200000" algn="ctr" rotWithShape="0">
                <a:schemeClr val="tx1"/>
              </a:outerShdw>
            </a:effectLst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#</a:t>
              </a:r>
              <a:r>
                <a:rPr lang="en-US" sz="2400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UofGWorldChangers</a:t>
              </a:r>
              <a:endPara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6B7AFC7-4175-6442-9F4D-48AB39DA3335}"/>
                </a:ext>
              </a:extLst>
            </p:cNvPr>
            <p:cNvSpPr txBox="1"/>
            <p:nvPr/>
          </p:nvSpPr>
          <p:spPr>
            <a:xfrm>
              <a:off x="6365423" y="4630365"/>
              <a:ext cx="26997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bg1"/>
                  </a:solidFill>
                  <a:latin typeface="Arial" panose="020B0604020202020204" pitchFamily="34" charset="0"/>
                  <a:ea typeface="Arial" charset="0"/>
                  <a:cs typeface="Arial" panose="020B0604020202020204" pitchFamily="34" charset="0"/>
                </a:rPr>
                <a:t>@</a:t>
              </a:r>
              <a:r>
                <a:rPr lang="en-US" sz="2400" b="1" dirty="0" err="1">
                  <a:solidFill>
                    <a:schemeClr val="bg1"/>
                  </a:solidFill>
                  <a:latin typeface="Arial" panose="020B0604020202020204" pitchFamily="34" charset="0"/>
                  <a:ea typeface="Arial" charset="0"/>
                  <a:cs typeface="Arial" panose="020B0604020202020204" pitchFamily="34" charset="0"/>
                </a:rPr>
                <a:t>UofGlasgow</a:t>
              </a:r>
              <a:endParaRPr lang="en-US" sz="2400" b="1" dirty="0">
                <a:solidFill>
                  <a:schemeClr val="bg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6F23C76-7323-9246-828B-CE7B4F0B6ACB}"/>
                </a:ext>
              </a:extLst>
            </p:cNvPr>
            <p:cNvGrpSpPr/>
            <p:nvPr/>
          </p:nvGrpSpPr>
          <p:grpSpPr>
            <a:xfrm>
              <a:off x="5868144" y="4759697"/>
              <a:ext cx="870873" cy="246401"/>
              <a:chOff x="-704667" y="465075"/>
              <a:chExt cx="718929" cy="203410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ADA074F8-3E2D-4044-BD93-0EE72365F6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468635" y="466885"/>
                <a:ext cx="242653" cy="201600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EB162D4C-911F-884F-8B17-FF2DA1BA81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187338" y="466885"/>
                <a:ext cx="201600" cy="201600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A43EFC0B-FA40-FC40-8378-CA0BB8B802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704667" y="465075"/>
                <a:ext cx="197388" cy="197388"/>
              </a:xfrm>
              <a:prstGeom prst="rect">
                <a:avLst/>
              </a:prstGeom>
            </p:spPr>
          </p:pic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175F20C-468E-F742-9149-B8A5FEBC291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45886" y="1889351"/>
            <a:ext cx="5842000" cy="1931535"/>
          </a:xfrm>
        </p:spPr>
        <p:txBody>
          <a:bodyPr>
            <a:noAutofit/>
          </a:bodyPr>
          <a:lstStyle/>
          <a:p>
            <a:pPr algn="l"/>
            <a:r>
              <a:rPr lang="en-GB" dirty="0">
                <a:solidFill>
                  <a:schemeClr val="bg1"/>
                </a:solidFill>
              </a:rPr>
              <a:t>On to phylogenetics!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138431-BA05-330A-0F46-1A481A91E03D}"/>
              </a:ext>
            </a:extLst>
          </p:cNvPr>
          <p:cNvSpPr txBox="1"/>
          <p:nvPr/>
        </p:nvSpPr>
        <p:spPr>
          <a:xfrm>
            <a:off x="9250931" y="6244210"/>
            <a:ext cx="2699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@</a:t>
            </a: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ThatKatC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6378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ofG colours">
      <a:dk1>
        <a:srgbClr val="003865"/>
      </a:dk1>
      <a:lt1>
        <a:srgbClr val="FFFFFE"/>
      </a:lt1>
      <a:dk2>
        <a:srgbClr val="000000"/>
      </a:dk2>
      <a:lt2>
        <a:srgbClr val="7D2238"/>
      </a:lt2>
      <a:accent1>
        <a:srgbClr val="0075B0"/>
      </a:accent1>
      <a:accent2>
        <a:srgbClr val="5B4D93"/>
      </a:accent2>
      <a:accent3>
        <a:srgbClr val="CF1C20"/>
      </a:accent3>
      <a:accent4>
        <a:srgbClr val="00833C"/>
      </a:accent4>
      <a:accent5>
        <a:srgbClr val="BE4D00"/>
      </a:accent5>
      <a:accent6>
        <a:srgbClr val="951271"/>
      </a:accent6>
      <a:hlink>
        <a:srgbClr val="584B3D"/>
      </a:hlink>
      <a:folHlink>
        <a:srgbClr val="0068A9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61AF5F2-503D-2641-86A1-09AD8919EA9C}" vid="{A816E7D6-9491-074F-A4D5-6596497DAC1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7620</TotalTime>
  <Words>363</Words>
  <Application>Microsoft Macintosh PowerPoint</Application>
  <PresentationFormat>Widescreen</PresentationFormat>
  <Paragraphs>106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Courier</vt:lpstr>
      <vt:lpstr>Office Theme</vt:lpstr>
      <vt:lpstr>Sequence alignments</vt:lpstr>
      <vt:lpstr>Alignment</vt:lpstr>
      <vt:lpstr>Alignment</vt:lpstr>
      <vt:lpstr>Alignment</vt:lpstr>
      <vt:lpstr>Phylogenetic Analysis Steps</vt:lpstr>
      <vt:lpstr>Phylogenetic Analysis Steps</vt:lpstr>
      <vt:lpstr>On to phylogenetics!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Kirstyn Brunker</cp:lastModifiedBy>
  <cp:revision>60</cp:revision>
  <dcterms:created xsi:type="dcterms:W3CDTF">2021-01-06T14:22:07Z</dcterms:created>
  <dcterms:modified xsi:type="dcterms:W3CDTF">2024-02-21T09:09:18Z</dcterms:modified>
  <cp:category/>
</cp:coreProperties>
</file>