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95" r:id="rId3"/>
    <p:sldId id="490" r:id="rId4"/>
    <p:sldId id="491" r:id="rId5"/>
    <p:sldId id="492" r:id="rId6"/>
    <p:sldId id="493" r:id="rId7"/>
    <p:sldId id="494" r:id="rId8"/>
    <p:sldId id="480" r:id="rId9"/>
    <p:sldId id="479" r:id="rId10"/>
    <p:sldId id="4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0931"/>
  </p:normalViewPr>
  <p:slideViewPr>
    <p:cSldViewPr snapToGrid="0">
      <p:cViewPr varScale="1">
        <p:scale>
          <a:sx n="92" d="100"/>
          <a:sy n="92" d="100"/>
        </p:scale>
        <p:origin x="216" y="176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asily install, update, and manage these software packages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Helps to make sure you have the right versions and there are no compatibility issues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559E32-3873-7D45-B9C6-C4F839B3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1BC6CA5-FB54-8746-B1B1-0D09602CEA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99336"/>
            <a:ext cx="2452283" cy="457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DECEF87-946C-834D-8550-61FE3D91A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9235" y="1705343"/>
            <a:ext cx="9210963" cy="452612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1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B56C0B-E29B-4842-B417-82BD010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1A95EC-0528-8A4C-BE96-445CDE1B3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3" r:id="rId2"/>
    <p:sldLayoutId id="2147483652" r:id="rId3"/>
    <p:sldLayoutId id="2147483653" r:id="rId4"/>
    <p:sldLayoutId id="2147483649" r:id="rId5"/>
    <p:sldLayoutId id="2147483654" r:id="rId6"/>
    <p:sldLayoutId id="2147483687" r:id="rId7"/>
    <p:sldLayoutId id="2147483656" r:id="rId8"/>
    <p:sldLayoutId id="2147483684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What is </a:t>
            </a:r>
            <a:r>
              <a:rPr lang="en-GB" dirty="0" err="1">
                <a:solidFill>
                  <a:schemeClr val="tx1"/>
                </a:solidFill>
              </a:rPr>
              <a:t>Conda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Kirstyn Brunker</a:t>
            </a:r>
          </a:p>
        </p:txBody>
      </p:sp>
      <p:pic>
        <p:nvPicPr>
          <p:cNvPr id="2052" name="Picture 4" descr="Anaconda - Free animals icons">
            <a:extLst>
              <a:ext uri="{FF2B5EF4-FFF2-40B4-BE49-F238E27FC236}">
                <a16:creationId xmlns:a16="http://schemas.microsoft.com/office/drawing/2014/main" id="{3CEB7ABF-1E0B-19FB-E0F5-9BFA7A2E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25769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98C2-E84A-EC45-A28E-E0F83A78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 anchor="t">
            <a:normAutofit/>
          </a:bodyPr>
          <a:lstStyle/>
          <a:p>
            <a:r>
              <a:rPr lang="en-US" dirty="0"/>
              <a:t>A quick note on mamba</a:t>
            </a:r>
          </a:p>
        </p:txBody>
      </p:sp>
      <p:pic>
        <p:nvPicPr>
          <p:cNvPr id="1026" name="Picture 2" descr="Installation — documentation">
            <a:extLst>
              <a:ext uri="{FF2B5EF4-FFF2-40B4-BE49-F238E27FC236}">
                <a16:creationId xmlns:a16="http://schemas.microsoft.com/office/drawing/2014/main" id="{E60FB016-ECD5-784F-00ED-CFC7944B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3201774"/>
            <a:ext cx="2452283" cy="15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13CD-3127-557C-DA97-E0A827A59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49235" y="1705343"/>
            <a:ext cx="9210963" cy="452612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mamba : a drop-in replacement for </a:t>
            </a:r>
            <a:r>
              <a:rPr lang="en-GB" i="0" dirty="0" err="1">
                <a:effectLst/>
              </a:rPr>
              <a:t>conda</a:t>
            </a:r>
            <a:r>
              <a:rPr lang="en-GB" i="0" dirty="0">
                <a:effectLst/>
              </a:rPr>
              <a:t>, offering higher speed and more reliable environment solutions</a:t>
            </a:r>
          </a:p>
          <a:p>
            <a:endParaRPr lang="en-GB" dirty="0"/>
          </a:p>
          <a:p>
            <a:r>
              <a:rPr lang="en-GB" i="0" dirty="0">
                <a:effectLst/>
              </a:rPr>
              <a:t>For example,  to create the </a:t>
            </a:r>
            <a:r>
              <a:rPr lang="en-GB" i="0" dirty="0" err="1">
                <a:effectLst/>
              </a:rPr>
              <a:t>conda</a:t>
            </a:r>
            <a:r>
              <a:rPr lang="en-GB" i="0" dirty="0">
                <a:effectLst/>
              </a:rPr>
              <a:t> environment we will use later today (artic-</a:t>
            </a:r>
            <a:r>
              <a:rPr lang="en-GB" i="0" dirty="0" err="1">
                <a:effectLst/>
              </a:rPr>
              <a:t>rabv</a:t>
            </a:r>
            <a:r>
              <a:rPr lang="en-GB" i="0" dirty="0">
                <a:effectLst/>
              </a:rPr>
              <a:t>) takes half the time with mamba compared </a:t>
            </a:r>
            <a:r>
              <a:rPr lang="en-GB" dirty="0"/>
              <a:t>to </a:t>
            </a:r>
            <a:r>
              <a:rPr lang="en-GB" i="0" dirty="0" err="1">
                <a:effectLst/>
              </a:rPr>
              <a:t>conda</a:t>
            </a:r>
            <a:r>
              <a:rPr lang="en-GB" dirty="0"/>
              <a:t>:</a:t>
            </a:r>
          </a:p>
          <a:p>
            <a:endParaRPr lang="en-GB" i="0" dirty="0">
              <a:effectLst/>
            </a:endParaRPr>
          </a:p>
          <a:p>
            <a:pPr lvl="1"/>
            <a:r>
              <a:rPr lang="en-GB" dirty="0"/>
              <a:t>Mamba =</a:t>
            </a:r>
            <a:r>
              <a:rPr lang="en-GB" i="0" dirty="0">
                <a:effectLst/>
              </a:rPr>
              <a:t>  2m 34s</a:t>
            </a:r>
          </a:p>
          <a:p>
            <a:pPr lvl="1"/>
            <a:r>
              <a:rPr lang="en-GB" dirty="0" err="1"/>
              <a:t>Conda</a:t>
            </a:r>
            <a:r>
              <a:rPr lang="en-GB" dirty="0"/>
              <a:t> = 5m 11s</a:t>
            </a:r>
            <a:endParaRPr lang="en-GB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048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8AF1F8-2358-EC93-28FF-22E265E1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250D0-42AE-B1CB-F51C-5B8C3F1A0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4934" y="2687475"/>
            <a:ext cx="11487066" cy="493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GB" sz="3200" b="1" i="0" dirty="0">
                <a:solidFill>
                  <a:srgbClr val="374151"/>
                </a:solidFill>
                <a:effectLst/>
                <a:latin typeface="Söhne"/>
              </a:rPr>
              <a:t>ackage management and environment management system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8765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oolbox Cartoon Images – Browse 7,551 Stock Photos, Vectors, and Video |  Adobe Stock">
            <a:extLst>
              <a:ext uri="{FF2B5EF4-FFF2-40B4-BE49-F238E27FC236}">
                <a16:creationId xmlns:a16="http://schemas.microsoft.com/office/drawing/2014/main" id="{EBC9C190-71DB-2490-12A8-9789F25E76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-1" b="5564"/>
          <a:stretch/>
        </p:blipFill>
        <p:spPr bwMode="auto">
          <a:xfrm>
            <a:off x="838200" y="1608667"/>
            <a:ext cx="5181600" cy="45682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129" name="Content Placeholder 2">
            <a:extLst>
              <a:ext uri="{FF2B5EF4-FFF2-40B4-BE49-F238E27FC236}">
                <a16:creationId xmlns:a16="http://schemas.microsoft.com/office/drawing/2014/main" id="{AAC3CA35-57B3-D6A9-9D6A-00706EF6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Imagine you have a toolbox with different tools for different jobs</a:t>
            </a:r>
          </a:p>
          <a:p>
            <a:pPr marL="457200" lvl="1" indent="0">
              <a:buNone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Each tool has its own purpose and works best with certain tasks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  <p:sp>
        <p:nvSpPr>
          <p:cNvPr id="5131" name="Title 3">
            <a:extLst>
              <a:ext uri="{FF2B5EF4-FFF2-40B4-BE49-F238E27FC236}">
                <a16:creationId xmlns:a16="http://schemas.microsoft.com/office/drawing/2014/main" id="{7BDCEF49-DCFA-E9F9-93D7-1B5E67D5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A95BE3-8E20-A097-C301-4DDF7D2A1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Let’s say you have different projects to work on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Fix your bicycle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Build a bookcase…</a:t>
            </a:r>
          </a:p>
          <a:p>
            <a:pPr lvl="1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You need the right tools for the job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Type </a:t>
            </a:r>
            <a:r>
              <a:rPr lang="en-GB" i="1" dirty="0">
                <a:solidFill>
                  <a:srgbClr val="374151"/>
                </a:solidFill>
                <a:latin typeface="Söhne"/>
              </a:rPr>
              <a:t>and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version of tool</a:t>
            </a:r>
          </a:p>
        </p:txBody>
      </p:sp>
      <p:pic>
        <p:nvPicPr>
          <p:cNvPr id="6146" name="Picture 2" descr="A Do It Yourself DIY Cartoon Dog With Hammer And Nails Royalty Free SVG,  Cliparts, Vectors, And Stock Illustration. Image 11287723.">
            <a:extLst>
              <a:ext uri="{FF2B5EF4-FFF2-40B4-BE49-F238E27FC236}">
                <a16:creationId xmlns:a16="http://schemas.microsoft.com/office/drawing/2014/main" id="{41B1C09A-B73A-ED1E-589A-D2DA48D52C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52" y="1608667"/>
            <a:ext cx="4568296" cy="45682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151" name="Title 3">
            <a:extLst>
              <a:ext uri="{FF2B5EF4-FFF2-40B4-BE49-F238E27FC236}">
                <a16:creationId xmlns:a16="http://schemas.microsoft.com/office/drawing/2014/main" id="{B7112F25-B34E-E304-480E-80BFEED4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50" name="Picture 6" descr="Free Vectors | Phillips screw driver">
            <a:extLst>
              <a:ext uri="{FF2B5EF4-FFF2-40B4-BE49-F238E27FC236}">
                <a16:creationId xmlns:a16="http://schemas.microsoft.com/office/drawing/2014/main" id="{6CD18A2A-0D71-4CA7-F5AB-41FB3EF6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5" y="4874859"/>
            <a:ext cx="2728525" cy="181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00+ Phillips Head Screwdriver Illustrations, Royalty-Free Vector Graphics  &amp; Clip Art - iStock | Head scarf, Hammer">
            <a:extLst>
              <a:ext uri="{FF2B5EF4-FFF2-40B4-BE49-F238E27FC236}">
                <a16:creationId xmlns:a16="http://schemas.microsoft.com/office/drawing/2014/main" id="{C806F8E3-F104-D878-55F6-57A67F3E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74859"/>
            <a:ext cx="2726366" cy="15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AA9398-FADD-45F4-994D-D2FD15E861E3}"/>
              </a:ext>
            </a:extLst>
          </p:cNvPr>
          <p:cNvSpPr/>
          <p:nvPr/>
        </p:nvSpPr>
        <p:spPr>
          <a:xfrm>
            <a:off x="3888052" y="4874859"/>
            <a:ext cx="633148" cy="577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C19A-4AB2-D491-B66D-7E0A5A6CC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>
            <a:normAutofit/>
          </a:bodyPr>
          <a:lstStyle/>
          <a:p>
            <a:r>
              <a:rPr lang="en-GB" b="1" i="0" dirty="0" err="1">
                <a:effectLst/>
              </a:rPr>
              <a:t>Conda</a:t>
            </a:r>
            <a:r>
              <a:rPr lang="en-GB" b="1" i="0" dirty="0">
                <a:effectLst/>
              </a:rPr>
              <a:t> is like a tool manager for your computer. </a:t>
            </a:r>
          </a:p>
          <a:p>
            <a:pPr lvl="1"/>
            <a:endParaRPr lang="en-GB" b="0" i="0" dirty="0">
              <a:effectLst/>
            </a:endParaRPr>
          </a:p>
          <a:p>
            <a:r>
              <a:rPr lang="en-GB" b="0" i="0" dirty="0">
                <a:effectLst/>
              </a:rPr>
              <a:t>It helps you </a:t>
            </a:r>
            <a:r>
              <a:rPr lang="en-GB" b="0" i="0" dirty="0">
                <a:solidFill>
                  <a:srgbClr val="013B58"/>
                </a:solidFill>
                <a:effectLst/>
              </a:rPr>
              <a:t>organize</a:t>
            </a:r>
            <a:r>
              <a:rPr lang="en-GB" b="0" i="0" dirty="0">
                <a:effectLst/>
              </a:rPr>
              <a:t> and keep track of all the software tools (packages) you need for different projects. </a:t>
            </a:r>
          </a:p>
          <a:p>
            <a:endParaRPr lang="en-GB" b="0" i="0" dirty="0">
              <a:effectLst/>
            </a:endParaRPr>
          </a:p>
        </p:txBody>
      </p:sp>
      <p:pic>
        <p:nvPicPr>
          <p:cNvPr id="9" name="Picture 2" descr="Revisiting package dependencies (Revolutions)">
            <a:extLst>
              <a:ext uri="{FF2B5EF4-FFF2-40B4-BE49-F238E27FC236}">
                <a16:creationId xmlns:a16="http://schemas.microsoft.com/office/drawing/2014/main" id="{B0CFE25E-59C8-B8FC-A760-52ECC4AD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955" y="533614"/>
            <a:ext cx="5952246" cy="59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702932E5-1183-3165-CF00-24A4EC14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Package management</a:t>
            </a:r>
          </a:p>
        </p:txBody>
      </p:sp>
    </p:spTree>
    <p:extLst>
      <p:ext uri="{BB962C8B-B14F-4D97-AF65-F5344CB8AC3E}">
        <p14:creationId xmlns:p14="http://schemas.microsoft.com/office/powerpoint/2010/main" val="99958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,100+ Work Bench Illustrations, Royalty-Free Vector Graphics &amp; Clip Art -  iStock | Tool bench, Garage, Tools">
            <a:extLst>
              <a:ext uri="{FF2B5EF4-FFF2-40B4-BE49-F238E27FC236}">
                <a16:creationId xmlns:a16="http://schemas.microsoft.com/office/drawing/2014/main" id="{16C6F2EF-B1E5-00BE-6A26-9DD5D41D85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90557"/>
            <a:ext cx="5181600" cy="34045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A230D9-5C14-8324-F21C-E0334B81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13B58"/>
                </a:solidFill>
                <a:effectLst/>
                <a:latin typeface="Söhne"/>
              </a:rPr>
              <a:t>Create isolated environments for different projects</a:t>
            </a:r>
          </a:p>
          <a:p>
            <a:pPr lvl="1"/>
            <a:r>
              <a:rPr lang="en-GB" b="0" i="0" dirty="0">
                <a:solidFill>
                  <a:srgbClr val="013B58"/>
                </a:solidFill>
                <a:effectLst/>
                <a:latin typeface="Söhne"/>
              </a:rPr>
              <a:t> </a:t>
            </a:r>
            <a:r>
              <a:rPr lang="en-GB" dirty="0">
                <a:solidFill>
                  <a:srgbClr val="013B58"/>
                </a:solidFill>
                <a:latin typeface="Söhne"/>
              </a:rPr>
              <a:t>Each </a:t>
            </a:r>
            <a:r>
              <a:rPr lang="en-GB" b="0" i="0" dirty="0">
                <a:solidFill>
                  <a:srgbClr val="013B58"/>
                </a:solidFill>
                <a:effectLst/>
                <a:latin typeface="Söhne"/>
              </a:rPr>
              <a:t>project has its own set of packages without having to </a:t>
            </a:r>
            <a:r>
              <a:rPr lang="en-GB" dirty="0">
                <a:solidFill>
                  <a:srgbClr val="013B58"/>
                </a:solidFill>
                <a:latin typeface="Söhne"/>
              </a:rPr>
              <a:t>worry about </a:t>
            </a:r>
            <a:r>
              <a:rPr lang="en-GB" b="0" i="0" dirty="0">
                <a:solidFill>
                  <a:srgbClr val="013B58"/>
                </a:solidFill>
                <a:effectLst/>
                <a:latin typeface="Söhne"/>
              </a:rPr>
              <a:t>conflicts</a:t>
            </a:r>
          </a:p>
          <a:p>
            <a:endParaRPr lang="en-GB" dirty="0">
              <a:solidFill>
                <a:srgbClr val="013B58"/>
              </a:solidFill>
            </a:endParaRPr>
          </a:p>
          <a:p>
            <a:r>
              <a:rPr lang="en-GB" b="0" i="0" dirty="0">
                <a:solidFill>
                  <a:srgbClr val="013B58"/>
                </a:solidFill>
                <a:effectLst/>
              </a:rPr>
              <a:t>It's like having separate workbenches for building the bookshelf and fixing the bicycle.</a:t>
            </a:r>
          </a:p>
        </p:txBody>
      </p:sp>
      <p:sp>
        <p:nvSpPr>
          <p:cNvPr id="8201" name="Title 3">
            <a:extLst>
              <a:ext uri="{FF2B5EF4-FFF2-40B4-BE49-F238E27FC236}">
                <a16:creationId xmlns:a16="http://schemas.microsoft.com/office/drawing/2014/main" id="{EA52CA31-E516-8862-84AC-0ED99944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Environment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24211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A31EED-4068-F75B-DE5D-CF458D468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</a:rPr>
              <a:t>Makes it easier to start new projects, switch between projects, and share your work with others. </a:t>
            </a:r>
          </a:p>
          <a:p>
            <a:endParaRPr lang="en-GB"/>
          </a:p>
          <a:p>
            <a:r>
              <a:rPr lang="en-GB"/>
              <a:t>K</a:t>
            </a:r>
            <a:r>
              <a:rPr lang="en-GB" b="0" i="0">
                <a:effectLst/>
              </a:rPr>
              <a:t>eeps everything organized and efficient.</a:t>
            </a:r>
            <a:endParaRPr lang="en-US" dirty="0"/>
          </a:p>
        </p:txBody>
      </p:sp>
      <p:pic>
        <p:nvPicPr>
          <p:cNvPr id="9218" name="Picture 2" descr="Data sharing from clinical trials: lessons from the YODA Project - STAT">
            <a:extLst>
              <a:ext uri="{FF2B5EF4-FFF2-40B4-BE49-F238E27FC236}">
                <a16:creationId xmlns:a16="http://schemas.microsoft.com/office/drawing/2014/main" id="{0B9C4E2C-BA92-02CA-3B64-BCA8D507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435490"/>
            <a:ext cx="5181600" cy="29146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223" name="Title 3">
            <a:extLst>
              <a:ext uri="{FF2B5EF4-FFF2-40B4-BE49-F238E27FC236}">
                <a16:creationId xmlns:a16="http://schemas.microsoft.com/office/drawing/2014/main" id="{69D208AC-DA25-9968-39B3-60B0F285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chedule - scRNAseq course">
            <a:extLst>
              <a:ext uri="{FF2B5EF4-FFF2-40B4-BE49-F238E27FC236}">
                <a16:creationId xmlns:a16="http://schemas.microsoft.com/office/drawing/2014/main" id="{BCE50EA0-6A0D-2951-B234-C2D5B483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513"/>
            <a:ext cx="12192000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4C5D2C-EFB8-0C78-B71E-0952655A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906C8-4CA4-9362-F67E-78EE64C238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0" dirty="0">
                <a:solidFill>
                  <a:srgbClr val="013B58"/>
                </a:solidFill>
                <a:effectLst/>
                <a:latin typeface="source-serif-pro"/>
              </a:rPr>
              <a:t>As a package manager, </a:t>
            </a:r>
            <a:r>
              <a:rPr lang="en-GB" b="0" dirty="0" err="1">
                <a:solidFill>
                  <a:srgbClr val="013B58"/>
                </a:solidFill>
                <a:effectLst/>
                <a:latin typeface="source-serif-pro"/>
              </a:rPr>
              <a:t>Conda</a:t>
            </a:r>
            <a:r>
              <a:rPr lang="en-GB" b="0" dirty="0">
                <a:solidFill>
                  <a:srgbClr val="013B58"/>
                </a:solidFill>
                <a:effectLst/>
                <a:latin typeface="source-serif-pro"/>
              </a:rPr>
              <a:t> can install, update and remove packages.</a:t>
            </a:r>
          </a:p>
          <a:p>
            <a:endParaRPr lang="en-GB" b="0" dirty="0">
              <a:solidFill>
                <a:srgbClr val="013B58"/>
              </a:solidFill>
              <a:effectLst/>
              <a:latin typeface="source-serif-pro"/>
            </a:endParaRPr>
          </a:p>
          <a:p>
            <a:r>
              <a:rPr lang="en-GB" b="0" dirty="0">
                <a:solidFill>
                  <a:srgbClr val="013B58"/>
                </a:solidFill>
                <a:effectLst/>
                <a:latin typeface="source-serif-pro"/>
              </a:rPr>
              <a:t> As an environment manager, it can manage virtual environments.</a:t>
            </a:r>
            <a:endParaRPr lang="en-GB" dirty="0">
              <a:solidFill>
                <a:srgbClr val="013B58"/>
              </a:solidFill>
              <a:latin typeface="Söhne"/>
            </a:endParaRPr>
          </a:p>
          <a:p>
            <a:pPr lvl="1"/>
            <a:r>
              <a:rPr lang="en-GB" b="0" i="0" dirty="0">
                <a:solidFill>
                  <a:srgbClr val="013B58"/>
                </a:solidFill>
                <a:effectLst/>
                <a:latin typeface="Söhne"/>
              </a:rPr>
              <a:t>“</a:t>
            </a:r>
            <a:r>
              <a:rPr lang="en-GB" dirty="0">
                <a:solidFill>
                  <a:srgbClr val="013B58"/>
                </a:solidFill>
                <a:latin typeface="Söhne"/>
              </a:rPr>
              <a:t>S</a:t>
            </a:r>
            <a:r>
              <a:rPr lang="en-GB" b="0" i="0" dirty="0">
                <a:solidFill>
                  <a:srgbClr val="013B58"/>
                </a:solidFill>
                <a:effectLst/>
                <a:latin typeface="Söhne"/>
              </a:rPr>
              <a:t>elf-contained” environments for different projects</a:t>
            </a:r>
          </a:p>
          <a:p>
            <a:pPr lvl="1"/>
            <a:r>
              <a:rPr lang="en-GB" b="0" i="0" dirty="0">
                <a:solidFill>
                  <a:srgbClr val="013B58"/>
                </a:solidFill>
                <a:effectLst/>
                <a:latin typeface="Söhne"/>
              </a:rPr>
              <a:t>Reproducible and easier to share and collaborate on projects</a:t>
            </a:r>
          </a:p>
          <a:p>
            <a:pPr lvl="1"/>
            <a:endParaRPr lang="en-GB" dirty="0">
              <a:solidFill>
                <a:srgbClr val="013B58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972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G_template" id="{85573756-4D22-C24E-8AFE-DFD36DE1987F}" vid="{1CA826F4-C7C6-D145-B370-926C8D7A1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2597</TotalTime>
  <Words>284</Words>
  <Application>Microsoft Macintosh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source-serif-pro</vt:lpstr>
      <vt:lpstr>Office Theme</vt:lpstr>
      <vt:lpstr>What is Conda</vt:lpstr>
      <vt:lpstr>PowerPoint Presentation</vt:lpstr>
      <vt:lpstr>PowerPoint Presentation</vt:lpstr>
      <vt:lpstr>PowerPoint Presentation</vt:lpstr>
      <vt:lpstr>Package management</vt:lpstr>
      <vt:lpstr>Environment management</vt:lpstr>
      <vt:lpstr>PowerPoint Presentation</vt:lpstr>
      <vt:lpstr>PowerPoint Presentation</vt:lpstr>
      <vt:lpstr>Summary</vt:lpstr>
      <vt:lpstr>A quick note on mamba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Conda and how to us it</dc:title>
  <dc:subject/>
  <dc:creator>Kirstyn Brunker</dc:creator>
  <cp:keywords/>
  <dc:description/>
  <cp:lastModifiedBy>Kirstyn Brunker</cp:lastModifiedBy>
  <cp:revision>25</cp:revision>
  <dcterms:created xsi:type="dcterms:W3CDTF">2023-06-13T20:20:41Z</dcterms:created>
  <dcterms:modified xsi:type="dcterms:W3CDTF">2023-06-29T19:25:43Z</dcterms:modified>
  <cp:category/>
</cp:coreProperties>
</file>