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326A4-374A-DC45-868B-92046C9C42A1}" v="21" dt="2024-02-16T06:57:43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7"/>
    <p:restoredTop sz="96311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BCDC-0440-B808-78C6-A630D9ED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868D3-3869-2407-57F9-B65BF09E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A031-4219-872B-F5B5-05B8A241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F4FA-C464-CF60-2CB9-A37BDA1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6700-439B-B286-8144-E345870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EA9-4936-9D34-55FD-E57C59A0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75091-2EDA-4403-369A-3ED88199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D178-2CBD-691D-33AA-D5DD5C65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F00-885B-26DD-BAA4-95A47A3E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6BE1-D2D3-3329-762A-C8C2D36B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BF18-7B02-43C3-5A9E-409D6AED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7723-30DE-FE72-8FE7-0D254C0A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166C-B866-D37F-B080-48A5A344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B5D1-4349-E1CF-8B99-76B4F8B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2C3E-1A27-1AE4-0CE2-EE8D6FCC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B08F-4DD9-D85B-9E17-F2EA2BDF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A085-44B1-2C8F-6DEF-272BAC75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9830-C51A-F808-6657-5068E6CF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A9AD-A0D2-90FA-70BF-B9BA789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B2F5-7B7F-A1B2-6B8A-EB90F913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7118-ADC5-83CE-7364-BFF75374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DF8E-59F2-9E80-0AC2-119D8EDC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FC08-CA01-DBF9-F81F-5D88EFAB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B090-BB8D-C582-756C-F9D9F859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AEC2-2D1E-AA24-D700-96029D7C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4A3F-9DA5-BB89-B389-0D37CB08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9431-C5D2-0F04-E114-932492A04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D84BD-09B7-CBF9-9391-82C81AEF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FD252-2BFE-E2B5-A0BF-4E78489A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8CD7-2FFF-6C81-7B5C-01D58631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F6B6-C9A3-4BAA-61C8-51D0257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D94A-E938-1742-E03D-BEB8F993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F6D4-8280-468A-BB53-E3457AA8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9FA27-0A4C-5CB5-4E9A-A064FC33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EF78A-EB06-A798-39A4-8D76B3D9C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081AE-2E61-B413-33FA-FEA0CDAB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9F4C6-3B43-B3DA-CF0C-0418291B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220CA-4183-4E4A-9A21-70D9ABCC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C1CD1-56CF-B8D4-EA2B-C42B7253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815E-CCEB-3355-7BBC-DCED6EFE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98AC4-520D-FB88-38E9-62B2A2D9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A982-C066-EB27-62A2-92717136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D495E-1DB0-5CC2-3163-851E61B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78E36-FB75-9BA9-D08A-0607F36D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F302F-FA9B-34A5-6243-957DD78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AA1B7-1F60-5940-EB1E-2E2676AE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9569-C3AA-1524-42E3-FBD87BF5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F360-7582-EBF1-E662-DC20B6F7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F32BD-E402-C675-5383-FCBBFCCF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2320D-71DD-5C60-1947-425AED37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2908-69B5-CA01-AEB9-7863A2F6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A946-8B9D-F6DD-3476-851C5C4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BB96-8408-0834-1587-4E932243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5A2D3-BAD0-8067-17AA-66AB5AB13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96D23-7A60-06C8-2B6A-7D44FF39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7BB6-3F1D-421C-C0FA-850E15B7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3729-D535-7F07-5C0A-A30F7958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2C89-B4DA-1E5C-1F68-D44088A1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030FF-5317-113D-AD73-411D38CE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52500-56F1-0CF5-F7DD-7C8DF9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CB21-ECA4-78FD-3277-6EE4C4C0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99F0-7E96-A54A-B4C4-4C016134F9A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6199-A7D8-52FD-494E-C199DB12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5D18-8CA4-25E6-EBBD-3CA39AD9E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853B-CD5E-A54D-BA07-AE6598D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7B404-AB0A-63B4-D75A-8F5B2EED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Day 5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B1887-56BD-E07F-047B-3339D28C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 descr="A drawing of a person's face&#10;&#10;Description automatically generated">
            <a:extLst>
              <a:ext uri="{FF2B5EF4-FFF2-40B4-BE49-F238E27FC236}">
                <a16:creationId xmlns:a16="http://schemas.microsoft.com/office/drawing/2014/main" id="{73E0F1B3-3939-81C4-1CA7-45298AF09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55625"/>
            <a:ext cx="3457575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o teddy bears wearing matching shirts&#10;&#10;Description automatically generated">
            <a:extLst>
              <a:ext uri="{FF2B5EF4-FFF2-40B4-BE49-F238E27FC236}">
                <a16:creationId xmlns:a16="http://schemas.microsoft.com/office/drawing/2014/main" id="{6713E7BB-D944-BCAF-0D1A-D7870603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555625"/>
            <a:ext cx="5397500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53A4C-8481-B7DA-0F0C-5C32F99F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line: friend or foe?</a:t>
            </a:r>
          </a:p>
        </p:txBody>
      </p:sp>
    </p:spTree>
    <p:extLst>
      <p:ext uri="{BB962C8B-B14F-4D97-AF65-F5344CB8AC3E}">
        <p14:creationId xmlns:p14="http://schemas.microsoft.com/office/powerpoint/2010/main" val="177486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7A15C-49F3-8BD5-4C62-59918C04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Using a pipeline to 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19D0-37E8-1ECD-1511-1B20B8A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An existing a pipeline</a:t>
            </a:r>
          </a:p>
          <a:p>
            <a:r>
              <a:rPr lang="en-US" sz="2000"/>
              <a:t>Range of data files and formats</a:t>
            </a:r>
          </a:p>
          <a:p>
            <a:r>
              <a:rPr lang="en-US" sz="2000"/>
              <a:t>Quality steps, alignment, filtering, variant calling</a:t>
            </a:r>
          </a:p>
        </p:txBody>
      </p:sp>
      <p:pic>
        <p:nvPicPr>
          <p:cNvPr id="4" name="Content Placeholder 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1934B4-6E23-F47E-DF86-F0EBC5EE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27636" r="71243" b="23550"/>
          <a:stretch/>
        </p:blipFill>
        <p:spPr>
          <a:xfrm>
            <a:off x="6800986" y="737661"/>
            <a:ext cx="4747547" cy="54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A88B-6915-36B3-3D61-80B2FEB5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D15E-87EE-AC78-FA1A-FFCED6FD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have an accurate alignment. If it is not and you haven’t checked:</a:t>
            </a:r>
          </a:p>
          <a:p>
            <a:pPr lvl="1"/>
            <a:r>
              <a:rPr lang="en-US" dirty="0"/>
              <a:t>Wrong tree</a:t>
            </a:r>
          </a:p>
          <a:p>
            <a:pPr lvl="1"/>
            <a:r>
              <a:rPr lang="en-US" dirty="0"/>
              <a:t>Wrong inference</a:t>
            </a:r>
          </a:p>
          <a:p>
            <a:pPr lvl="1"/>
            <a:r>
              <a:rPr lang="en-US" dirty="0"/>
              <a:t>Wrong result</a:t>
            </a:r>
          </a:p>
          <a:p>
            <a:pPr lvl="1"/>
            <a:r>
              <a:rPr lang="en-US" dirty="0"/>
              <a:t>WRONG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148C1-7DB2-B8E1-702F-D6779335882B}"/>
              </a:ext>
            </a:extLst>
          </p:cNvPr>
          <p:cNvSpPr txBox="1"/>
          <p:nvPr/>
        </p:nvSpPr>
        <p:spPr>
          <a:xfrm>
            <a:off x="6347791" y="3061252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ATGCCTGGAAAAATT</a:t>
            </a:r>
            <a:r>
              <a:rPr lang="en-US" sz="3200" dirty="0">
                <a:highlight>
                  <a:srgbClr val="FFFF00"/>
                </a:highlight>
              </a:rPr>
              <a:t>A</a:t>
            </a:r>
            <a:r>
              <a:rPr lang="en-US" sz="3200" dirty="0"/>
              <a:t>CTT</a:t>
            </a:r>
          </a:p>
          <a:p>
            <a:r>
              <a:rPr lang="en-US" sz="3200" dirty="0"/>
              <a:t>ATGCCTGGAAA - -TT</a:t>
            </a:r>
            <a:r>
              <a:rPr lang="en-US" sz="3200" dirty="0">
                <a:highlight>
                  <a:srgbClr val="FFFF00"/>
                </a:highlight>
              </a:rPr>
              <a:t>A</a:t>
            </a:r>
            <a:r>
              <a:rPr lang="en-US" sz="3200" dirty="0"/>
              <a:t>CTT</a:t>
            </a:r>
          </a:p>
          <a:p>
            <a:r>
              <a:rPr lang="en-US" sz="3200" dirty="0"/>
              <a:t>ATGCCTGGAAAAATT</a:t>
            </a:r>
            <a:r>
              <a:rPr lang="en-US" sz="3200" dirty="0">
                <a:highlight>
                  <a:srgbClr val="FF0000"/>
                </a:highlight>
              </a:rPr>
              <a:t>G</a:t>
            </a:r>
            <a:r>
              <a:rPr lang="en-US" sz="3200" dirty="0"/>
              <a:t>CTT</a:t>
            </a:r>
          </a:p>
          <a:p>
            <a:r>
              <a:rPr lang="en-US" sz="3200" dirty="0"/>
              <a:t>ATGCCTGGAAAAATT</a:t>
            </a:r>
            <a:r>
              <a:rPr lang="en-US" sz="3200" dirty="0">
                <a:highlight>
                  <a:srgbClr val="FF0000"/>
                </a:highlight>
              </a:rPr>
              <a:t>G</a:t>
            </a:r>
            <a:r>
              <a:rPr lang="en-US" sz="3200" dirty="0"/>
              <a:t>CTT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0812-4D88-97AF-6B77-ECD263B67BD5}"/>
              </a:ext>
            </a:extLst>
          </p:cNvPr>
          <p:cNvSpPr/>
          <p:nvPr/>
        </p:nvSpPr>
        <p:spPr>
          <a:xfrm>
            <a:off x="8958470" y="3697357"/>
            <a:ext cx="437321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006D-F730-A1C2-5CD8-937A26F6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F16F-8CD7-37C4-291F-C91CA5B0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terminology and interpretation</a:t>
            </a:r>
          </a:p>
        </p:txBody>
      </p:sp>
      <p:pic>
        <p:nvPicPr>
          <p:cNvPr id="4" name="Picture 2" descr="Trees as hypotheses - Understanding Evolution">
            <a:extLst>
              <a:ext uri="{FF2B5EF4-FFF2-40B4-BE49-F238E27FC236}">
                <a16:creationId xmlns:a16="http://schemas.microsoft.com/office/drawing/2014/main" id="{D953D897-B964-1691-B624-312D7CED3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5" t="33521" r="47657"/>
          <a:stretch/>
        </p:blipFill>
        <p:spPr bwMode="auto">
          <a:xfrm rot="5400000">
            <a:off x="7210682" y="1228923"/>
            <a:ext cx="4197225" cy="37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14992E8-AE68-40DB-B80B-582CE646C358}"/>
              </a:ext>
            </a:extLst>
          </p:cNvPr>
          <p:cNvSpPr/>
          <p:nvPr/>
        </p:nvSpPr>
        <p:spPr>
          <a:xfrm>
            <a:off x="10919791" y="1139687"/>
            <a:ext cx="434009" cy="4240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62B0C-30EA-5C88-C3D3-269F5590A8E1}"/>
              </a:ext>
            </a:extLst>
          </p:cNvPr>
          <p:cNvSpPr/>
          <p:nvPr/>
        </p:nvSpPr>
        <p:spPr>
          <a:xfrm>
            <a:off x="10919790" y="2271161"/>
            <a:ext cx="434009" cy="4240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7C2B8-C1BF-748F-7CE7-44BB7800E27F}"/>
              </a:ext>
            </a:extLst>
          </p:cNvPr>
          <p:cNvSpPr/>
          <p:nvPr/>
        </p:nvSpPr>
        <p:spPr>
          <a:xfrm>
            <a:off x="10919789" y="3442655"/>
            <a:ext cx="434009" cy="4240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E931DA-1FF3-C5A5-FEFF-A0736096D314}"/>
              </a:ext>
            </a:extLst>
          </p:cNvPr>
          <p:cNvSpPr/>
          <p:nvPr/>
        </p:nvSpPr>
        <p:spPr>
          <a:xfrm>
            <a:off x="10919789" y="4529506"/>
            <a:ext cx="434009" cy="4240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A64E-05AF-4FD7-C733-01F6EFB0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446D8A-162C-F224-493C-AB126E97D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50062"/>
              </p:ext>
            </p:extLst>
          </p:nvPr>
        </p:nvGraphicFramePr>
        <p:xfrm>
          <a:off x="838199" y="1825625"/>
          <a:ext cx="10200862" cy="4386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00431">
                  <a:extLst>
                    <a:ext uri="{9D8B030D-6E8A-4147-A177-3AD203B41FA5}">
                      <a16:colId xmlns:a16="http://schemas.microsoft.com/office/drawing/2014/main" val="3245370256"/>
                    </a:ext>
                  </a:extLst>
                </a:gridCol>
                <a:gridCol w="5100431">
                  <a:extLst>
                    <a:ext uri="{9D8B030D-6E8A-4147-A177-3AD203B41FA5}">
                      <a16:colId xmlns:a16="http://schemas.microsoft.com/office/drawing/2014/main" val="348806668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06468"/>
                  </a:ext>
                </a:extLst>
              </a:tr>
              <a:tr h="1033472">
                <a:tc>
                  <a:txBody>
                    <a:bodyPr/>
                    <a:lstStyle/>
                    <a:p>
                      <a:r>
                        <a:rPr lang="en-US" sz="2000" dirty="0"/>
                        <a:t>830-1030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Phylogenetics: building and annotating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35758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1030-1200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Molecular clocks explainer &amp; 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33073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1200-1220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Clades and lineages 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10548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1220-1230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RABV-GLUE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15063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31174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130-230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MADDOG 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0643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230-430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Discussion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2106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r>
                        <a:rPr lang="en-US" sz="2000" dirty="0"/>
                        <a:t>PHOTOS?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1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8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Day 5 recap</vt:lpstr>
      <vt:lpstr>Command line: friend or foe?</vt:lpstr>
      <vt:lpstr>Using a pipeline to process data</vt:lpstr>
      <vt:lpstr>Alignments</vt:lpstr>
      <vt:lpstr>Phylogenetics</vt:lpstr>
      <vt:lpstr>Today’s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recap</dc:title>
  <dc:creator>Kirstyn Brunker</dc:creator>
  <cp:lastModifiedBy>Kirstyn Brunker</cp:lastModifiedBy>
  <cp:revision>1</cp:revision>
  <dcterms:created xsi:type="dcterms:W3CDTF">2024-02-16T06:34:03Z</dcterms:created>
  <dcterms:modified xsi:type="dcterms:W3CDTF">2024-02-16T09:56:13Z</dcterms:modified>
</cp:coreProperties>
</file>