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4" r:id="rId2"/>
    <p:sldId id="496" r:id="rId3"/>
    <p:sldId id="489" r:id="rId4"/>
    <p:sldId id="490" r:id="rId5"/>
    <p:sldId id="491" r:id="rId6"/>
    <p:sldId id="480" r:id="rId7"/>
    <p:sldId id="48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5" autoAdjust="0"/>
    <p:restoredTop sz="91426"/>
  </p:normalViewPr>
  <p:slideViewPr>
    <p:cSldViewPr snapToGrid="0">
      <p:cViewPr varScale="1">
        <p:scale>
          <a:sx n="74" d="100"/>
          <a:sy n="74" d="100"/>
        </p:scale>
        <p:origin x="664" y="176"/>
      </p:cViewPr>
      <p:guideLst/>
    </p:cSldViewPr>
  </p:slideViewPr>
  <p:outlineViewPr>
    <p:cViewPr>
      <p:scale>
        <a:sx n="30" d="100"/>
        <a:sy n="30"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5AE2-43AC-144B-AE88-DCB376799F11}" type="datetimeFigureOut">
              <a:rPr lang="en-US" smtClean="0"/>
              <a:t>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4E5BB-E6B0-B84A-ABCD-9A3E9C2D78CB}" type="slidenum">
              <a:rPr lang="en-US" smtClean="0"/>
              <a:t>‹#›</a:t>
            </a:fld>
            <a:endParaRPr lang="en-US"/>
          </a:p>
        </p:txBody>
      </p:sp>
    </p:spTree>
    <p:extLst>
      <p:ext uri="{BB962C8B-B14F-4D97-AF65-F5344CB8AC3E}">
        <p14:creationId xmlns:p14="http://schemas.microsoft.com/office/powerpoint/2010/main" val="237274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8C878-9B9F-C1EC-DF61-1738918BAC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72F8D0-3B9D-C094-4CFD-D0A9B0CBE5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55A723-BC98-DA80-E6F6-AE49F070217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FAD064-1DCE-7886-F1D2-1EBD95DA3A29}"/>
              </a:ext>
            </a:extLst>
          </p:cNvPr>
          <p:cNvSpPr>
            <a:spLocks noGrp="1"/>
          </p:cNvSpPr>
          <p:nvPr>
            <p:ph type="sldNum" sz="quarter" idx="5"/>
          </p:nvPr>
        </p:nvSpPr>
        <p:spPr/>
        <p:txBody>
          <a:bodyPr/>
          <a:lstStyle/>
          <a:p>
            <a:fld id="{0F24E5BB-E6B0-B84A-ABCD-9A3E9C2D78CB}" type="slidenum">
              <a:rPr lang="en-US" smtClean="0"/>
              <a:t>1</a:t>
            </a:fld>
            <a:endParaRPr lang="en-US"/>
          </a:p>
        </p:txBody>
      </p:sp>
    </p:spTree>
    <p:extLst>
      <p:ext uri="{BB962C8B-B14F-4D97-AF65-F5344CB8AC3E}">
        <p14:creationId xmlns:p14="http://schemas.microsoft.com/office/powerpoint/2010/main" val="295177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ADB85-F1A1-759E-91A7-85628DA50C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0DED13-C6F6-F936-7CAF-F48E8A2213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1863D0-9938-FAE8-1891-300029AA59D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E1F92B-B668-8087-EC8D-A7BF857C179D}"/>
              </a:ext>
            </a:extLst>
          </p:cNvPr>
          <p:cNvSpPr>
            <a:spLocks noGrp="1"/>
          </p:cNvSpPr>
          <p:nvPr>
            <p:ph type="sldNum" sz="quarter" idx="5"/>
          </p:nvPr>
        </p:nvSpPr>
        <p:spPr/>
        <p:txBody>
          <a:bodyPr/>
          <a:lstStyle/>
          <a:p>
            <a:fld id="{0F24E5BB-E6B0-B84A-ABCD-9A3E9C2D78CB}" type="slidenum">
              <a:rPr lang="en-US" smtClean="0"/>
              <a:t>2</a:t>
            </a:fld>
            <a:endParaRPr lang="en-US"/>
          </a:p>
        </p:txBody>
      </p:sp>
    </p:spTree>
    <p:extLst>
      <p:ext uri="{BB962C8B-B14F-4D97-AF65-F5344CB8AC3E}">
        <p14:creationId xmlns:p14="http://schemas.microsoft.com/office/powerpoint/2010/main" val="10617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3</a:t>
            </a:fld>
            <a:endParaRPr lang="en-US"/>
          </a:p>
        </p:txBody>
      </p:sp>
    </p:spTree>
    <p:extLst>
      <p:ext uri="{BB962C8B-B14F-4D97-AF65-F5344CB8AC3E}">
        <p14:creationId xmlns:p14="http://schemas.microsoft.com/office/powerpoint/2010/main" val="317219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4</a:t>
            </a:fld>
            <a:endParaRPr lang="en-US"/>
          </a:p>
        </p:txBody>
      </p:sp>
    </p:spTree>
    <p:extLst>
      <p:ext uri="{BB962C8B-B14F-4D97-AF65-F5344CB8AC3E}">
        <p14:creationId xmlns:p14="http://schemas.microsoft.com/office/powerpoint/2010/main" val="3222992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5</a:t>
            </a:fld>
            <a:endParaRPr lang="en-US"/>
          </a:p>
        </p:txBody>
      </p:sp>
    </p:spTree>
    <p:extLst>
      <p:ext uri="{BB962C8B-B14F-4D97-AF65-F5344CB8AC3E}">
        <p14:creationId xmlns:p14="http://schemas.microsoft.com/office/powerpoint/2010/main" val="967297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6</a:t>
            </a:fld>
            <a:endParaRPr lang="en-US"/>
          </a:p>
        </p:txBody>
      </p:sp>
    </p:spTree>
    <p:extLst>
      <p:ext uri="{BB962C8B-B14F-4D97-AF65-F5344CB8AC3E}">
        <p14:creationId xmlns:p14="http://schemas.microsoft.com/office/powerpoint/2010/main" val="3573105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7</a:t>
            </a:fld>
            <a:endParaRPr lang="en-US"/>
          </a:p>
        </p:txBody>
      </p:sp>
    </p:spTree>
    <p:extLst>
      <p:ext uri="{BB962C8B-B14F-4D97-AF65-F5344CB8AC3E}">
        <p14:creationId xmlns:p14="http://schemas.microsoft.com/office/powerpoint/2010/main" val="382765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2559E32-3873-7D45-B9C6-C4F839B303D0}"/>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Picture Placeholder 2">
            <a:extLst>
              <a:ext uri="{FF2B5EF4-FFF2-40B4-BE49-F238E27FC236}">
                <a16:creationId xmlns:a16="http://schemas.microsoft.com/office/drawing/2014/main" id="{81BC6CA5-FB54-8746-B1B1-0D09602CEAEC}"/>
              </a:ext>
            </a:extLst>
          </p:cNvPr>
          <p:cNvSpPr>
            <a:spLocks noGrp="1"/>
          </p:cNvSpPr>
          <p:nvPr>
            <p:ph type="pic" sz="quarter" idx="13"/>
          </p:nvPr>
        </p:nvSpPr>
        <p:spPr>
          <a:xfrm>
            <a:off x="-1" y="1699336"/>
            <a:ext cx="2452283" cy="4575733"/>
          </a:xfrm>
          <a:prstGeom prst="rect">
            <a:avLst/>
          </a:prstGeom>
        </p:spPr>
        <p:txBody>
          <a:bodyPr/>
          <a:lstStyle>
            <a:lvl1pPr>
              <a:defRPr>
                <a:solidFill>
                  <a:srgbClr val="003560"/>
                </a:solidFill>
                <a:latin typeface="Arial" panose="020B0604020202020204" pitchFamily="34" charset="0"/>
                <a:cs typeface="Arial" panose="020B0604020202020204" pitchFamily="34" charset="0"/>
              </a:defRPr>
            </a:lvl1pPr>
          </a:lstStyle>
          <a:p>
            <a:r>
              <a:rPr lang="en-GB"/>
              <a:t>Click icon to add picture</a:t>
            </a:r>
            <a:endParaRPr lang="en-US" dirty="0"/>
          </a:p>
        </p:txBody>
      </p:sp>
      <p:sp>
        <p:nvSpPr>
          <p:cNvPr id="12" name="Text Placeholder 6">
            <a:extLst>
              <a:ext uri="{FF2B5EF4-FFF2-40B4-BE49-F238E27FC236}">
                <a16:creationId xmlns:a16="http://schemas.microsoft.com/office/drawing/2014/main" id="{1DECEF87-946C-834D-8550-61FE3D91A5E9}"/>
              </a:ext>
            </a:extLst>
          </p:cNvPr>
          <p:cNvSpPr>
            <a:spLocks noGrp="1"/>
          </p:cNvSpPr>
          <p:nvPr>
            <p:ph type="body" sz="quarter" idx="14" hasCustomPrompt="1"/>
          </p:nvPr>
        </p:nvSpPr>
        <p:spPr>
          <a:xfrm>
            <a:off x="2549235" y="1705343"/>
            <a:ext cx="9210963" cy="4526124"/>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dirty="0"/>
              <a:t>Body text Arial 24pt</a:t>
            </a:r>
            <a:endParaRPr lang="en-US" dirty="0"/>
          </a:p>
        </p:txBody>
      </p:sp>
    </p:spTree>
    <p:extLst>
      <p:ext uri="{BB962C8B-B14F-4D97-AF65-F5344CB8AC3E}">
        <p14:creationId xmlns:p14="http://schemas.microsoft.com/office/powerpoint/2010/main" val="281081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3BB4406-02B4-284F-84C5-A21F22E6BA49}"/>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Content Placeholder 7">
            <a:extLst>
              <a:ext uri="{FF2B5EF4-FFF2-40B4-BE49-F238E27FC236}">
                <a16:creationId xmlns:a16="http://schemas.microsoft.com/office/drawing/2014/main" id="{5FEA054A-F191-E34B-8C26-BA11F3F0C090}"/>
              </a:ext>
            </a:extLst>
          </p:cNvPr>
          <p:cNvSpPr>
            <a:spLocks noGrp="1"/>
          </p:cNvSpPr>
          <p:nvPr>
            <p:ph sz="quarter" idx="13"/>
          </p:nvPr>
        </p:nvSpPr>
        <p:spPr>
          <a:xfrm>
            <a:off x="285750" y="1627188"/>
            <a:ext cx="11474450" cy="46069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689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ual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itle 1">
            <a:extLst>
              <a:ext uri="{FF2B5EF4-FFF2-40B4-BE49-F238E27FC236}">
                <a16:creationId xmlns:a16="http://schemas.microsoft.com/office/drawing/2014/main" id="{3EE31514-F8EA-5D4E-B45D-65DD78DBE34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34125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191D55F9-A3F2-1242-A5F3-5AAACC9DB3A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224940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0418" y="1657926"/>
            <a:ext cx="6629400" cy="789709"/>
          </a:xfrm>
        </p:spPr>
        <p:txBody>
          <a:bodyPr anchor="t">
            <a:normAutofit/>
          </a:bodyPr>
          <a:lstStyle>
            <a:lvl1pPr algn="l">
              <a:defRPr sz="2800">
                <a:solidFill>
                  <a:schemeClr val="accent1">
                    <a:lumMod val="50000"/>
                  </a:schemeClr>
                </a:solidFill>
                <a:latin typeface="Arial" panose="020B0604020202020204" pitchFamily="34" charset="0"/>
                <a:cs typeface="Arial" panose="020B0604020202020204" pitchFamily="34" charset="0"/>
              </a:defRPr>
            </a:lvl1pPr>
          </a:lstStyle>
          <a:p>
            <a:r>
              <a:rPr lang="en-GB"/>
              <a:t>Click to edit Master title style</a:t>
            </a:r>
            <a:endParaRPr lang="en-GB" dirty="0"/>
          </a:p>
        </p:txBody>
      </p:sp>
      <p:sp>
        <p:nvSpPr>
          <p:cNvPr id="3" name="Subtitle 2"/>
          <p:cNvSpPr>
            <a:spLocks noGrp="1"/>
          </p:cNvSpPr>
          <p:nvPr>
            <p:ph type="subTitle" idx="1"/>
          </p:nvPr>
        </p:nvSpPr>
        <p:spPr>
          <a:xfrm>
            <a:off x="690418" y="3015529"/>
            <a:ext cx="5680364" cy="623598"/>
          </a:xfrm>
        </p:spPr>
        <p:txBody>
          <a:bodyPr>
            <a:normAutofit/>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8427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7420DD-2415-454D-AA0F-DBDA719CBDF3}"/>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110128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lvl1pPr algn="l">
              <a:defRPr sz="2800"/>
            </a:lvl1pPr>
          </a:lstStyle>
          <a:p>
            <a:r>
              <a:rPr lang="en-GB" dirty="0"/>
              <a:t>Click to edit Master title style</a:t>
            </a:r>
          </a:p>
        </p:txBody>
      </p:sp>
      <p:sp>
        <p:nvSpPr>
          <p:cNvPr id="4" name="Text Placeholder 3"/>
          <p:cNvSpPr>
            <a:spLocks noGrp="1"/>
          </p:cNvSpPr>
          <p:nvPr>
            <p:ph type="body" sz="half" idx="2"/>
          </p:nvPr>
        </p:nvSpPr>
        <p:spPr>
          <a:xfrm>
            <a:off x="741680" y="3934224"/>
            <a:ext cx="4030345" cy="1934763"/>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32803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A65B24-645B-1746-9651-55C209C5E25D}"/>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81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1800" y="681037"/>
            <a:ext cx="5842000" cy="1009651"/>
          </a:xfrm>
          <a:prstGeom prst="rect">
            <a:avLst/>
          </a:prstGeom>
        </p:spPr>
        <p:txBody>
          <a:bodyPr vert="horz" lIns="91440" tIns="45720" rIns="91440" bIns="45720" rtlCol="0" anchor="t">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24FB1-CB24-4B4C-BFD4-AD276D9A4059}" type="datetimeFigureOut">
              <a:rPr lang="en-GB" smtClean="0"/>
              <a:t>16/02/2024</a:t>
            </a:fld>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F3F6-C255-4AC5-91C2-3F61B6509B36}" type="slidenum">
              <a:rPr lang="en-GB" smtClean="0"/>
              <a:t>‹#›</a:t>
            </a:fld>
            <a:endParaRPr lang="en-GB"/>
          </a:p>
        </p:txBody>
      </p:sp>
      <p:pic>
        <p:nvPicPr>
          <p:cNvPr id="9" name="Picture 8">
            <a:extLst>
              <a:ext uri="{FF2B5EF4-FFF2-40B4-BE49-F238E27FC236}">
                <a16:creationId xmlns:a16="http://schemas.microsoft.com/office/drawing/2014/main" id="{46262A0F-9E49-6B4D-94F3-647B33A25AE7}"/>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5699181"/>
      </p:ext>
    </p:extLst>
  </p:cSld>
  <p:clrMap bg1="lt1" tx1="dk1" bg2="lt2" tx2="dk2" accent1="accent1" accent2="accent2" accent3="accent3" accent4="accent4" accent5="accent5" accent6="accent6" hlink="hlink" folHlink="folHlink"/>
  <p:sldLayoutIdLst>
    <p:sldLayoutId id="2147483688" r:id="rId1"/>
    <p:sldLayoutId id="2147483683" r:id="rId2"/>
    <p:sldLayoutId id="2147483652" r:id="rId3"/>
    <p:sldLayoutId id="2147483653" r:id="rId4"/>
    <p:sldLayoutId id="2147483649" r:id="rId5"/>
    <p:sldLayoutId id="2147483654" r:id="rId6"/>
    <p:sldLayoutId id="2147483656" r:id="rId7"/>
    <p:sldLayoutId id="2147483684" r:id="rId8"/>
  </p:sldLayoutIdLst>
  <p:txStyles>
    <p:titleStyle>
      <a:lvl1pPr algn="r" defTabSz="914400" rtl="0" eaLnBrk="1" latinLnBrk="0" hangingPunct="1">
        <a:lnSpc>
          <a:spcPct val="90000"/>
        </a:lnSpc>
        <a:spcBef>
          <a:spcPct val="0"/>
        </a:spcBef>
        <a:buNone/>
        <a:defRPr sz="2800" b="1"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research.fredhutch.org/content/dam/stripe/hahn/methods/mol_biol/SPRIselect%20User%20Guide.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108FB-BADD-082A-0385-DA0CA505E44E}"/>
            </a:ext>
          </a:extLst>
        </p:cNvPr>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65313AF-8094-017B-10BD-E6DF73201066}"/>
              </a:ext>
            </a:extLst>
          </p:cNvPr>
          <p:cNvSpPr>
            <a:spLocks noGrp="1"/>
          </p:cNvSpPr>
          <p:nvPr>
            <p:ph sz="half" idx="1"/>
          </p:nvPr>
        </p:nvSpPr>
        <p:spPr>
          <a:xfrm>
            <a:off x="431801" y="1609343"/>
            <a:ext cx="7340966" cy="4715043"/>
          </a:xfrm>
        </p:spPr>
        <p:txBody>
          <a:bodyPr>
            <a:normAutofit lnSpcReduction="10000"/>
          </a:bodyPr>
          <a:lstStyle/>
          <a:p>
            <a:r>
              <a:rPr lang="en-US" b="1" dirty="0"/>
              <a:t>S</a:t>
            </a:r>
            <a:r>
              <a:rPr lang="en-US" dirty="0"/>
              <a:t>olid </a:t>
            </a:r>
            <a:r>
              <a:rPr lang="en-US" b="1" dirty="0"/>
              <a:t>P</a:t>
            </a:r>
            <a:r>
              <a:rPr lang="en-US" dirty="0"/>
              <a:t>hase </a:t>
            </a:r>
            <a:r>
              <a:rPr lang="en-US" b="1" dirty="0"/>
              <a:t>R</a:t>
            </a:r>
            <a:r>
              <a:rPr lang="en-US" dirty="0"/>
              <a:t>eversible </a:t>
            </a:r>
            <a:r>
              <a:rPr lang="en-US" b="1" dirty="0"/>
              <a:t>I</a:t>
            </a:r>
            <a:r>
              <a:rPr lang="en-US" dirty="0"/>
              <a:t>mmobilization</a:t>
            </a:r>
          </a:p>
          <a:p>
            <a:pPr marL="0" indent="0">
              <a:buNone/>
            </a:pPr>
            <a:endParaRPr lang="en-US" dirty="0"/>
          </a:p>
          <a:p>
            <a:r>
              <a:rPr lang="en-US" dirty="0"/>
              <a:t>Paramagnetic (magnetic only in a magnetic field = </a:t>
            </a:r>
            <a:r>
              <a:rPr lang="en-US" i="1" dirty="0"/>
              <a:t>magnetic rack</a:t>
            </a:r>
            <a:r>
              <a:rPr lang="en-US" dirty="0"/>
              <a:t>) prevents them from clumping and falling out of solution </a:t>
            </a:r>
          </a:p>
          <a:p>
            <a:pPr marL="0" indent="0">
              <a:buNone/>
            </a:pPr>
            <a:endParaRPr lang="en-US" dirty="0"/>
          </a:p>
          <a:p>
            <a:r>
              <a:rPr lang="en-US" dirty="0"/>
              <a:t>Coated with carboxyl molecules that reversibly bind DNA in the presence of “crowding agent” </a:t>
            </a:r>
          </a:p>
          <a:p>
            <a:pPr marL="0" indent="0">
              <a:buNone/>
            </a:pPr>
            <a:endParaRPr lang="en-US" dirty="0"/>
          </a:p>
          <a:p>
            <a:r>
              <a:rPr lang="en-US" dirty="0"/>
              <a:t>Crowding agent (polyethylene glycol (PEG) and salt) causes negatively-charged DNA to bind with the carboxyl groups on the bead surface</a:t>
            </a:r>
          </a:p>
          <a:p>
            <a:pPr marL="0" indent="0">
              <a:buNone/>
            </a:pPr>
            <a:endParaRPr lang="en-US" dirty="0"/>
          </a:p>
        </p:txBody>
      </p:sp>
      <p:sp>
        <p:nvSpPr>
          <p:cNvPr id="2" name="Title 1">
            <a:extLst>
              <a:ext uri="{FF2B5EF4-FFF2-40B4-BE49-F238E27FC236}">
                <a16:creationId xmlns:a16="http://schemas.microsoft.com/office/drawing/2014/main" id="{DEC40BA2-9FF4-098A-53D7-CA07D611CF7D}"/>
              </a:ext>
            </a:extLst>
          </p:cNvPr>
          <p:cNvSpPr>
            <a:spLocks noGrp="1"/>
          </p:cNvSpPr>
          <p:nvPr>
            <p:ph type="title"/>
          </p:nvPr>
        </p:nvSpPr>
        <p:spPr>
          <a:xfrm>
            <a:off x="2549236" y="533614"/>
            <a:ext cx="9210963" cy="888786"/>
          </a:xfrm>
        </p:spPr>
        <p:txBody>
          <a:bodyPr anchor="t">
            <a:normAutofit/>
          </a:bodyPr>
          <a:lstStyle/>
          <a:p>
            <a:r>
              <a:rPr lang="en-US" dirty="0"/>
              <a:t>SPRI Bead Cleanup</a:t>
            </a:r>
          </a:p>
        </p:txBody>
      </p:sp>
      <p:pic>
        <p:nvPicPr>
          <p:cNvPr id="1026" name="Picture 2">
            <a:extLst>
              <a:ext uri="{FF2B5EF4-FFF2-40B4-BE49-F238E27FC236}">
                <a16:creationId xmlns:a16="http://schemas.microsoft.com/office/drawing/2014/main" id="{1DB95ADD-80CE-6484-B5FF-8A3F09D94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767" y="1880092"/>
            <a:ext cx="4152024" cy="28378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2125485-C3AD-2749-1C39-CF161D44A47F}"/>
              </a:ext>
            </a:extLst>
          </p:cNvPr>
          <p:cNvSpPr txBox="1"/>
          <p:nvPr/>
        </p:nvSpPr>
        <p:spPr>
          <a:xfrm>
            <a:off x="8827826" y="5175672"/>
            <a:ext cx="2041906" cy="369332"/>
          </a:xfrm>
          <a:prstGeom prst="rect">
            <a:avLst/>
          </a:prstGeom>
          <a:noFill/>
        </p:spPr>
        <p:txBody>
          <a:bodyPr wrap="none" rtlCol="0">
            <a:spAutoFit/>
          </a:bodyPr>
          <a:lstStyle/>
          <a:p>
            <a:r>
              <a:rPr lang="en-US" dirty="0"/>
              <a:t>SPRI bead anatomy </a:t>
            </a:r>
          </a:p>
        </p:txBody>
      </p:sp>
      <p:sp>
        <p:nvSpPr>
          <p:cNvPr id="3" name="TextBox 2">
            <a:extLst>
              <a:ext uri="{FF2B5EF4-FFF2-40B4-BE49-F238E27FC236}">
                <a16:creationId xmlns:a16="http://schemas.microsoft.com/office/drawing/2014/main" id="{DA1C1CAB-6B09-1FCE-2409-116A5940FC3B}"/>
              </a:ext>
            </a:extLst>
          </p:cNvPr>
          <p:cNvSpPr txBox="1"/>
          <p:nvPr/>
        </p:nvSpPr>
        <p:spPr>
          <a:xfrm>
            <a:off x="6088534" y="6324386"/>
            <a:ext cx="6103466" cy="646331"/>
          </a:xfrm>
          <a:prstGeom prst="rect">
            <a:avLst/>
          </a:prstGeom>
          <a:noFill/>
        </p:spPr>
        <p:txBody>
          <a:bodyPr wrap="none" rtlCol="0">
            <a:spAutoFit/>
          </a:bodyPr>
          <a:lstStyle/>
          <a:p>
            <a:r>
              <a:rPr lang="en-US" dirty="0"/>
              <a:t>https://</a:t>
            </a:r>
            <a:r>
              <a:rPr lang="en-US" dirty="0" err="1"/>
              <a:t>www.beckman.com</a:t>
            </a:r>
            <a:r>
              <a:rPr lang="en-US" dirty="0"/>
              <a:t>/resources/technologies/</a:t>
            </a:r>
            <a:r>
              <a:rPr lang="en-US" dirty="0" err="1"/>
              <a:t>spri</a:t>
            </a:r>
            <a:r>
              <a:rPr lang="en-US" dirty="0"/>
              <a:t>-beads</a:t>
            </a:r>
          </a:p>
          <a:p>
            <a:endParaRPr lang="en-US" dirty="0"/>
          </a:p>
        </p:txBody>
      </p:sp>
    </p:spTree>
    <p:extLst>
      <p:ext uri="{BB962C8B-B14F-4D97-AF65-F5344CB8AC3E}">
        <p14:creationId xmlns:p14="http://schemas.microsoft.com/office/powerpoint/2010/main" val="201614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740FD-F39F-5A67-A345-5D65794D78A1}"/>
            </a:ext>
          </a:extLst>
        </p:cNvPr>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F61EA3E6-07BD-D3F5-66D5-7A54B3D71A31}"/>
              </a:ext>
            </a:extLst>
          </p:cNvPr>
          <p:cNvSpPr>
            <a:spLocks noGrp="1"/>
          </p:cNvSpPr>
          <p:nvPr>
            <p:ph sz="half" idx="1"/>
          </p:nvPr>
        </p:nvSpPr>
        <p:spPr>
          <a:xfrm>
            <a:off x="431800" y="1716505"/>
            <a:ext cx="6674853" cy="4607881"/>
          </a:xfrm>
        </p:spPr>
        <p:txBody>
          <a:bodyPr>
            <a:normAutofit lnSpcReduction="10000"/>
          </a:bodyPr>
          <a:lstStyle/>
          <a:p>
            <a:r>
              <a:rPr lang="en-US" dirty="0"/>
              <a:t>Used for isolation, purification and cleanup of nucleic acids</a:t>
            </a:r>
          </a:p>
          <a:p>
            <a:r>
              <a:rPr lang="en-US" dirty="0"/>
              <a:t>SPRI beads selectively bind nucleic acids by type and size, leaving contaminants in solution </a:t>
            </a:r>
          </a:p>
          <a:p>
            <a:r>
              <a:rPr lang="en-US" dirty="0"/>
              <a:t>SPRI is good for low concentration DNA clean up</a:t>
            </a:r>
          </a:p>
          <a:p>
            <a:r>
              <a:rPr lang="en-US" dirty="0"/>
              <a:t>Size of fragments eluted determined by concentration of “crowding agent” and mix of beads</a:t>
            </a:r>
          </a:p>
          <a:p>
            <a:r>
              <a:rPr lang="en-US" dirty="0"/>
              <a:t>The lower ratio of SPRI: DNA, the higher the final fragments eluted</a:t>
            </a:r>
          </a:p>
          <a:p>
            <a:r>
              <a:rPr lang="en-US" dirty="0" err="1"/>
              <a:t>AmpureXP</a:t>
            </a:r>
            <a:r>
              <a:rPr lang="en-US" dirty="0"/>
              <a:t> for DNA, </a:t>
            </a:r>
            <a:r>
              <a:rPr lang="en-US" dirty="0" err="1"/>
              <a:t>RNACleanXP</a:t>
            </a:r>
            <a:r>
              <a:rPr lang="en-US" dirty="0"/>
              <a:t> for RNA</a:t>
            </a:r>
          </a:p>
          <a:p>
            <a:pPr marL="0" indent="0">
              <a:buNone/>
            </a:pPr>
            <a:endParaRPr lang="en-US" dirty="0"/>
          </a:p>
        </p:txBody>
      </p:sp>
      <p:sp>
        <p:nvSpPr>
          <p:cNvPr id="2" name="Title 1">
            <a:extLst>
              <a:ext uri="{FF2B5EF4-FFF2-40B4-BE49-F238E27FC236}">
                <a16:creationId xmlns:a16="http://schemas.microsoft.com/office/drawing/2014/main" id="{0B117BE4-631B-BAC6-AE8C-08BFDABD9B48}"/>
              </a:ext>
            </a:extLst>
          </p:cNvPr>
          <p:cNvSpPr>
            <a:spLocks noGrp="1"/>
          </p:cNvSpPr>
          <p:nvPr>
            <p:ph type="title"/>
          </p:nvPr>
        </p:nvSpPr>
        <p:spPr>
          <a:xfrm>
            <a:off x="2549236" y="533614"/>
            <a:ext cx="9210963" cy="888786"/>
          </a:xfrm>
        </p:spPr>
        <p:txBody>
          <a:bodyPr anchor="t">
            <a:normAutofit/>
          </a:bodyPr>
          <a:lstStyle/>
          <a:p>
            <a:r>
              <a:rPr lang="en-US" dirty="0"/>
              <a:t>SPRI Bead Cleanup</a:t>
            </a:r>
          </a:p>
        </p:txBody>
      </p:sp>
      <p:grpSp>
        <p:nvGrpSpPr>
          <p:cNvPr id="11" name="Group 10">
            <a:extLst>
              <a:ext uri="{FF2B5EF4-FFF2-40B4-BE49-F238E27FC236}">
                <a16:creationId xmlns:a16="http://schemas.microsoft.com/office/drawing/2014/main" id="{26560A80-C232-7588-C19B-BFD843E598B1}"/>
              </a:ext>
            </a:extLst>
          </p:cNvPr>
          <p:cNvGrpSpPr/>
          <p:nvPr/>
        </p:nvGrpSpPr>
        <p:grpSpPr>
          <a:xfrm>
            <a:off x="7634583" y="2015958"/>
            <a:ext cx="4557417" cy="3756799"/>
            <a:chOff x="7610764" y="1422400"/>
            <a:chExt cx="4557417" cy="3756799"/>
          </a:xfrm>
        </p:grpSpPr>
        <p:sp>
          <p:nvSpPr>
            <p:cNvPr id="10" name="TextBox 9">
              <a:extLst>
                <a:ext uri="{FF2B5EF4-FFF2-40B4-BE49-F238E27FC236}">
                  <a16:creationId xmlns:a16="http://schemas.microsoft.com/office/drawing/2014/main" id="{1DCFA035-46E4-8F6E-0170-D202B9163078}"/>
                </a:ext>
              </a:extLst>
            </p:cNvPr>
            <p:cNvSpPr txBox="1"/>
            <p:nvPr/>
          </p:nvSpPr>
          <p:spPr>
            <a:xfrm>
              <a:off x="8125570" y="4902200"/>
              <a:ext cx="4042611" cy="276999"/>
            </a:xfrm>
            <a:prstGeom prst="rect">
              <a:avLst/>
            </a:prstGeom>
            <a:noFill/>
          </p:spPr>
          <p:txBody>
            <a:bodyPr wrap="square">
              <a:spAutoFit/>
            </a:bodyPr>
            <a:lstStyle/>
            <a:p>
              <a:r>
                <a:rPr lang="en-US" sz="1200" dirty="0"/>
                <a:t>http://</a:t>
              </a:r>
              <a:r>
                <a:rPr lang="en-US" sz="1200" dirty="0" err="1"/>
                <a:t>enseqlopedia.com</a:t>
              </a:r>
              <a:r>
                <a:rPr lang="en-US" sz="1200" dirty="0"/>
                <a:t>/2012/04/how-do-</a:t>
              </a:r>
              <a:r>
                <a:rPr lang="en-US" sz="1200" dirty="0" err="1"/>
                <a:t>spri</a:t>
              </a:r>
              <a:r>
                <a:rPr lang="en-US" sz="1200" dirty="0"/>
                <a:t>-beads-work/</a:t>
              </a:r>
            </a:p>
          </p:txBody>
        </p:sp>
        <p:pic>
          <p:nvPicPr>
            <p:cNvPr id="5122" name="Picture 2">
              <a:extLst>
                <a:ext uri="{FF2B5EF4-FFF2-40B4-BE49-F238E27FC236}">
                  <a16:creationId xmlns:a16="http://schemas.microsoft.com/office/drawing/2014/main" id="{E474EF3E-CC46-4DF9-7A37-2B37DFB72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764" y="1422400"/>
              <a:ext cx="4064000" cy="3479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5022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5399-1D40-A818-80BB-BD30E85D2FFA}"/>
              </a:ext>
            </a:extLst>
          </p:cNvPr>
          <p:cNvSpPr>
            <a:spLocks noGrp="1"/>
          </p:cNvSpPr>
          <p:nvPr>
            <p:ph type="title"/>
          </p:nvPr>
        </p:nvSpPr>
        <p:spPr>
          <a:xfrm>
            <a:off x="3169602" y="675120"/>
            <a:ext cx="4027169" cy="836036"/>
          </a:xfrm>
        </p:spPr>
        <p:txBody>
          <a:bodyPr anchor="t">
            <a:normAutofit/>
          </a:bodyPr>
          <a:lstStyle/>
          <a:p>
            <a:r>
              <a:rPr lang="en-US" dirty="0"/>
              <a:t>Protocol description</a:t>
            </a:r>
          </a:p>
        </p:txBody>
      </p:sp>
      <p:sp>
        <p:nvSpPr>
          <p:cNvPr id="4" name="Content Placeholder 3">
            <a:extLst>
              <a:ext uri="{FF2B5EF4-FFF2-40B4-BE49-F238E27FC236}">
                <a16:creationId xmlns:a16="http://schemas.microsoft.com/office/drawing/2014/main" id="{020F49FF-A622-E29A-4E54-7B1A2A4707FE}"/>
              </a:ext>
            </a:extLst>
          </p:cNvPr>
          <p:cNvSpPr>
            <a:spLocks noGrp="1"/>
          </p:cNvSpPr>
          <p:nvPr>
            <p:ph idx="1"/>
          </p:nvPr>
        </p:nvSpPr>
        <p:spPr>
          <a:xfrm>
            <a:off x="457643" y="1968357"/>
            <a:ext cx="6016309" cy="4469020"/>
          </a:xfrm>
        </p:spPr>
        <p:txBody>
          <a:bodyPr>
            <a:normAutofit lnSpcReduction="10000"/>
          </a:bodyPr>
          <a:lstStyle/>
          <a:p>
            <a:pPr marL="457200" indent="-457200">
              <a:buAutoNum type="arabicPeriod"/>
            </a:pPr>
            <a:r>
              <a:rPr lang="en-US" sz="1600" dirty="0"/>
              <a:t>Vortex beads </a:t>
            </a:r>
            <a:r>
              <a:rPr lang="en-US" sz="1600" b="1" dirty="0"/>
              <a:t>thoroughly</a:t>
            </a:r>
            <a:r>
              <a:rPr lang="en-US" sz="1600" dirty="0"/>
              <a:t> before use</a:t>
            </a:r>
          </a:p>
          <a:p>
            <a:pPr marL="457200" indent="-457200">
              <a:buAutoNum type="arabicPeriod"/>
            </a:pPr>
            <a:r>
              <a:rPr lang="en-US" sz="1600" dirty="0"/>
              <a:t>Add required volume of beads to sample (ratio of sample to beads varies depending on cleanup required; see slide on size selection)</a:t>
            </a:r>
          </a:p>
          <a:p>
            <a:pPr marL="457200" indent="-457200">
              <a:buAutoNum type="arabicPeriod"/>
            </a:pPr>
            <a:r>
              <a:rPr lang="en-US" sz="1600" dirty="0"/>
              <a:t>Incubate sample + beads for 5 minutes off magnet. Some protocols have you continuously mix the sample at this stage, some do not.</a:t>
            </a:r>
          </a:p>
          <a:p>
            <a:pPr marL="457200" indent="-457200">
              <a:buAutoNum type="arabicPeriod"/>
            </a:pPr>
            <a:r>
              <a:rPr lang="en-US" sz="1600" dirty="0"/>
              <a:t>If sample was mixed or if there are any droplets of beads on tube sides, spin down </a:t>
            </a:r>
            <a:r>
              <a:rPr lang="en-US" sz="1600" b="1" dirty="0"/>
              <a:t>briefly</a:t>
            </a:r>
            <a:r>
              <a:rPr lang="en-US" sz="1600" dirty="0"/>
              <a:t> before placing on magnet.</a:t>
            </a:r>
          </a:p>
          <a:p>
            <a:pPr marL="457200" indent="-457200">
              <a:buAutoNum type="arabicPeriod"/>
            </a:pPr>
            <a:r>
              <a:rPr lang="en-US" sz="1600" dirty="0"/>
              <a:t>Incubate 5 minutes on magnet, or until beads have pelleted and supernatant is clear</a:t>
            </a:r>
          </a:p>
          <a:p>
            <a:pPr marL="457200" indent="-457200">
              <a:buAutoNum type="arabicPeriod"/>
            </a:pPr>
            <a:r>
              <a:rPr lang="en-US" sz="1600" dirty="0"/>
              <a:t>Remove supernatant </a:t>
            </a:r>
            <a:r>
              <a:rPr lang="en-US" sz="1600" b="1" dirty="0"/>
              <a:t>carefully</a:t>
            </a:r>
            <a:r>
              <a:rPr lang="en-US" sz="1600" dirty="0"/>
              <a:t> to avoid disturbing bead pellet. If beads are disturbed, return supernatant to sample and re-pellet.</a:t>
            </a:r>
          </a:p>
          <a:p>
            <a:pPr marL="457200" indent="-457200">
              <a:buFont typeface="Arial" panose="020B0604020202020204" pitchFamily="34" charset="0"/>
              <a:buAutoNum type="arabicPeriod"/>
            </a:pPr>
            <a:r>
              <a:rPr lang="en-US" sz="1600" dirty="0"/>
              <a:t>Add 200uL (or larger volume if working with 1.5mL tubes and the pellet is not covered) of </a:t>
            </a:r>
            <a:r>
              <a:rPr lang="en-US" sz="1600" b="1" dirty="0"/>
              <a:t>fresh</a:t>
            </a:r>
            <a:r>
              <a:rPr lang="en-US" sz="1600" dirty="0"/>
              <a:t> 80% ethanol to the tube. Some protocols use 70% ethanol.</a:t>
            </a:r>
            <a:endParaRPr lang="en-US" sz="1600" b="1" dirty="0"/>
          </a:p>
          <a:p>
            <a:pPr marL="457200" indent="-457200">
              <a:buAutoNum type="arabicPeriod"/>
            </a:pPr>
            <a:endParaRPr lang="en-US" sz="1600" dirty="0"/>
          </a:p>
          <a:p>
            <a:pPr marL="457200" indent="-457200">
              <a:buAutoNum type="arabicPeriod"/>
            </a:pPr>
            <a:endParaRPr lang="en-US" sz="1600" dirty="0"/>
          </a:p>
          <a:p>
            <a:pPr marL="457200" indent="-457200">
              <a:buAutoNum type="arabicPeriod"/>
            </a:pPr>
            <a:endParaRPr lang="en-US" sz="1600" dirty="0"/>
          </a:p>
        </p:txBody>
      </p:sp>
      <p:pic>
        <p:nvPicPr>
          <p:cNvPr id="11" name="Picture 10" descr="A diagram of different types of washers&#10;&#10;Description automatically generated">
            <a:extLst>
              <a:ext uri="{FF2B5EF4-FFF2-40B4-BE49-F238E27FC236}">
                <a16:creationId xmlns:a16="http://schemas.microsoft.com/office/drawing/2014/main" id="{0E093DFE-A2AF-669E-CCE4-1ABB45B33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242" y="2997314"/>
            <a:ext cx="5380515" cy="1370145"/>
          </a:xfrm>
          <a:prstGeom prst="rect">
            <a:avLst/>
          </a:prstGeom>
        </p:spPr>
      </p:pic>
      <p:sp>
        <p:nvSpPr>
          <p:cNvPr id="12" name="TextBox 11">
            <a:extLst>
              <a:ext uri="{FF2B5EF4-FFF2-40B4-BE49-F238E27FC236}">
                <a16:creationId xmlns:a16="http://schemas.microsoft.com/office/drawing/2014/main" id="{DC2FD563-4001-8BE5-5C98-81FA1C3F03EB}"/>
              </a:ext>
            </a:extLst>
          </p:cNvPr>
          <p:cNvSpPr txBox="1"/>
          <p:nvPr/>
        </p:nvSpPr>
        <p:spPr>
          <a:xfrm>
            <a:off x="8447139" y="4367459"/>
            <a:ext cx="3744861" cy="184666"/>
          </a:xfrm>
          <a:prstGeom prst="rect">
            <a:avLst/>
          </a:prstGeom>
          <a:noFill/>
        </p:spPr>
        <p:txBody>
          <a:bodyPr wrap="square">
            <a:spAutoFit/>
          </a:bodyPr>
          <a:lstStyle/>
          <a:p>
            <a:r>
              <a:rPr lang="en-US" sz="600" dirty="0"/>
              <a:t>https://</a:t>
            </a:r>
            <a:r>
              <a:rPr lang="en-US" sz="600" dirty="0" err="1"/>
              <a:t>nonacus.com</a:t>
            </a:r>
            <a:r>
              <a:rPr lang="en-US" sz="600" dirty="0"/>
              <a:t>/blog-spri-technology-tips-for-dna-size-selection-and-effective-cleanup-in-ngs-workflows/</a:t>
            </a:r>
          </a:p>
        </p:txBody>
      </p:sp>
    </p:spTree>
    <p:extLst>
      <p:ext uri="{BB962C8B-B14F-4D97-AF65-F5344CB8AC3E}">
        <p14:creationId xmlns:p14="http://schemas.microsoft.com/office/powerpoint/2010/main" val="284821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5399-1D40-A818-80BB-BD30E85D2FFA}"/>
              </a:ext>
            </a:extLst>
          </p:cNvPr>
          <p:cNvSpPr>
            <a:spLocks noGrp="1"/>
          </p:cNvSpPr>
          <p:nvPr>
            <p:ph type="title"/>
          </p:nvPr>
        </p:nvSpPr>
        <p:spPr>
          <a:xfrm>
            <a:off x="2890462" y="637687"/>
            <a:ext cx="4027169" cy="702651"/>
          </a:xfrm>
        </p:spPr>
        <p:txBody>
          <a:bodyPr anchor="t">
            <a:normAutofit/>
          </a:bodyPr>
          <a:lstStyle/>
          <a:p>
            <a:r>
              <a:rPr lang="en-US" dirty="0"/>
              <a:t>Protocol description</a:t>
            </a:r>
          </a:p>
        </p:txBody>
      </p:sp>
      <p:sp>
        <p:nvSpPr>
          <p:cNvPr id="4" name="Content Placeholder 3">
            <a:extLst>
              <a:ext uri="{FF2B5EF4-FFF2-40B4-BE49-F238E27FC236}">
                <a16:creationId xmlns:a16="http://schemas.microsoft.com/office/drawing/2014/main" id="{020F49FF-A622-E29A-4E54-7B1A2A4707FE}"/>
              </a:ext>
            </a:extLst>
          </p:cNvPr>
          <p:cNvSpPr>
            <a:spLocks noGrp="1"/>
          </p:cNvSpPr>
          <p:nvPr>
            <p:ph idx="1"/>
          </p:nvPr>
        </p:nvSpPr>
        <p:spPr>
          <a:xfrm>
            <a:off x="5278120" y="1497411"/>
            <a:ext cx="6172200" cy="4873625"/>
          </a:xfrm>
        </p:spPr>
        <p:txBody>
          <a:bodyPr>
            <a:normAutofit/>
          </a:bodyPr>
          <a:lstStyle/>
          <a:p>
            <a:pPr marL="0" indent="0">
              <a:buNone/>
            </a:pPr>
            <a:r>
              <a:rPr lang="en-US" sz="1600" dirty="0"/>
              <a:t>8. Carefully remove and discard ethanol without disturbing the bead pellet. Some protocols incubate the beads with ethanol or mix the sample at this stage.</a:t>
            </a:r>
          </a:p>
          <a:p>
            <a:pPr marL="0" indent="0">
              <a:buNone/>
            </a:pPr>
            <a:r>
              <a:rPr lang="en-US" sz="1600" dirty="0"/>
              <a:t>9. Repeat ethanol wash a second time.</a:t>
            </a:r>
          </a:p>
          <a:p>
            <a:pPr marL="0" indent="0">
              <a:buNone/>
            </a:pPr>
            <a:r>
              <a:rPr lang="en-US" sz="1600" dirty="0"/>
              <a:t>10. Following the second ethanol wash, use a smaller pipette (10uL) to remove all remaining ethanol from the tube. Can also use pipette to spread out drops of ethanol remaining on the sides of the tube. Some protocols spin down the sample.</a:t>
            </a:r>
          </a:p>
          <a:p>
            <a:pPr marL="0" indent="0">
              <a:buNone/>
            </a:pPr>
            <a:r>
              <a:rPr lang="en-US" sz="1600" dirty="0"/>
              <a:t>11. With tube lid open, allow beads to dry. This step is tricky and takes practice. All ethanol should be evaporated but the bead pellet should not be allowed to crack.</a:t>
            </a:r>
          </a:p>
          <a:p>
            <a:pPr marL="0" indent="0">
              <a:buNone/>
            </a:pPr>
            <a:r>
              <a:rPr lang="en-US" sz="1600" dirty="0"/>
              <a:t>12. Resuspend pellet in required volume of buffer, adding slightly more volume than needed for the next step (1-2uL extra). Mix by flicking, pipetting or </a:t>
            </a:r>
            <a:r>
              <a:rPr lang="en-US" sz="1600" dirty="0" err="1"/>
              <a:t>vortexing</a:t>
            </a:r>
            <a:r>
              <a:rPr lang="en-US" sz="1600" dirty="0"/>
              <a:t>. Incubate for 2 minutes.</a:t>
            </a:r>
          </a:p>
          <a:p>
            <a:pPr marL="0" indent="0">
              <a:buNone/>
            </a:pPr>
            <a:r>
              <a:rPr lang="en-US" sz="1600" dirty="0"/>
              <a:t>13. Replace sample on magnet and incubate for 2 minutes, or until supernatant is clear.</a:t>
            </a:r>
          </a:p>
          <a:p>
            <a:pPr marL="0" indent="0">
              <a:buNone/>
            </a:pPr>
            <a:r>
              <a:rPr lang="en-US" sz="1600" dirty="0"/>
              <a:t>14. Transfer required volume to a fresh tube.</a:t>
            </a:r>
          </a:p>
          <a:p>
            <a:pPr marL="0" indent="0">
              <a:buNone/>
            </a:pPr>
            <a:endParaRPr lang="en-US" sz="1600" dirty="0"/>
          </a:p>
          <a:p>
            <a:pPr marL="457200" indent="-457200">
              <a:buAutoNum type="arabicPeriod"/>
            </a:pPr>
            <a:endParaRPr lang="en-US" sz="1600" dirty="0"/>
          </a:p>
          <a:p>
            <a:pPr marL="457200" indent="-457200">
              <a:buAutoNum type="arabicPeriod"/>
            </a:pPr>
            <a:endParaRPr lang="en-US" sz="1600" dirty="0"/>
          </a:p>
        </p:txBody>
      </p:sp>
      <p:pic>
        <p:nvPicPr>
          <p:cNvPr id="18" name="Picture 17" descr="A close up of a bead&#10;&#10;Description automatically generated">
            <a:extLst>
              <a:ext uri="{FF2B5EF4-FFF2-40B4-BE49-F238E27FC236}">
                <a16:creationId xmlns:a16="http://schemas.microsoft.com/office/drawing/2014/main" id="{CD9E0320-8D1B-39FF-8B71-F6643E950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28" y="2512713"/>
            <a:ext cx="4461918" cy="1832573"/>
          </a:xfrm>
          <a:prstGeom prst="rect">
            <a:avLst/>
          </a:prstGeom>
        </p:spPr>
      </p:pic>
      <p:sp>
        <p:nvSpPr>
          <p:cNvPr id="20" name="TextBox 19">
            <a:extLst>
              <a:ext uri="{FF2B5EF4-FFF2-40B4-BE49-F238E27FC236}">
                <a16:creationId xmlns:a16="http://schemas.microsoft.com/office/drawing/2014/main" id="{7AC08485-9A71-B78E-A3D2-1E52D993AFF1}"/>
              </a:ext>
            </a:extLst>
          </p:cNvPr>
          <p:cNvSpPr txBox="1"/>
          <p:nvPr/>
        </p:nvSpPr>
        <p:spPr>
          <a:xfrm>
            <a:off x="442128" y="4345286"/>
            <a:ext cx="4832604" cy="184666"/>
          </a:xfrm>
          <a:prstGeom prst="rect">
            <a:avLst/>
          </a:prstGeom>
          <a:noFill/>
        </p:spPr>
        <p:txBody>
          <a:bodyPr wrap="square">
            <a:spAutoFit/>
          </a:bodyPr>
          <a:lstStyle/>
          <a:p>
            <a:r>
              <a:rPr lang="en-US" sz="600" dirty="0"/>
              <a:t>https://</a:t>
            </a:r>
            <a:r>
              <a:rPr lang="en-US" sz="600" dirty="0" err="1"/>
              <a:t>nonacus.com</a:t>
            </a:r>
            <a:r>
              <a:rPr lang="en-US" sz="600" dirty="0"/>
              <a:t>/blog-spri-technology-tips-for-dna-size-selection-and-effective-cleanup-in-ngs-workflows/</a:t>
            </a:r>
          </a:p>
        </p:txBody>
      </p:sp>
    </p:spTree>
    <p:extLst>
      <p:ext uri="{BB962C8B-B14F-4D97-AF65-F5344CB8AC3E}">
        <p14:creationId xmlns:p14="http://schemas.microsoft.com/office/powerpoint/2010/main" val="342711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735E-6F4D-E492-5277-F3F2DF2AD0D3}"/>
              </a:ext>
            </a:extLst>
          </p:cNvPr>
          <p:cNvSpPr>
            <a:spLocks noGrp="1"/>
          </p:cNvSpPr>
          <p:nvPr>
            <p:ph type="title"/>
          </p:nvPr>
        </p:nvSpPr>
        <p:spPr/>
        <p:txBody>
          <a:bodyPr/>
          <a:lstStyle/>
          <a:p>
            <a:r>
              <a:rPr lang="en-US" dirty="0"/>
              <a:t>Size selection guidelines</a:t>
            </a:r>
          </a:p>
        </p:txBody>
      </p:sp>
      <p:sp>
        <p:nvSpPr>
          <p:cNvPr id="7" name="Content Placeholder 6">
            <a:extLst>
              <a:ext uri="{FF2B5EF4-FFF2-40B4-BE49-F238E27FC236}">
                <a16:creationId xmlns:a16="http://schemas.microsoft.com/office/drawing/2014/main" id="{D34579C0-6FBD-2DA2-42BE-47AF8EDE3C75}"/>
              </a:ext>
            </a:extLst>
          </p:cNvPr>
          <p:cNvSpPr>
            <a:spLocks noGrp="1"/>
          </p:cNvSpPr>
          <p:nvPr>
            <p:ph sz="quarter" idx="13"/>
          </p:nvPr>
        </p:nvSpPr>
        <p:spPr>
          <a:xfrm>
            <a:off x="358775" y="2747326"/>
            <a:ext cx="11474450" cy="888786"/>
          </a:xfrm>
        </p:spPr>
        <p:txBody>
          <a:bodyPr/>
          <a:lstStyle/>
          <a:p>
            <a:pPr marL="0" indent="0">
              <a:buNone/>
            </a:pPr>
            <a:r>
              <a:rPr lang="en-US" dirty="0">
                <a:hlinkClick r:id="rId3"/>
              </a:rPr>
              <a:t>https://research.fredhutch.org/content/dam/stripe/hahn/methods/mol_biol/SPRIselect%20User%20Guide.pdf</a:t>
            </a:r>
            <a:endParaRPr lang="en-US" dirty="0"/>
          </a:p>
          <a:p>
            <a:endParaRPr lang="en-US" dirty="0"/>
          </a:p>
          <a:p>
            <a:endParaRPr lang="en-US" dirty="0"/>
          </a:p>
        </p:txBody>
      </p:sp>
    </p:spTree>
    <p:extLst>
      <p:ext uri="{BB962C8B-B14F-4D97-AF65-F5344CB8AC3E}">
        <p14:creationId xmlns:p14="http://schemas.microsoft.com/office/powerpoint/2010/main" val="176187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5424-B679-554A-935B-2CF2EFD17240}"/>
              </a:ext>
            </a:extLst>
          </p:cNvPr>
          <p:cNvSpPr>
            <a:spLocks noGrp="1"/>
          </p:cNvSpPr>
          <p:nvPr>
            <p:ph type="title"/>
          </p:nvPr>
        </p:nvSpPr>
        <p:spPr/>
        <p:txBody>
          <a:bodyPr/>
          <a:lstStyle/>
          <a:p>
            <a:r>
              <a:rPr lang="en-US" dirty="0">
                <a:solidFill>
                  <a:schemeClr val="tx1"/>
                </a:solidFill>
              </a:rPr>
              <a:t>Tips for working with SPRI beads</a:t>
            </a:r>
          </a:p>
        </p:txBody>
      </p:sp>
      <p:sp>
        <p:nvSpPr>
          <p:cNvPr id="3" name="Content Placeholder 2">
            <a:extLst>
              <a:ext uri="{FF2B5EF4-FFF2-40B4-BE49-F238E27FC236}">
                <a16:creationId xmlns:a16="http://schemas.microsoft.com/office/drawing/2014/main" id="{32FF7AE7-790E-374F-98D3-31609964D7B4}"/>
              </a:ext>
            </a:extLst>
          </p:cNvPr>
          <p:cNvSpPr>
            <a:spLocks noGrp="1"/>
          </p:cNvSpPr>
          <p:nvPr>
            <p:ph sz="quarter" idx="13"/>
          </p:nvPr>
        </p:nvSpPr>
        <p:spPr/>
        <p:txBody>
          <a:bodyPr>
            <a:normAutofit/>
          </a:bodyPr>
          <a:lstStyle/>
          <a:p>
            <a:r>
              <a:rPr lang="en-US" dirty="0">
                <a:solidFill>
                  <a:schemeClr val="tx1"/>
                </a:solidFill>
              </a:rPr>
              <a:t>Really do vortex </a:t>
            </a:r>
            <a:r>
              <a:rPr lang="en-US" b="1" dirty="0">
                <a:solidFill>
                  <a:schemeClr val="tx1"/>
                </a:solidFill>
              </a:rPr>
              <a:t>thoroughly</a:t>
            </a:r>
            <a:r>
              <a:rPr lang="en-US" dirty="0">
                <a:solidFill>
                  <a:schemeClr val="tx1"/>
                </a:solidFill>
              </a:rPr>
              <a:t> before use - at least 30 seconds, maybe 1 minute if beads have settled</a:t>
            </a:r>
          </a:p>
          <a:p>
            <a:r>
              <a:rPr lang="en-US" dirty="0">
                <a:solidFill>
                  <a:schemeClr val="tx1"/>
                </a:solidFill>
              </a:rPr>
              <a:t>Aliquot larger volumes of beads into working volumes if possible (500uL or 1mL)</a:t>
            </a:r>
          </a:p>
          <a:p>
            <a:r>
              <a:rPr lang="en-US" dirty="0">
                <a:solidFill>
                  <a:schemeClr val="tx1"/>
                </a:solidFill>
              </a:rPr>
              <a:t>Store beads at 2-8</a:t>
            </a:r>
            <a:r>
              <a:rPr lang="en-GB" dirty="0"/>
              <a:t>º</a:t>
            </a:r>
            <a:r>
              <a:rPr lang="en-US" dirty="0">
                <a:solidFill>
                  <a:schemeClr val="tx1"/>
                </a:solidFill>
              </a:rPr>
              <a:t>C, freezing is not recommended</a:t>
            </a:r>
          </a:p>
          <a:p>
            <a:r>
              <a:rPr lang="en-US" dirty="0">
                <a:solidFill>
                  <a:schemeClr val="tx1"/>
                </a:solidFill>
              </a:rPr>
              <a:t>Always bring beads to room temperature for at least 30 minutes before use</a:t>
            </a:r>
          </a:p>
          <a:p>
            <a:r>
              <a:rPr lang="en-US" dirty="0">
                <a:solidFill>
                  <a:schemeClr val="tx1"/>
                </a:solidFill>
              </a:rPr>
              <a:t>Precise volumes are important – incorrect ratio of beads can lead to loss of sample. Use well calibrated pipettes and visually check volumes.</a:t>
            </a:r>
          </a:p>
          <a:p>
            <a:r>
              <a:rPr lang="en-US" dirty="0">
                <a:solidFill>
                  <a:schemeClr val="tx1"/>
                </a:solidFill>
              </a:rPr>
              <a:t>Always make </a:t>
            </a:r>
            <a:r>
              <a:rPr lang="en-US" b="1" dirty="0">
                <a:solidFill>
                  <a:schemeClr val="tx1"/>
                </a:solidFill>
              </a:rPr>
              <a:t>fresh</a:t>
            </a:r>
            <a:r>
              <a:rPr lang="en-US" dirty="0">
                <a:solidFill>
                  <a:schemeClr val="tx1"/>
                </a:solidFill>
              </a:rPr>
              <a:t> 80% ethanol for wash steps, ideally on the same day. If ethanol is not freshly made, it may be at a lower concentration than anticipated which could lead to loss of sample.</a:t>
            </a:r>
          </a:p>
          <a:p>
            <a:r>
              <a:rPr lang="en-US" dirty="0">
                <a:solidFill>
                  <a:schemeClr val="tx1"/>
                </a:solidFill>
              </a:rPr>
              <a:t>Make sure your ethanol is warmed to room temperature prior to use. </a:t>
            </a:r>
          </a:p>
        </p:txBody>
      </p:sp>
    </p:spTree>
    <p:extLst>
      <p:ext uri="{BB962C8B-B14F-4D97-AF65-F5344CB8AC3E}">
        <p14:creationId xmlns:p14="http://schemas.microsoft.com/office/powerpoint/2010/main" val="303984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D144-4379-4CD2-F3B6-4D24903143EA}"/>
              </a:ext>
            </a:extLst>
          </p:cNvPr>
          <p:cNvSpPr>
            <a:spLocks noGrp="1"/>
          </p:cNvSpPr>
          <p:nvPr>
            <p:ph type="title"/>
          </p:nvPr>
        </p:nvSpPr>
        <p:spPr/>
        <p:txBody>
          <a:bodyPr/>
          <a:lstStyle/>
          <a:p>
            <a:r>
              <a:rPr lang="en-US" dirty="0">
                <a:solidFill>
                  <a:schemeClr val="tx1"/>
                </a:solidFill>
              </a:rPr>
              <a:t>Tips for working with SPRI beads</a:t>
            </a:r>
            <a:endParaRPr lang="en-US" dirty="0"/>
          </a:p>
        </p:txBody>
      </p:sp>
      <p:sp>
        <p:nvSpPr>
          <p:cNvPr id="3" name="Content Placeholder 2">
            <a:extLst>
              <a:ext uri="{FF2B5EF4-FFF2-40B4-BE49-F238E27FC236}">
                <a16:creationId xmlns:a16="http://schemas.microsoft.com/office/drawing/2014/main" id="{660D60F4-D626-6A3E-74F7-F1E1A863BD6D}"/>
              </a:ext>
            </a:extLst>
          </p:cNvPr>
          <p:cNvSpPr>
            <a:spLocks noGrp="1"/>
          </p:cNvSpPr>
          <p:nvPr>
            <p:ph sz="quarter" idx="13"/>
          </p:nvPr>
        </p:nvSpPr>
        <p:spPr/>
        <p:txBody>
          <a:bodyPr/>
          <a:lstStyle/>
          <a:p>
            <a:r>
              <a:rPr lang="en-US" dirty="0">
                <a:solidFill>
                  <a:schemeClr val="tx1"/>
                </a:solidFill>
              </a:rPr>
              <a:t>Removing initial supernatant from beads can be the step most likely to have bead disturbance. It can help to set your pipette volume slightly lower (5-10uL) than the total estimated volume of supernatant and leave a small amount of liquid behind.</a:t>
            </a:r>
          </a:p>
          <a:p>
            <a:r>
              <a:rPr lang="en-US" dirty="0">
                <a:solidFill>
                  <a:schemeClr val="tx1"/>
                </a:solidFill>
              </a:rPr>
              <a:t>Letting beads dry before elution is a careful balance:</a:t>
            </a:r>
          </a:p>
          <a:p>
            <a:pPr lvl="1"/>
            <a:r>
              <a:rPr lang="en-US" dirty="0" err="1">
                <a:solidFill>
                  <a:schemeClr val="tx1"/>
                </a:solidFill>
              </a:rPr>
              <a:t>Overdrying</a:t>
            </a:r>
            <a:r>
              <a:rPr lang="en-US" dirty="0">
                <a:solidFill>
                  <a:schemeClr val="tx1"/>
                </a:solidFill>
              </a:rPr>
              <a:t> beads can make them difficult to resuspend and lead to loss of material. If there are cracks in the pellet, it is too dry</a:t>
            </a:r>
          </a:p>
          <a:p>
            <a:pPr lvl="1"/>
            <a:r>
              <a:rPr lang="en-US" dirty="0">
                <a:solidFill>
                  <a:schemeClr val="tx1"/>
                </a:solidFill>
              </a:rPr>
              <a:t>At the same time, not drying the beads enough can lead to ethanol carryover which can affect downstream reactions</a:t>
            </a:r>
          </a:p>
          <a:p>
            <a:pPr lvl="1"/>
            <a:r>
              <a:rPr lang="en-US" dirty="0">
                <a:solidFill>
                  <a:schemeClr val="tx1"/>
                </a:solidFill>
              </a:rPr>
              <a:t>Possibly helpful guidance: wait until the pellet appears “matte" not “shiny”</a:t>
            </a:r>
          </a:p>
          <a:p>
            <a:r>
              <a:rPr lang="en-US" dirty="0">
                <a:solidFill>
                  <a:schemeClr val="tx1"/>
                </a:solidFill>
              </a:rPr>
              <a:t>For bead cleanups which might be less familiar (e.g. reverse SPRI), do not discard anything (save both supernatant and beads) until confirming that the protocol has been successful.</a:t>
            </a:r>
          </a:p>
          <a:p>
            <a:endParaRPr lang="en-US" dirty="0"/>
          </a:p>
        </p:txBody>
      </p:sp>
    </p:spTree>
    <p:extLst>
      <p:ext uri="{BB962C8B-B14F-4D97-AF65-F5344CB8AC3E}">
        <p14:creationId xmlns:p14="http://schemas.microsoft.com/office/powerpoint/2010/main" val="3294961812"/>
      </p:ext>
    </p:extLst>
  </p:cSld>
  <p:clrMapOvr>
    <a:masterClrMapping/>
  </p:clrMapOvr>
</p:sld>
</file>

<file path=ppt/theme/theme1.xml><?xml version="1.0" encoding="utf-8"?>
<a:theme xmlns:a="http://schemas.openxmlformats.org/drawingml/2006/main" name="Office Theme">
  <a:themeElements>
    <a:clrScheme name="UofG colours">
      <a:dk1>
        <a:srgbClr val="003865"/>
      </a:dk1>
      <a:lt1>
        <a:srgbClr val="FFFFFE"/>
      </a:lt1>
      <a:dk2>
        <a:srgbClr val="000000"/>
      </a:dk2>
      <a:lt2>
        <a:srgbClr val="7D2238"/>
      </a:lt2>
      <a:accent1>
        <a:srgbClr val="0075B0"/>
      </a:accent1>
      <a:accent2>
        <a:srgbClr val="5B4D93"/>
      </a:accent2>
      <a:accent3>
        <a:srgbClr val="CF1C20"/>
      </a:accent3>
      <a:accent4>
        <a:srgbClr val="00833C"/>
      </a:accent4>
      <a:accent5>
        <a:srgbClr val="BE4D00"/>
      </a:accent5>
      <a:accent6>
        <a:srgbClr val="951271"/>
      </a:accent6>
      <a:hlink>
        <a:srgbClr val="584B3D"/>
      </a:hlink>
      <a:folHlink>
        <a:srgbClr val="0068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61AF5F2-503D-2641-86A1-09AD8919EA9C}" vid="{A816E7D6-9491-074F-A4D5-6596497DAC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11087</TotalTime>
  <Words>866</Words>
  <Application>Microsoft Macintosh PowerPoint</Application>
  <PresentationFormat>Widescreen</PresentationFormat>
  <Paragraphs>62</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SPRI Bead Cleanup</vt:lpstr>
      <vt:lpstr>SPRI Bead Cleanup</vt:lpstr>
      <vt:lpstr>Protocol description</vt:lpstr>
      <vt:lpstr>Protocol description</vt:lpstr>
      <vt:lpstr>Size selection guidelines</vt:lpstr>
      <vt:lpstr>Tips for working with SPRI beads</vt:lpstr>
      <vt:lpstr>Tips for working with SPRI beads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criselda bautista</cp:lastModifiedBy>
  <cp:revision>81</cp:revision>
  <cp:lastPrinted>2024-02-10T15:18:54Z</cp:lastPrinted>
  <dcterms:created xsi:type="dcterms:W3CDTF">2021-01-06T14:22:07Z</dcterms:created>
  <dcterms:modified xsi:type="dcterms:W3CDTF">2024-02-16T08:54:08Z</dcterms:modified>
  <cp:category/>
</cp:coreProperties>
</file>