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436D5-F102-304C-B2D2-B0882725286D}" v="65" dt="2024-02-16T13:17:41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01"/>
  </p:normalViewPr>
  <p:slideViewPr>
    <p:cSldViewPr snapToGrid="0">
      <p:cViewPr>
        <p:scale>
          <a:sx n="97" d="100"/>
          <a:sy n="97" d="100"/>
        </p:scale>
        <p:origin x="14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6872E4-5D60-457D-B61D-258FFC4B4B20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BAB988-3F90-4AA1-AD29-88EE092314F4}">
      <dgm:prSet/>
      <dgm:spPr/>
      <dgm:t>
        <a:bodyPr/>
        <a:lstStyle/>
        <a:p>
          <a:r>
            <a:rPr lang="en-US" b="1" i="0"/>
            <a:t>Understanding and Interpretation</a:t>
          </a:r>
          <a:r>
            <a:rPr lang="en-US" b="0" i="0"/>
            <a:t>:</a:t>
          </a:r>
          <a:endParaRPr lang="en-US"/>
        </a:p>
      </dgm:t>
    </dgm:pt>
    <dgm:pt modelId="{94407FDC-113D-4D81-A5E8-897276734059}" type="parTrans" cxnId="{60AD3A10-D67E-4247-927C-47A4D2293530}">
      <dgm:prSet/>
      <dgm:spPr/>
      <dgm:t>
        <a:bodyPr/>
        <a:lstStyle/>
        <a:p>
          <a:endParaRPr lang="en-US" sz="2400"/>
        </a:p>
      </dgm:t>
    </dgm:pt>
    <dgm:pt modelId="{17886A7B-B1DB-4F1F-B48E-266239ECF74A}" type="sibTrans" cxnId="{60AD3A10-D67E-4247-927C-47A4D2293530}">
      <dgm:prSet/>
      <dgm:spPr/>
      <dgm:t>
        <a:bodyPr/>
        <a:lstStyle/>
        <a:p>
          <a:endParaRPr lang="en-US"/>
        </a:p>
      </dgm:t>
    </dgm:pt>
    <dgm:pt modelId="{E51723A2-13AD-4171-8174-13B89A297CEE}">
      <dgm:prSet/>
      <dgm:spPr/>
      <dgm:t>
        <a:bodyPr/>
        <a:lstStyle/>
        <a:p>
          <a:r>
            <a:rPr lang="en-US" b="0" i="0"/>
            <a:t>How can we ensure that </a:t>
          </a:r>
          <a:r>
            <a:rPr lang="en-US"/>
            <a:t>your stakeholder </a:t>
          </a:r>
          <a:r>
            <a:rPr lang="en-US" b="0" i="0"/>
            <a:t>understands the implications of rabies genomic surveillance results?</a:t>
          </a:r>
          <a:endParaRPr lang="en-US"/>
        </a:p>
      </dgm:t>
    </dgm:pt>
    <dgm:pt modelId="{F9043901-F08D-48B4-B715-2AD0DF00B3B6}" type="parTrans" cxnId="{0B32EE19-F32E-4F1D-9CD8-B3E21428FBDF}">
      <dgm:prSet/>
      <dgm:spPr/>
      <dgm:t>
        <a:bodyPr/>
        <a:lstStyle/>
        <a:p>
          <a:endParaRPr lang="en-US" sz="2400"/>
        </a:p>
      </dgm:t>
    </dgm:pt>
    <dgm:pt modelId="{8F719AC7-3A1A-4F7C-AAC6-3A675A3B5AC0}" type="sibTrans" cxnId="{0B32EE19-F32E-4F1D-9CD8-B3E21428FBDF}">
      <dgm:prSet/>
      <dgm:spPr/>
      <dgm:t>
        <a:bodyPr/>
        <a:lstStyle/>
        <a:p>
          <a:endParaRPr lang="en-US"/>
        </a:p>
      </dgm:t>
    </dgm:pt>
    <dgm:pt modelId="{FD7A829F-3C44-4726-9CA6-9882C01C3A02}">
      <dgm:prSet/>
      <dgm:spPr/>
      <dgm:t>
        <a:bodyPr/>
        <a:lstStyle/>
        <a:p>
          <a:r>
            <a:rPr lang="en-US" b="0" i="0" dirty="0"/>
            <a:t>What strategies could you take to interpret complex genomic data and translate it into actionable insights within your stakeholder community?</a:t>
          </a:r>
          <a:endParaRPr lang="en-US" dirty="0"/>
        </a:p>
      </dgm:t>
    </dgm:pt>
    <dgm:pt modelId="{E20ECF46-CC75-4983-A230-6F6AC462EBC7}" type="parTrans" cxnId="{2D627FAB-0AA4-45E5-A7BF-B2C4551210FC}">
      <dgm:prSet/>
      <dgm:spPr/>
      <dgm:t>
        <a:bodyPr/>
        <a:lstStyle/>
        <a:p>
          <a:endParaRPr lang="en-US" sz="2400"/>
        </a:p>
      </dgm:t>
    </dgm:pt>
    <dgm:pt modelId="{62F439F1-D516-41AB-8A00-8303EFB75ABD}" type="sibTrans" cxnId="{2D627FAB-0AA4-45E5-A7BF-B2C4551210FC}">
      <dgm:prSet/>
      <dgm:spPr/>
      <dgm:t>
        <a:bodyPr/>
        <a:lstStyle/>
        <a:p>
          <a:endParaRPr lang="en-US"/>
        </a:p>
      </dgm:t>
    </dgm:pt>
    <dgm:pt modelId="{3C9BB0E9-FD9E-4DDD-AC80-0DB52DCA030F}">
      <dgm:prSet/>
      <dgm:spPr/>
      <dgm:t>
        <a:bodyPr/>
        <a:lstStyle/>
        <a:p>
          <a:r>
            <a:rPr lang="en-US" b="1" i="0" dirty="0"/>
            <a:t>Communication Strategies</a:t>
          </a:r>
          <a:r>
            <a:rPr lang="en-US" b="0" i="0" dirty="0"/>
            <a:t>:</a:t>
          </a:r>
          <a:endParaRPr lang="en-US" dirty="0"/>
        </a:p>
      </dgm:t>
    </dgm:pt>
    <dgm:pt modelId="{610300F4-F751-41AC-B7D8-E6D6DEF0B59A}" type="parTrans" cxnId="{B53E75AE-67F8-4F59-A9B5-01776EAC318D}">
      <dgm:prSet/>
      <dgm:spPr/>
      <dgm:t>
        <a:bodyPr/>
        <a:lstStyle/>
        <a:p>
          <a:endParaRPr lang="en-US" sz="2400"/>
        </a:p>
      </dgm:t>
    </dgm:pt>
    <dgm:pt modelId="{04FB425A-BD7D-47F6-BCBB-CEE70C8B8F5B}" type="sibTrans" cxnId="{B53E75AE-67F8-4F59-A9B5-01776EAC318D}">
      <dgm:prSet/>
      <dgm:spPr/>
      <dgm:t>
        <a:bodyPr/>
        <a:lstStyle/>
        <a:p>
          <a:endParaRPr lang="en-US"/>
        </a:p>
      </dgm:t>
    </dgm:pt>
    <dgm:pt modelId="{648FA871-89EB-421B-935D-D5E26411E4C5}">
      <dgm:prSet/>
      <dgm:spPr/>
      <dgm:t>
        <a:bodyPr/>
        <a:lstStyle/>
        <a:p>
          <a:r>
            <a:rPr lang="en-US" b="0" i="0" dirty="0"/>
            <a:t>How can you effectively communicate rabies genomic surveillance findings to your stakeholder?</a:t>
          </a:r>
          <a:endParaRPr lang="en-US" dirty="0"/>
        </a:p>
      </dgm:t>
    </dgm:pt>
    <dgm:pt modelId="{04C65440-393E-4D24-ACD7-45A815D3709D}" type="parTrans" cxnId="{189AF62B-26D8-421E-B630-8B0282C769E5}">
      <dgm:prSet/>
      <dgm:spPr/>
      <dgm:t>
        <a:bodyPr/>
        <a:lstStyle/>
        <a:p>
          <a:endParaRPr lang="en-US" sz="2400"/>
        </a:p>
      </dgm:t>
    </dgm:pt>
    <dgm:pt modelId="{A85BC10F-9BAD-4396-8598-11644A0BE3F3}" type="sibTrans" cxnId="{189AF62B-26D8-421E-B630-8B0282C769E5}">
      <dgm:prSet/>
      <dgm:spPr/>
      <dgm:t>
        <a:bodyPr/>
        <a:lstStyle/>
        <a:p>
          <a:endParaRPr lang="en-US"/>
        </a:p>
      </dgm:t>
    </dgm:pt>
    <dgm:pt modelId="{B40F9877-FC38-452B-AB8E-180B65623842}">
      <dgm:prSet/>
      <dgm:spPr/>
      <dgm:t>
        <a:bodyPr/>
        <a:lstStyle/>
        <a:p>
          <a:r>
            <a:rPr lang="en-US" b="0" i="0" dirty="0"/>
            <a:t>How </a:t>
          </a:r>
          <a:r>
            <a:rPr lang="en-US" b="0" i="0"/>
            <a:t>can you ensure </a:t>
          </a:r>
          <a:r>
            <a:rPr lang="en-US" b="0" i="0" dirty="0"/>
            <a:t>that the information is conveyed clearly, accurately, and in a manner suited to your stakeholders' backgrounds and expertise levels?</a:t>
          </a:r>
          <a:endParaRPr lang="en-US" dirty="0"/>
        </a:p>
      </dgm:t>
    </dgm:pt>
    <dgm:pt modelId="{FFD04244-6CD3-4A4D-A180-122081A480DB}" type="parTrans" cxnId="{EE43B517-45BA-4833-8C3D-3539FD7F1995}">
      <dgm:prSet/>
      <dgm:spPr/>
      <dgm:t>
        <a:bodyPr/>
        <a:lstStyle/>
        <a:p>
          <a:endParaRPr lang="en-US" sz="2400"/>
        </a:p>
      </dgm:t>
    </dgm:pt>
    <dgm:pt modelId="{C42E2A64-6544-4F39-B59E-38906EE83FF6}" type="sibTrans" cxnId="{EE43B517-45BA-4833-8C3D-3539FD7F1995}">
      <dgm:prSet/>
      <dgm:spPr/>
      <dgm:t>
        <a:bodyPr/>
        <a:lstStyle/>
        <a:p>
          <a:endParaRPr lang="en-US"/>
        </a:p>
      </dgm:t>
    </dgm:pt>
    <dgm:pt modelId="{0BFC3D8A-EDA1-42F3-8DF3-E00353BC04AD}">
      <dgm:prSet/>
      <dgm:spPr/>
      <dgm:t>
        <a:bodyPr/>
        <a:lstStyle/>
        <a:p>
          <a:r>
            <a:rPr lang="en-US" b="1" i="0"/>
            <a:t>Integration into Practices or Policies</a:t>
          </a:r>
          <a:r>
            <a:rPr lang="en-US" b="0" i="0"/>
            <a:t>:</a:t>
          </a:r>
          <a:endParaRPr lang="en-US"/>
        </a:p>
      </dgm:t>
    </dgm:pt>
    <dgm:pt modelId="{0E15A156-E289-4DF5-A36A-A1C4AC248BEE}" type="parTrans" cxnId="{50FC63B8-B066-4127-BB9F-0F238C5724A2}">
      <dgm:prSet/>
      <dgm:spPr/>
      <dgm:t>
        <a:bodyPr/>
        <a:lstStyle/>
        <a:p>
          <a:endParaRPr lang="en-US" sz="2400"/>
        </a:p>
      </dgm:t>
    </dgm:pt>
    <dgm:pt modelId="{386B66DE-511A-476A-985F-D1A75B4790F8}" type="sibTrans" cxnId="{50FC63B8-B066-4127-BB9F-0F238C5724A2}">
      <dgm:prSet/>
      <dgm:spPr/>
      <dgm:t>
        <a:bodyPr/>
        <a:lstStyle/>
        <a:p>
          <a:endParaRPr lang="en-US"/>
        </a:p>
      </dgm:t>
    </dgm:pt>
    <dgm:pt modelId="{448570DF-5063-4FCB-B866-3F24C19A3721}">
      <dgm:prSet/>
      <dgm:spPr/>
      <dgm:t>
        <a:bodyPr/>
        <a:lstStyle/>
        <a:p>
          <a:r>
            <a:rPr lang="en-US" b="0" i="0"/>
            <a:t>How can your stakeholder group integrate rabies genomic surveillance results into existing practices or policies?</a:t>
          </a:r>
          <a:endParaRPr lang="en-US"/>
        </a:p>
      </dgm:t>
    </dgm:pt>
    <dgm:pt modelId="{828B5312-2FD7-4DBB-8183-D7F2F4041EAF}" type="parTrans" cxnId="{6AD69BD1-2A65-4156-B935-CE4FCB5BF678}">
      <dgm:prSet/>
      <dgm:spPr/>
      <dgm:t>
        <a:bodyPr/>
        <a:lstStyle/>
        <a:p>
          <a:endParaRPr lang="en-US" sz="2400"/>
        </a:p>
      </dgm:t>
    </dgm:pt>
    <dgm:pt modelId="{27548FD2-EA1E-4B9C-8BC5-B813E2E7D1FD}" type="sibTrans" cxnId="{6AD69BD1-2A65-4156-B935-CE4FCB5BF678}">
      <dgm:prSet/>
      <dgm:spPr/>
      <dgm:t>
        <a:bodyPr/>
        <a:lstStyle/>
        <a:p>
          <a:endParaRPr lang="en-US"/>
        </a:p>
      </dgm:t>
    </dgm:pt>
    <dgm:pt modelId="{9A2204C7-316B-4950-8425-A4038952311C}">
      <dgm:prSet/>
      <dgm:spPr/>
      <dgm:t>
        <a:bodyPr/>
        <a:lstStyle/>
        <a:p>
          <a:r>
            <a:rPr lang="en-US" b="0" i="0" dirty="0"/>
            <a:t>What adjustments might need to be made within your stakeholder community to accommodate the insights derived from genomic surveillance data?</a:t>
          </a:r>
          <a:endParaRPr lang="en-US" dirty="0"/>
        </a:p>
      </dgm:t>
    </dgm:pt>
    <dgm:pt modelId="{A7F78C7B-3656-44DE-9EA3-5188993CE688}" type="parTrans" cxnId="{E79B81E4-E461-4E6B-AE24-42FAE284A3FB}">
      <dgm:prSet/>
      <dgm:spPr/>
      <dgm:t>
        <a:bodyPr/>
        <a:lstStyle/>
        <a:p>
          <a:endParaRPr lang="en-US" sz="2400"/>
        </a:p>
      </dgm:t>
    </dgm:pt>
    <dgm:pt modelId="{FE00AF6F-FD0D-45F5-997C-33D3849A6010}" type="sibTrans" cxnId="{E79B81E4-E461-4E6B-AE24-42FAE284A3FB}">
      <dgm:prSet/>
      <dgm:spPr/>
      <dgm:t>
        <a:bodyPr/>
        <a:lstStyle/>
        <a:p>
          <a:endParaRPr lang="en-US"/>
        </a:p>
      </dgm:t>
    </dgm:pt>
    <dgm:pt modelId="{7E8A58C4-3625-47EA-AE03-57F13AE390C7}">
      <dgm:prSet/>
      <dgm:spPr/>
      <dgm:t>
        <a:bodyPr/>
        <a:lstStyle/>
        <a:p>
          <a:r>
            <a:rPr lang="en-US" b="1" i="0"/>
            <a:t>Engagement and Action</a:t>
          </a:r>
          <a:r>
            <a:rPr lang="en-US" b="0" i="0"/>
            <a:t>:</a:t>
          </a:r>
          <a:endParaRPr lang="en-US"/>
        </a:p>
      </dgm:t>
    </dgm:pt>
    <dgm:pt modelId="{C935EB39-8DEC-4D7C-90F8-B0AAD62497D8}" type="parTrans" cxnId="{9208C5B6-E269-4EED-A97D-730CCC7589EC}">
      <dgm:prSet/>
      <dgm:spPr/>
      <dgm:t>
        <a:bodyPr/>
        <a:lstStyle/>
        <a:p>
          <a:endParaRPr lang="en-US" sz="2400"/>
        </a:p>
      </dgm:t>
    </dgm:pt>
    <dgm:pt modelId="{5DD51C52-E201-4243-914D-1FAC7B7AC42F}" type="sibTrans" cxnId="{9208C5B6-E269-4EED-A97D-730CCC7589EC}">
      <dgm:prSet/>
      <dgm:spPr/>
      <dgm:t>
        <a:bodyPr/>
        <a:lstStyle/>
        <a:p>
          <a:endParaRPr lang="en-US"/>
        </a:p>
      </dgm:t>
    </dgm:pt>
    <dgm:pt modelId="{DD490119-9632-4DC3-9C9D-0A4BC7B822F4}">
      <dgm:prSet/>
      <dgm:spPr/>
      <dgm:t>
        <a:bodyPr/>
        <a:lstStyle/>
        <a:p>
          <a:r>
            <a:rPr lang="en-US" b="0" i="0" dirty="0"/>
            <a:t>What steps can your group take to engage stakeholders based on rabies genomic surveillance findings?</a:t>
          </a:r>
          <a:endParaRPr lang="en-US" dirty="0"/>
        </a:p>
      </dgm:t>
    </dgm:pt>
    <dgm:pt modelId="{1154BAE6-9850-4244-88AB-6BBC2EB98961}" type="parTrans" cxnId="{9AFBEC43-49AC-4A57-9B83-C1166F195138}">
      <dgm:prSet/>
      <dgm:spPr/>
      <dgm:t>
        <a:bodyPr/>
        <a:lstStyle/>
        <a:p>
          <a:endParaRPr lang="en-US" sz="2400"/>
        </a:p>
      </dgm:t>
    </dgm:pt>
    <dgm:pt modelId="{7F532E33-BC31-4EE2-A3E9-1C0A3C5BEF3F}" type="sibTrans" cxnId="{9AFBEC43-49AC-4A57-9B83-C1166F195138}">
      <dgm:prSet/>
      <dgm:spPr/>
      <dgm:t>
        <a:bodyPr/>
        <a:lstStyle/>
        <a:p>
          <a:endParaRPr lang="en-US"/>
        </a:p>
      </dgm:t>
    </dgm:pt>
    <dgm:pt modelId="{CAF7F6F7-4F87-4BFD-946C-BD84C672A7B8}">
      <dgm:prSet/>
      <dgm:spPr/>
      <dgm:t>
        <a:bodyPr/>
        <a:lstStyle/>
        <a:p>
          <a:r>
            <a:rPr lang="en-US" b="0" i="0" dirty="0"/>
            <a:t>How can your group encourage proactive measures or decisions based on the insights obtained from genomic surveillance, ensuring that they translate into tangible actions or policy changes?</a:t>
          </a:r>
          <a:endParaRPr lang="en-US" dirty="0"/>
        </a:p>
      </dgm:t>
    </dgm:pt>
    <dgm:pt modelId="{4AD91B52-34F3-4F52-94A9-3F8F3FEF45F4}" type="parTrans" cxnId="{86C78BE9-51FE-4FAE-92AA-673EE189EB37}">
      <dgm:prSet/>
      <dgm:spPr/>
      <dgm:t>
        <a:bodyPr/>
        <a:lstStyle/>
        <a:p>
          <a:endParaRPr lang="en-US" sz="2400"/>
        </a:p>
      </dgm:t>
    </dgm:pt>
    <dgm:pt modelId="{58EB5CA5-4D5C-49C8-93BF-ED6602E3FBF9}" type="sibTrans" cxnId="{86C78BE9-51FE-4FAE-92AA-673EE189EB37}">
      <dgm:prSet/>
      <dgm:spPr/>
      <dgm:t>
        <a:bodyPr/>
        <a:lstStyle/>
        <a:p>
          <a:endParaRPr lang="en-US"/>
        </a:p>
      </dgm:t>
    </dgm:pt>
    <dgm:pt modelId="{F9F8D182-6D67-504B-B419-DF3D020FF330}" type="pres">
      <dgm:prSet presAssocID="{106872E4-5D60-457D-B61D-258FFC4B4B20}" presName="Name0" presStyleCnt="0">
        <dgm:presLayoutVars>
          <dgm:dir/>
          <dgm:animLvl val="lvl"/>
          <dgm:resizeHandles val="exact"/>
        </dgm:presLayoutVars>
      </dgm:prSet>
      <dgm:spPr/>
    </dgm:pt>
    <dgm:pt modelId="{3E074C97-1CE4-7E4F-B566-AD07E7DADB78}" type="pres">
      <dgm:prSet presAssocID="{01BAB988-3F90-4AA1-AD29-88EE092314F4}" presName="linNode" presStyleCnt="0"/>
      <dgm:spPr/>
    </dgm:pt>
    <dgm:pt modelId="{E2C3650E-C40C-7F4A-B9AB-EFC304342D90}" type="pres">
      <dgm:prSet presAssocID="{01BAB988-3F90-4AA1-AD29-88EE092314F4}" presName="parentText" presStyleLbl="node1" presStyleIdx="0" presStyleCnt="4" custScaleX="56388">
        <dgm:presLayoutVars>
          <dgm:chMax val="1"/>
          <dgm:bulletEnabled val="1"/>
        </dgm:presLayoutVars>
      </dgm:prSet>
      <dgm:spPr/>
    </dgm:pt>
    <dgm:pt modelId="{24244848-F446-494A-A995-55AEE740FBFA}" type="pres">
      <dgm:prSet presAssocID="{01BAB988-3F90-4AA1-AD29-88EE092314F4}" presName="descendantText" presStyleLbl="alignAccFollowNode1" presStyleIdx="0" presStyleCnt="4" custScaleX="116540">
        <dgm:presLayoutVars>
          <dgm:bulletEnabled val="1"/>
        </dgm:presLayoutVars>
      </dgm:prSet>
      <dgm:spPr/>
    </dgm:pt>
    <dgm:pt modelId="{66A2A441-5FCB-ED47-A0FD-41175FEB9105}" type="pres">
      <dgm:prSet presAssocID="{17886A7B-B1DB-4F1F-B48E-266239ECF74A}" presName="sp" presStyleCnt="0"/>
      <dgm:spPr/>
    </dgm:pt>
    <dgm:pt modelId="{0AC1513D-7D3F-3D46-AA96-6533662CA969}" type="pres">
      <dgm:prSet presAssocID="{3C9BB0E9-FD9E-4DDD-AC80-0DB52DCA030F}" presName="linNode" presStyleCnt="0"/>
      <dgm:spPr/>
    </dgm:pt>
    <dgm:pt modelId="{76221726-19A2-8443-977B-0FBF68CDAFB0}" type="pres">
      <dgm:prSet presAssocID="{3C9BB0E9-FD9E-4DDD-AC80-0DB52DCA030F}" presName="parentText" presStyleLbl="node1" presStyleIdx="1" presStyleCnt="4" custScaleX="55248">
        <dgm:presLayoutVars>
          <dgm:chMax val="1"/>
          <dgm:bulletEnabled val="1"/>
        </dgm:presLayoutVars>
      </dgm:prSet>
      <dgm:spPr/>
    </dgm:pt>
    <dgm:pt modelId="{898DEF3C-DB6A-F646-A16C-6292A69D43F9}" type="pres">
      <dgm:prSet presAssocID="{3C9BB0E9-FD9E-4DDD-AC80-0DB52DCA030F}" presName="descendantText" presStyleLbl="alignAccFollowNode1" presStyleIdx="1" presStyleCnt="4" custScaleX="117181">
        <dgm:presLayoutVars>
          <dgm:bulletEnabled val="1"/>
        </dgm:presLayoutVars>
      </dgm:prSet>
      <dgm:spPr/>
    </dgm:pt>
    <dgm:pt modelId="{21FF5B89-27A6-AB4F-B0CF-692C7FD73B8D}" type="pres">
      <dgm:prSet presAssocID="{04FB425A-BD7D-47F6-BCBB-CEE70C8B8F5B}" presName="sp" presStyleCnt="0"/>
      <dgm:spPr/>
    </dgm:pt>
    <dgm:pt modelId="{2D3D3AFC-C890-F444-9763-05B8639942AE}" type="pres">
      <dgm:prSet presAssocID="{0BFC3D8A-EDA1-42F3-8DF3-E00353BC04AD}" presName="linNode" presStyleCnt="0"/>
      <dgm:spPr/>
    </dgm:pt>
    <dgm:pt modelId="{04C22B4A-73E1-F143-AE16-636F6E257043}" type="pres">
      <dgm:prSet presAssocID="{0BFC3D8A-EDA1-42F3-8DF3-E00353BC04AD}" presName="parentText" presStyleLbl="node1" presStyleIdx="2" presStyleCnt="4" custScaleX="52693">
        <dgm:presLayoutVars>
          <dgm:chMax val="1"/>
          <dgm:bulletEnabled val="1"/>
        </dgm:presLayoutVars>
      </dgm:prSet>
      <dgm:spPr/>
    </dgm:pt>
    <dgm:pt modelId="{09FEA8C5-8567-FF48-B29F-3FE6DF092035}" type="pres">
      <dgm:prSet presAssocID="{0BFC3D8A-EDA1-42F3-8DF3-E00353BC04AD}" presName="descendantText" presStyleLbl="alignAccFollowNode1" presStyleIdx="2" presStyleCnt="4" custScaleX="120913">
        <dgm:presLayoutVars>
          <dgm:bulletEnabled val="1"/>
        </dgm:presLayoutVars>
      </dgm:prSet>
      <dgm:spPr/>
    </dgm:pt>
    <dgm:pt modelId="{CD063700-04B7-414C-8D56-33D7A4F34E26}" type="pres">
      <dgm:prSet presAssocID="{386B66DE-511A-476A-985F-D1A75B4790F8}" presName="sp" presStyleCnt="0"/>
      <dgm:spPr/>
    </dgm:pt>
    <dgm:pt modelId="{D4E8D57C-1E45-7B47-B287-A1E8D94A4CDF}" type="pres">
      <dgm:prSet presAssocID="{7E8A58C4-3625-47EA-AE03-57F13AE390C7}" presName="linNode" presStyleCnt="0"/>
      <dgm:spPr/>
    </dgm:pt>
    <dgm:pt modelId="{65FFC1AC-F600-D244-B347-385AB00D64E7}" type="pres">
      <dgm:prSet presAssocID="{7E8A58C4-3625-47EA-AE03-57F13AE390C7}" presName="parentText" presStyleLbl="node1" presStyleIdx="3" presStyleCnt="4" custScaleX="54855">
        <dgm:presLayoutVars>
          <dgm:chMax val="1"/>
          <dgm:bulletEnabled val="1"/>
        </dgm:presLayoutVars>
      </dgm:prSet>
      <dgm:spPr/>
    </dgm:pt>
    <dgm:pt modelId="{90B978CD-DCDF-B74B-8901-CC76ACA6CC8E}" type="pres">
      <dgm:prSet presAssocID="{7E8A58C4-3625-47EA-AE03-57F13AE390C7}" presName="descendantText" presStyleLbl="alignAccFollowNode1" presStyleIdx="3" presStyleCnt="4" custScaleX="119696">
        <dgm:presLayoutVars>
          <dgm:bulletEnabled val="1"/>
        </dgm:presLayoutVars>
      </dgm:prSet>
      <dgm:spPr/>
    </dgm:pt>
  </dgm:ptLst>
  <dgm:cxnLst>
    <dgm:cxn modelId="{27FC2707-B7C0-4145-98A8-2E0679649E13}" type="presOf" srcId="{648FA871-89EB-421B-935D-D5E26411E4C5}" destId="{898DEF3C-DB6A-F646-A16C-6292A69D43F9}" srcOrd="0" destOrd="0" presId="urn:microsoft.com/office/officeart/2005/8/layout/vList5"/>
    <dgm:cxn modelId="{60AD3A10-D67E-4247-927C-47A4D2293530}" srcId="{106872E4-5D60-457D-B61D-258FFC4B4B20}" destId="{01BAB988-3F90-4AA1-AD29-88EE092314F4}" srcOrd="0" destOrd="0" parTransId="{94407FDC-113D-4D81-A5E8-897276734059}" sibTransId="{17886A7B-B1DB-4F1F-B48E-266239ECF74A}"/>
    <dgm:cxn modelId="{EE43B517-45BA-4833-8C3D-3539FD7F1995}" srcId="{3C9BB0E9-FD9E-4DDD-AC80-0DB52DCA030F}" destId="{B40F9877-FC38-452B-AB8E-180B65623842}" srcOrd="1" destOrd="0" parTransId="{FFD04244-6CD3-4A4D-A180-122081A480DB}" sibTransId="{C42E2A64-6544-4F39-B59E-38906EE83FF6}"/>
    <dgm:cxn modelId="{0B32EE19-F32E-4F1D-9CD8-B3E21428FBDF}" srcId="{01BAB988-3F90-4AA1-AD29-88EE092314F4}" destId="{E51723A2-13AD-4171-8174-13B89A297CEE}" srcOrd="0" destOrd="0" parTransId="{F9043901-F08D-48B4-B715-2AD0DF00B3B6}" sibTransId="{8F719AC7-3A1A-4F7C-AAC6-3A675A3B5AC0}"/>
    <dgm:cxn modelId="{189AF62B-26D8-421E-B630-8B0282C769E5}" srcId="{3C9BB0E9-FD9E-4DDD-AC80-0DB52DCA030F}" destId="{648FA871-89EB-421B-935D-D5E26411E4C5}" srcOrd="0" destOrd="0" parTransId="{04C65440-393E-4D24-ACD7-45A815D3709D}" sibTransId="{A85BC10F-9BAD-4396-8598-11644A0BE3F3}"/>
    <dgm:cxn modelId="{CACECC36-C685-0F46-A1EE-F6B9D6C8CFB1}" type="presOf" srcId="{CAF7F6F7-4F87-4BFD-946C-BD84C672A7B8}" destId="{90B978CD-DCDF-B74B-8901-CC76ACA6CC8E}" srcOrd="0" destOrd="1" presId="urn:microsoft.com/office/officeart/2005/8/layout/vList5"/>
    <dgm:cxn modelId="{9AFBEC43-49AC-4A57-9B83-C1166F195138}" srcId="{7E8A58C4-3625-47EA-AE03-57F13AE390C7}" destId="{DD490119-9632-4DC3-9C9D-0A4BC7B822F4}" srcOrd="0" destOrd="0" parTransId="{1154BAE6-9850-4244-88AB-6BBC2EB98961}" sibTransId="{7F532E33-BC31-4EE2-A3E9-1C0A3C5BEF3F}"/>
    <dgm:cxn modelId="{D4AE9C56-57BC-7546-83A0-E15112D0577C}" type="presOf" srcId="{0BFC3D8A-EDA1-42F3-8DF3-E00353BC04AD}" destId="{04C22B4A-73E1-F143-AE16-636F6E257043}" srcOrd="0" destOrd="0" presId="urn:microsoft.com/office/officeart/2005/8/layout/vList5"/>
    <dgm:cxn modelId="{1F491372-B2D0-BE46-AB65-39BA20D4694F}" type="presOf" srcId="{106872E4-5D60-457D-B61D-258FFC4B4B20}" destId="{F9F8D182-6D67-504B-B419-DF3D020FF330}" srcOrd="0" destOrd="0" presId="urn:microsoft.com/office/officeart/2005/8/layout/vList5"/>
    <dgm:cxn modelId="{3FA3C273-218A-8443-BD9B-09FD46AE6B84}" type="presOf" srcId="{3C9BB0E9-FD9E-4DDD-AC80-0DB52DCA030F}" destId="{76221726-19A2-8443-977B-0FBF68CDAFB0}" srcOrd="0" destOrd="0" presId="urn:microsoft.com/office/officeart/2005/8/layout/vList5"/>
    <dgm:cxn modelId="{DE8FE97A-0314-464B-B654-8530FE73BCCD}" type="presOf" srcId="{7E8A58C4-3625-47EA-AE03-57F13AE390C7}" destId="{65FFC1AC-F600-D244-B347-385AB00D64E7}" srcOrd="0" destOrd="0" presId="urn:microsoft.com/office/officeart/2005/8/layout/vList5"/>
    <dgm:cxn modelId="{9F94F993-354F-784D-9443-C8F73A5A07F2}" type="presOf" srcId="{FD7A829F-3C44-4726-9CA6-9882C01C3A02}" destId="{24244848-F446-494A-A995-55AEE740FBFA}" srcOrd="0" destOrd="1" presId="urn:microsoft.com/office/officeart/2005/8/layout/vList5"/>
    <dgm:cxn modelId="{2D627FAB-0AA4-45E5-A7BF-B2C4551210FC}" srcId="{01BAB988-3F90-4AA1-AD29-88EE092314F4}" destId="{FD7A829F-3C44-4726-9CA6-9882C01C3A02}" srcOrd="1" destOrd="0" parTransId="{E20ECF46-CC75-4983-A230-6F6AC462EBC7}" sibTransId="{62F439F1-D516-41AB-8A00-8303EFB75ABD}"/>
    <dgm:cxn modelId="{B53E75AE-67F8-4F59-A9B5-01776EAC318D}" srcId="{106872E4-5D60-457D-B61D-258FFC4B4B20}" destId="{3C9BB0E9-FD9E-4DDD-AC80-0DB52DCA030F}" srcOrd="1" destOrd="0" parTransId="{610300F4-F751-41AC-B7D8-E6D6DEF0B59A}" sibTransId="{04FB425A-BD7D-47F6-BCBB-CEE70C8B8F5B}"/>
    <dgm:cxn modelId="{9208C5B6-E269-4EED-A97D-730CCC7589EC}" srcId="{106872E4-5D60-457D-B61D-258FFC4B4B20}" destId="{7E8A58C4-3625-47EA-AE03-57F13AE390C7}" srcOrd="3" destOrd="0" parTransId="{C935EB39-8DEC-4D7C-90F8-B0AAD62497D8}" sibTransId="{5DD51C52-E201-4243-914D-1FAC7B7AC42F}"/>
    <dgm:cxn modelId="{50FC63B8-B066-4127-BB9F-0F238C5724A2}" srcId="{106872E4-5D60-457D-B61D-258FFC4B4B20}" destId="{0BFC3D8A-EDA1-42F3-8DF3-E00353BC04AD}" srcOrd="2" destOrd="0" parTransId="{0E15A156-E289-4DF5-A36A-A1C4AC248BEE}" sibTransId="{386B66DE-511A-476A-985F-D1A75B4790F8}"/>
    <dgm:cxn modelId="{5A4D7ABE-DC32-1844-A4D0-7A44FF3F3D64}" type="presOf" srcId="{E51723A2-13AD-4171-8174-13B89A297CEE}" destId="{24244848-F446-494A-A995-55AEE740FBFA}" srcOrd="0" destOrd="0" presId="urn:microsoft.com/office/officeart/2005/8/layout/vList5"/>
    <dgm:cxn modelId="{6AD69BD1-2A65-4156-B935-CE4FCB5BF678}" srcId="{0BFC3D8A-EDA1-42F3-8DF3-E00353BC04AD}" destId="{448570DF-5063-4FCB-B866-3F24C19A3721}" srcOrd="0" destOrd="0" parTransId="{828B5312-2FD7-4DBB-8183-D7F2F4041EAF}" sibTransId="{27548FD2-EA1E-4B9C-8BC5-B813E2E7D1FD}"/>
    <dgm:cxn modelId="{42B64BD3-FE33-584A-AC3A-D4D561C092E6}" type="presOf" srcId="{01BAB988-3F90-4AA1-AD29-88EE092314F4}" destId="{E2C3650E-C40C-7F4A-B9AB-EFC304342D90}" srcOrd="0" destOrd="0" presId="urn:microsoft.com/office/officeart/2005/8/layout/vList5"/>
    <dgm:cxn modelId="{B61171D7-85CC-E54B-B753-DDA79E1B27BF}" type="presOf" srcId="{9A2204C7-316B-4950-8425-A4038952311C}" destId="{09FEA8C5-8567-FF48-B29F-3FE6DF092035}" srcOrd="0" destOrd="1" presId="urn:microsoft.com/office/officeart/2005/8/layout/vList5"/>
    <dgm:cxn modelId="{D40585E1-0FF4-F14C-94C9-A0BF829FF6EB}" type="presOf" srcId="{DD490119-9632-4DC3-9C9D-0A4BC7B822F4}" destId="{90B978CD-DCDF-B74B-8901-CC76ACA6CC8E}" srcOrd="0" destOrd="0" presId="urn:microsoft.com/office/officeart/2005/8/layout/vList5"/>
    <dgm:cxn modelId="{E79B81E4-E461-4E6B-AE24-42FAE284A3FB}" srcId="{0BFC3D8A-EDA1-42F3-8DF3-E00353BC04AD}" destId="{9A2204C7-316B-4950-8425-A4038952311C}" srcOrd="1" destOrd="0" parTransId="{A7F78C7B-3656-44DE-9EA3-5188993CE688}" sibTransId="{FE00AF6F-FD0D-45F5-997C-33D3849A6010}"/>
    <dgm:cxn modelId="{86C78BE9-51FE-4FAE-92AA-673EE189EB37}" srcId="{7E8A58C4-3625-47EA-AE03-57F13AE390C7}" destId="{CAF7F6F7-4F87-4BFD-946C-BD84C672A7B8}" srcOrd="1" destOrd="0" parTransId="{4AD91B52-34F3-4F52-94A9-3F8F3FEF45F4}" sibTransId="{58EB5CA5-4D5C-49C8-93BF-ED6602E3FBF9}"/>
    <dgm:cxn modelId="{552E0FEE-732A-614D-B051-550618D7BBF6}" type="presOf" srcId="{448570DF-5063-4FCB-B866-3F24C19A3721}" destId="{09FEA8C5-8567-FF48-B29F-3FE6DF092035}" srcOrd="0" destOrd="0" presId="urn:microsoft.com/office/officeart/2005/8/layout/vList5"/>
    <dgm:cxn modelId="{3D2182FD-95D7-564F-8FEA-D10EA5EB4781}" type="presOf" srcId="{B40F9877-FC38-452B-AB8E-180B65623842}" destId="{898DEF3C-DB6A-F646-A16C-6292A69D43F9}" srcOrd="0" destOrd="1" presId="urn:microsoft.com/office/officeart/2005/8/layout/vList5"/>
    <dgm:cxn modelId="{99C23FB0-9DD3-0C40-A520-0EAE6F3EB4DA}" type="presParOf" srcId="{F9F8D182-6D67-504B-B419-DF3D020FF330}" destId="{3E074C97-1CE4-7E4F-B566-AD07E7DADB78}" srcOrd="0" destOrd="0" presId="urn:microsoft.com/office/officeart/2005/8/layout/vList5"/>
    <dgm:cxn modelId="{84D739C9-BE21-F048-A616-1B7D5795BE53}" type="presParOf" srcId="{3E074C97-1CE4-7E4F-B566-AD07E7DADB78}" destId="{E2C3650E-C40C-7F4A-B9AB-EFC304342D90}" srcOrd="0" destOrd="0" presId="urn:microsoft.com/office/officeart/2005/8/layout/vList5"/>
    <dgm:cxn modelId="{E63FB484-DE1A-F742-9E6D-DD02DE1E06E9}" type="presParOf" srcId="{3E074C97-1CE4-7E4F-B566-AD07E7DADB78}" destId="{24244848-F446-494A-A995-55AEE740FBFA}" srcOrd="1" destOrd="0" presId="urn:microsoft.com/office/officeart/2005/8/layout/vList5"/>
    <dgm:cxn modelId="{F223B6E6-CDFF-A041-86DC-9407D86FE102}" type="presParOf" srcId="{F9F8D182-6D67-504B-B419-DF3D020FF330}" destId="{66A2A441-5FCB-ED47-A0FD-41175FEB9105}" srcOrd="1" destOrd="0" presId="urn:microsoft.com/office/officeart/2005/8/layout/vList5"/>
    <dgm:cxn modelId="{A599B50D-6A97-0540-9C3D-52DEC3949609}" type="presParOf" srcId="{F9F8D182-6D67-504B-B419-DF3D020FF330}" destId="{0AC1513D-7D3F-3D46-AA96-6533662CA969}" srcOrd="2" destOrd="0" presId="urn:microsoft.com/office/officeart/2005/8/layout/vList5"/>
    <dgm:cxn modelId="{638C4391-3F16-C04E-BFA1-54BDCFD9A6DE}" type="presParOf" srcId="{0AC1513D-7D3F-3D46-AA96-6533662CA969}" destId="{76221726-19A2-8443-977B-0FBF68CDAFB0}" srcOrd="0" destOrd="0" presId="urn:microsoft.com/office/officeart/2005/8/layout/vList5"/>
    <dgm:cxn modelId="{2F81F14C-2DD0-0F4F-8C33-A1ED64188663}" type="presParOf" srcId="{0AC1513D-7D3F-3D46-AA96-6533662CA969}" destId="{898DEF3C-DB6A-F646-A16C-6292A69D43F9}" srcOrd="1" destOrd="0" presId="urn:microsoft.com/office/officeart/2005/8/layout/vList5"/>
    <dgm:cxn modelId="{845D344D-59BF-7B44-9BCC-47039CFABB91}" type="presParOf" srcId="{F9F8D182-6D67-504B-B419-DF3D020FF330}" destId="{21FF5B89-27A6-AB4F-B0CF-692C7FD73B8D}" srcOrd="3" destOrd="0" presId="urn:microsoft.com/office/officeart/2005/8/layout/vList5"/>
    <dgm:cxn modelId="{AB159192-3B31-FD45-BAC0-94F53DE21EF3}" type="presParOf" srcId="{F9F8D182-6D67-504B-B419-DF3D020FF330}" destId="{2D3D3AFC-C890-F444-9763-05B8639942AE}" srcOrd="4" destOrd="0" presId="urn:microsoft.com/office/officeart/2005/8/layout/vList5"/>
    <dgm:cxn modelId="{0044BECD-C290-7749-880A-7093FA909A1E}" type="presParOf" srcId="{2D3D3AFC-C890-F444-9763-05B8639942AE}" destId="{04C22B4A-73E1-F143-AE16-636F6E257043}" srcOrd="0" destOrd="0" presId="urn:microsoft.com/office/officeart/2005/8/layout/vList5"/>
    <dgm:cxn modelId="{FEC964DE-1B07-F748-B86A-CEAA93275080}" type="presParOf" srcId="{2D3D3AFC-C890-F444-9763-05B8639942AE}" destId="{09FEA8C5-8567-FF48-B29F-3FE6DF092035}" srcOrd="1" destOrd="0" presId="urn:microsoft.com/office/officeart/2005/8/layout/vList5"/>
    <dgm:cxn modelId="{EE16A7F4-DD31-3C44-A3F8-9D011A3E5AA3}" type="presParOf" srcId="{F9F8D182-6D67-504B-B419-DF3D020FF330}" destId="{CD063700-04B7-414C-8D56-33D7A4F34E26}" srcOrd="5" destOrd="0" presId="urn:microsoft.com/office/officeart/2005/8/layout/vList5"/>
    <dgm:cxn modelId="{203F58DA-60CD-304E-A530-BA51A6960BF1}" type="presParOf" srcId="{F9F8D182-6D67-504B-B419-DF3D020FF330}" destId="{D4E8D57C-1E45-7B47-B287-A1E8D94A4CDF}" srcOrd="6" destOrd="0" presId="urn:microsoft.com/office/officeart/2005/8/layout/vList5"/>
    <dgm:cxn modelId="{062AF5E4-9054-A04A-8DFB-446CF21DD6C2}" type="presParOf" srcId="{D4E8D57C-1E45-7B47-B287-A1E8D94A4CDF}" destId="{65FFC1AC-F600-D244-B347-385AB00D64E7}" srcOrd="0" destOrd="0" presId="urn:microsoft.com/office/officeart/2005/8/layout/vList5"/>
    <dgm:cxn modelId="{1CC56544-0521-3340-902D-B162F305C23A}" type="presParOf" srcId="{D4E8D57C-1E45-7B47-B287-A1E8D94A4CDF}" destId="{90B978CD-DCDF-B74B-8901-CC76ACA6CC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44848-F446-494A-A995-55AEE740FBFA}">
      <dsp:nvSpPr>
        <dsp:cNvPr id="0" name=""/>
        <dsp:cNvSpPr/>
      </dsp:nvSpPr>
      <dsp:spPr>
        <a:xfrm rot="5400000">
          <a:off x="5832482" y="-3246423"/>
          <a:ext cx="1320700" cy="815058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How can we ensure that </a:t>
          </a:r>
          <a:r>
            <a:rPr lang="en-US" sz="1600" kern="1200"/>
            <a:t>your stakeholder </a:t>
          </a:r>
          <a:r>
            <a:rPr lang="en-US" sz="1600" b="0" i="0" kern="1200"/>
            <a:t>understands the implications of rabies genomic surveillance results?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What strategies could you take to interpret complex genomic data and translate it into actionable insights within your stakeholder community?</a:t>
          </a:r>
          <a:endParaRPr lang="en-US" sz="1600" kern="1200" dirty="0"/>
        </a:p>
      </dsp:txBody>
      <dsp:txXfrm rot="-5400000">
        <a:off x="2417540" y="232990"/>
        <a:ext cx="8086115" cy="1191758"/>
      </dsp:txXfrm>
    </dsp:sp>
    <dsp:sp modelId="{E2C3650E-C40C-7F4A-B9AB-EFC304342D90}">
      <dsp:nvSpPr>
        <dsp:cNvPr id="0" name=""/>
        <dsp:cNvSpPr/>
      </dsp:nvSpPr>
      <dsp:spPr>
        <a:xfrm>
          <a:off x="199225" y="3432"/>
          <a:ext cx="2218314" cy="16508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Understanding and Interpretation</a:t>
          </a:r>
          <a:r>
            <a:rPr lang="en-US" sz="2100" b="0" i="0" kern="1200"/>
            <a:t>:</a:t>
          </a:r>
          <a:endParaRPr lang="en-US" sz="2100" kern="1200"/>
        </a:p>
      </dsp:txBody>
      <dsp:txXfrm>
        <a:off x="279814" y="84021"/>
        <a:ext cx="2057136" cy="1489697"/>
      </dsp:txXfrm>
    </dsp:sp>
    <dsp:sp modelId="{898DEF3C-DB6A-F646-A16C-6292A69D43F9}">
      <dsp:nvSpPr>
        <dsp:cNvPr id="0" name=""/>
        <dsp:cNvSpPr/>
      </dsp:nvSpPr>
      <dsp:spPr>
        <a:xfrm rot="5400000">
          <a:off x="5810050" y="-1535418"/>
          <a:ext cx="1320700" cy="8195417"/>
        </a:xfrm>
        <a:prstGeom prst="round2Same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How can you effectively communicate rabies genomic surveillance findings to your stakeholder?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How </a:t>
          </a:r>
          <a:r>
            <a:rPr lang="en-US" sz="1600" b="0" i="0" kern="1200"/>
            <a:t>can you ensure </a:t>
          </a:r>
          <a:r>
            <a:rPr lang="en-US" sz="1600" b="0" i="0" kern="1200" dirty="0"/>
            <a:t>that the information is conveyed clearly, accurately, and in a manner suited to your stakeholders' backgrounds and expertise levels?</a:t>
          </a:r>
          <a:endParaRPr lang="en-US" sz="1600" kern="1200" dirty="0"/>
        </a:p>
      </dsp:txBody>
      <dsp:txXfrm rot="-5400000">
        <a:off x="2372692" y="1966411"/>
        <a:ext cx="8130946" cy="1191758"/>
      </dsp:txXfrm>
    </dsp:sp>
    <dsp:sp modelId="{76221726-19A2-8443-977B-0FBF68CDAFB0}">
      <dsp:nvSpPr>
        <dsp:cNvPr id="0" name=""/>
        <dsp:cNvSpPr/>
      </dsp:nvSpPr>
      <dsp:spPr>
        <a:xfrm>
          <a:off x="199225" y="1736851"/>
          <a:ext cx="2173466" cy="165087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Communication Strategies</a:t>
          </a:r>
          <a:r>
            <a:rPr lang="en-US" sz="2100" b="0" i="0" kern="1200" dirty="0"/>
            <a:t>:</a:t>
          </a:r>
          <a:endParaRPr lang="en-US" sz="2100" kern="1200" dirty="0"/>
        </a:p>
      </dsp:txBody>
      <dsp:txXfrm>
        <a:off x="279814" y="1817440"/>
        <a:ext cx="2012288" cy="1489697"/>
      </dsp:txXfrm>
    </dsp:sp>
    <dsp:sp modelId="{09FEA8C5-8567-FF48-B29F-3FE6DF092035}">
      <dsp:nvSpPr>
        <dsp:cNvPr id="0" name=""/>
        <dsp:cNvSpPr/>
      </dsp:nvSpPr>
      <dsp:spPr>
        <a:xfrm rot="5400000">
          <a:off x="5840040" y="67496"/>
          <a:ext cx="1320700" cy="8456426"/>
        </a:xfrm>
        <a:prstGeom prst="round2Same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How can your stakeholder group integrate rabies genomic surveillance results into existing practices or policies?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What adjustments might need to be made within your stakeholder community to accommodate the insights derived from genomic surveillance data?</a:t>
          </a:r>
          <a:endParaRPr lang="en-US" sz="1600" kern="1200" dirty="0"/>
        </a:p>
      </dsp:txBody>
      <dsp:txXfrm rot="-5400000">
        <a:off x="2272178" y="3699830"/>
        <a:ext cx="8391955" cy="1191758"/>
      </dsp:txXfrm>
    </dsp:sp>
    <dsp:sp modelId="{04C22B4A-73E1-F143-AE16-636F6E257043}">
      <dsp:nvSpPr>
        <dsp:cNvPr id="0" name=""/>
        <dsp:cNvSpPr/>
      </dsp:nvSpPr>
      <dsp:spPr>
        <a:xfrm>
          <a:off x="199225" y="3470271"/>
          <a:ext cx="2072952" cy="165087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Integration into Practices or Policies</a:t>
          </a:r>
          <a:r>
            <a:rPr lang="en-US" sz="2100" b="0" i="0" kern="1200"/>
            <a:t>:</a:t>
          </a:r>
          <a:endParaRPr lang="en-US" sz="2100" kern="1200"/>
        </a:p>
      </dsp:txBody>
      <dsp:txXfrm>
        <a:off x="279814" y="3550860"/>
        <a:ext cx="1911774" cy="1489697"/>
      </dsp:txXfrm>
    </dsp:sp>
    <dsp:sp modelId="{90B978CD-DCDF-B74B-8901-CC76ACA6CC8E}">
      <dsp:nvSpPr>
        <dsp:cNvPr id="0" name=""/>
        <dsp:cNvSpPr/>
      </dsp:nvSpPr>
      <dsp:spPr>
        <a:xfrm rot="5400000">
          <a:off x="5882536" y="1843473"/>
          <a:ext cx="1320700" cy="8371311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What steps can your group take to engage stakeholders based on rabies genomic surveillance findings?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How can your group encourage proactive measures or decisions based on the insights obtained from genomic surveillance, ensuring that they translate into tangible actions or policy changes?</a:t>
          </a:r>
          <a:endParaRPr lang="en-US" sz="1600" kern="1200" dirty="0"/>
        </a:p>
      </dsp:txBody>
      <dsp:txXfrm rot="-5400000">
        <a:off x="2357231" y="5433250"/>
        <a:ext cx="8306840" cy="1191758"/>
      </dsp:txXfrm>
    </dsp:sp>
    <dsp:sp modelId="{65FFC1AC-F600-D244-B347-385AB00D64E7}">
      <dsp:nvSpPr>
        <dsp:cNvPr id="0" name=""/>
        <dsp:cNvSpPr/>
      </dsp:nvSpPr>
      <dsp:spPr>
        <a:xfrm>
          <a:off x="199225" y="5203690"/>
          <a:ext cx="2158005" cy="165087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Engagement and Action</a:t>
          </a:r>
          <a:r>
            <a:rPr lang="en-US" sz="2100" b="0" i="0" kern="1200"/>
            <a:t>:</a:t>
          </a:r>
          <a:endParaRPr lang="en-US" sz="2100" kern="1200"/>
        </a:p>
      </dsp:txBody>
      <dsp:txXfrm>
        <a:off x="279814" y="5284279"/>
        <a:ext cx="1996827" cy="1489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BB72-1F83-7912-0E35-92C18EE86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0C8F8-0230-A44B-08E3-11B0858F2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B0B62-7372-0811-F2CE-9FA2B617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EB7CE-A9C0-DFEF-973F-FB3FBEFE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006B2-DB1B-BCF5-637B-FCCDAEA6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B5B0-CF81-0E43-FA8A-4B66460D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12DDC-DC85-A3F8-A4AE-CD95BB90B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A3848-672E-D46E-61A4-C4BE3821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6ABA8-B8A4-603C-BA9B-73855DA0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7A2C7-AB5A-2F8A-ED10-FE52E86A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97614-E10A-D887-F7EE-1545A5738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78C07-D7BC-8F3B-E1B2-7F7A97520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D812-252F-F304-366A-5BEA5BA1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D9E6E-35CC-792E-EDD9-8EF9A285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4905F-19E0-82F4-DF46-C2FF6AB9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7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D473-B9BC-B1B8-F041-005340AD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B409-9506-9771-05FE-944156C39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4446-088F-4DA6-2FE8-CED2832C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06D5F-38C7-EB72-133E-077AAD31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CA8E-01F6-D941-E736-606968A6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80BB-56C8-3210-2BAE-8C98AFB8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B85A7-556B-A379-294B-FE9D4F291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ED4D5-BB09-B6A1-6CF0-12FDF5FD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A2DC4-BC6B-C3D9-0F81-D9F6B972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0F97F-EA99-14C2-5958-D20CEA9F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7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38D0-DDF3-3275-6C9F-E6280798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CC9E9-80D4-E9C7-0318-78A485658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997D0-8D7A-BA41-9C01-26BEF17C0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ABC0F-88BF-1AE4-BAE8-B91A7954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6A98B-FBBE-DA37-8616-E736EDF8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B3F18-9139-D990-7D67-C06449FB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0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E2F1-CE57-C73E-2177-14CC6CB4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F9982-6F91-67DE-F7EE-F1BC000F2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64ECE-B559-B964-EDFB-93D82E939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E96EA-D032-1B13-B666-9537720BA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0EDBA-2D8D-03D9-0BB3-7598A7AB8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DFF22-B65B-E42F-5D6C-67532EE4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4FE30-5956-3433-A822-BE442B4E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72F3C-7292-0F37-3418-32582B89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3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EA21-C083-C88B-7C80-BFC763B0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A135F-5B75-B4C1-961D-7B3423CB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E7945-7BA7-9E2F-12BF-1D1856CE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FD114-3774-8130-88A3-022315FD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5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15505-C0F0-6D14-F272-FE5659AD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3223C-B0CF-BCEA-66BB-B762D3EB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74D67-8F58-16E6-2DF5-ADEABD81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2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1D4A-F4C8-A777-1E75-39298F98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FFC4-78B7-95DF-835E-3A64BECBA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BCA93-FBDD-C72F-CA72-005B29CC5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E4AC0-B743-46C2-B69F-BEF6681A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95BA0-933B-7F0C-7AFE-FD659DDB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E18ED-9D00-717A-0346-306660B4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8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2187-25B5-181C-F870-9042B630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975BD-787A-711A-ADD1-16401A53A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4A2E9-8B1E-1C7A-DECF-8AABA743F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746D9-F5C3-BC36-41FB-4B0D75DD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F2587-B6AB-CB9C-C060-30A9F2A5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E3CF6-AEEA-8719-C984-A7344026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FE402-177E-B2F1-147E-702D1D6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1658C-A3DC-CBC0-D87D-CEDC943E4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C29FB-31A8-0815-D779-F5E111022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2/16/24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4F3D0-9797-DA8E-EBC9-3A2DA3893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659DE-41BF-1434-66F5-B9EFAB131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4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D9B95-3CD5-7ABC-E806-49AAF38B0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6300" b="61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E954E-0BA7-B3F6-4F9A-067FD2688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/>
              <a:t>Discussion groups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4D29-4820-EBC8-1CFC-464B5665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3800" dirty="0"/>
              <a:t>Topic: Translating results to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A46F-841E-77C0-5369-243F6D357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2200"/>
              <a:t>Same grouped assigned for lab practicals (4 groups)</a:t>
            </a:r>
          </a:p>
          <a:p>
            <a:r>
              <a:rPr lang="en-US" sz="2200"/>
              <a:t>Each group will consider a different stakeholder</a:t>
            </a:r>
          </a:p>
          <a:p>
            <a:endParaRPr lang="en-US" sz="2200"/>
          </a:p>
          <a:p>
            <a:endParaRPr lang="en-US" sz="22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027D3F-C163-D4EB-8A90-A0691A18C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59939"/>
              </p:ext>
            </p:extLst>
          </p:nvPr>
        </p:nvGraphicFramePr>
        <p:xfrm>
          <a:off x="646176" y="366319"/>
          <a:ext cx="5458968" cy="5381262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772844">
                  <a:extLst>
                    <a:ext uri="{9D8B030D-6E8A-4147-A177-3AD203B41FA5}">
                      <a16:colId xmlns:a16="http://schemas.microsoft.com/office/drawing/2014/main" val="3730384934"/>
                    </a:ext>
                  </a:extLst>
                </a:gridCol>
                <a:gridCol w="3686124">
                  <a:extLst>
                    <a:ext uri="{9D8B030D-6E8A-4147-A177-3AD203B41FA5}">
                      <a16:colId xmlns:a16="http://schemas.microsoft.com/office/drawing/2014/main" val="4231003789"/>
                    </a:ext>
                  </a:extLst>
                </a:gridCol>
              </a:tblGrid>
              <a:tr h="1342002">
                <a:tc>
                  <a:txBody>
                    <a:bodyPr/>
                    <a:lstStyle/>
                    <a:p>
                      <a:r>
                        <a:rPr lang="en-US" sz="3200" b="0" cap="none" spc="0">
                          <a:solidFill>
                            <a:schemeClr val="bg1"/>
                          </a:solidFill>
                        </a:rPr>
                        <a:t>Group</a:t>
                      </a:r>
                    </a:p>
                  </a:txBody>
                  <a:tcPr marL="185530" marR="185530" marT="185530" marB="9276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cap="none" spc="0" dirty="0">
                          <a:solidFill>
                            <a:schemeClr val="bg1"/>
                          </a:solidFill>
                        </a:rPr>
                        <a:t>Stakeholder</a:t>
                      </a:r>
                    </a:p>
                  </a:txBody>
                  <a:tcPr marL="185530" marR="185530" marT="185530" marB="9276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357702"/>
                  </a:ext>
                </a:extLst>
              </a:tr>
              <a:tr h="723568"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85530" marR="185530" marT="185530" marB="927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none" spc="0" dirty="0">
                          <a:solidFill>
                            <a:schemeClr val="tx1"/>
                          </a:solidFill>
                        </a:rPr>
                        <a:t>International Organizations and NGOs</a:t>
                      </a:r>
                    </a:p>
                  </a:txBody>
                  <a:tcPr marL="185530" marR="185530" marT="185530" marB="927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825488"/>
                  </a:ext>
                </a:extLst>
              </a:tr>
              <a:tr h="723568"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85530" marR="185530" marT="185530" marB="927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Community Health Workers and Educators</a:t>
                      </a:r>
                    </a:p>
                  </a:txBody>
                  <a:tcPr marL="185530" marR="185530" marT="185530" marB="927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39655"/>
                  </a:ext>
                </a:extLst>
              </a:tr>
              <a:tr h="723568"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85530" marR="185530" marT="185530" marB="927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Local Public Health &amp; Veterinary Services</a:t>
                      </a:r>
                    </a:p>
                  </a:txBody>
                  <a:tcPr marL="185530" marR="185530" marT="185530" marB="927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13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85530" marR="185530" marT="185530" marB="927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rgbClr val="0D0D0D"/>
                          </a:solidFill>
                          <a:effectLst/>
                          <a:latin typeface="Söhne"/>
                        </a:rPr>
                        <a:t>Government Agencies and Policy Makers</a:t>
                      </a:r>
                      <a:endParaRPr lang="en-US" sz="24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85530" marR="185530" marT="185530" marB="927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32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85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D9FA-F7F3-21E9-4B6A-9BB823A9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Summarise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4646-CF23-51D5-32D3-890CA38D9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Each group should record important points from discussion</a:t>
            </a:r>
          </a:p>
          <a:p>
            <a:pPr lvl="1"/>
            <a:r>
              <a:rPr lang="en-US" sz="2200"/>
              <a:t>Assign a person to take notes</a:t>
            </a:r>
          </a:p>
          <a:p>
            <a:r>
              <a:rPr lang="en-US" sz="2200"/>
              <a:t>Present a few slides to summarise</a:t>
            </a:r>
          </a:p>
        </p:txBody>
      </p:sp>
      <p:pic>
        <p:nvPicPr>
          <p:cNvPr id="5" name="Picture 4" descr="Multi-coloured sticky notes on a whiteboard">
            <a:extLst>
              <a:ext uri="{FF2B5EF4-FFF2-40B4-BE49-F238E27FC236}">
                <a16:creationId xmlns:a16="http://schemas.microsoft.com/office/drawing/2014/main" id="{96472956-A077-ED8E-610E-A329267F01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78" r="1899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6943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077B-DCFE-D7A2-E520-F8331534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Discussion points: a guide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9237DBF-7543-B035-B058-E532C35F8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316074"/>
              </p:ext>
            </p:extLst>
          </p:nvPr>
        </p:nvGraphicFramePr>
        <p:xfrm>
          <a:off x="644056" y="0"/>
          <a:ext cx="1092782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121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254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Office Theme</vt:lpstr>
      <vt:lpstr>Discussion groups</vt:lpstr>
      <vt:lpstr>Topic: Translating results to stakeholders</vt:lpstr>
      <vt:lpstr>Summarise discussions</vt:lpstr>
      <vt:lpstr>Discussion points: a guide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groups</dc:title>
  <dc:creator>Kirstyn Brunker</dc:creator>
  <cp:lastModifiedBy>Kirstyn Brunker</cp:lastModifiedBy>
  <cp:revision>1</cp:revision>
  <dcterms:created xsi:type="dcterms:W3CDTF">2024-02-16T11:20:43Z</dcterms:created>
  <dcterms:modified xsi:type="dcterms:W3CDTF">2024-02-16T13:17:51Z</dcterms:modified>
</cp:coreProperties>
</file>