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88989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8898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4629787af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4629787af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6f88989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6f8898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6f889893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6f8898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c6f889893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c6f88989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4629787af_0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4629787af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4629787af_0_1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4629787af_0_1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e4629787af_0_1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e4629787af_0_1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4629787af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e4629787af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4629787af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4629787af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424925" y="113350"/>
            <a:ext cx="4856400" cy="1983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SNAKE GAME</a:t>
            </a:r>
            <a:endParaRPr/>
          </a:p>
        </p:txBody>
      </p:sp>
      <p:sp>
        <p:nvSpPr>
          <p:cNvPr id="278" name="Google Shape;278;p13"/>
          <p:cNvSpPr txBox="1"/>
          <p:nvPr>
            <p:ph idx="1" type="subTitle"/>
          </p:nvPr>
        </p:nvSpPr>
        <p:spPr>
          <a:xfrm>
            <a:off x="0" y="3117875"/>
            <a:ext cx="6208800" cy="202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u="sng">
                <a:solidFill>
                  <a:srgbClr val="000000"/>
                </a:solidFill>
              </a:rPr>
              <a:t>TEAM MEMBERS</a:t>
            </a:r>
            <a:r>
              <a:rPr lang="en" sz="1800">
                <a:solidFill>
                  <a:srgbClr val="000000"/>
                </a:solidFill>
              </a:rPr>
              <a:t> - Yashas S Reddy , 1BM18IS125</a:t>
            </a:r>
            <a:endParaRPr sz="1800">
              <a:solidFill>
                <a:srgbClr val="000000"/>
              </a:solidFill>
            </a:endParaRPr>
          </a:p>
          <a:p>
            <a:pPr indent="0" lvl="0" marL="0" rtl="0" algn="l">
              <a:spcBef>
                <a:spcPts val="0"/>
              </a:spcBef>
              <a:spcAft>
                <a:spcPts val="0"/>
              </a:spcAft>
              <a:buNone/>
            </a:pPr>
            <a:r>
              <a:rPr lang="en" sz="1800">
                <a:solidFill>
                  <a:srgbClr val="000000"/>
                </a:solidFill>
              </a:rPr>
              <a:t>                                  Pavithra S , 1BM19IS134</a:t>
            </a:r>
            <a:endParaRPr sz="1800">
              <a:solidFill>
                <a:srgbClr val="000000"/>
              </a:solidFill>
            </a:endParaRPr>
          </a:p>
          <a:p>
            <a:pPr indent="0" lvl="0" marL="0" rtl="0" algn="l">
              <a:spcBef>
                <a:spcPts val="0"/>
              </a:spcBef>
              <a:spcAft>
                <a:spcPts val="0"/>
              </a:spcAft>
              <a:buNone/>
            </a:pPr>
            <a:r>
              <a:rPr lang="en" sz="1800">
                <a:solidFill>
                  <a:srgbClr val="000000"/>
                </a:solidFill>
              </a:rPr>
              <a:t>                                  </a:t>
            </a:r>
            <a:r>
              <a:rPr lang="en" sz="1800">
                <a:solidFill>
                  <a:srgbClr val="000000"/>
                </a:solidFill>
              </a:rPr>
              <a:t>NIKHIL V WADHWA,1BM19IS102</a:t>
            </a:r>
            <a:endParaRPr sz="1800">
              <a:solidFill>
                <a:srgbClr val="000000"/>
              </a:solidFill>
            </a:endParaRPr>
          </a:p>
          <a:p>
            <a:pPr indent="0" lvl="0" marL="0" rtl="0" algn="l">
              <a:spcBef>
                <a:spcPts val="0"/>
              </a:spcBef>
              <a:spcAft>
                <a:spcPts val="0"/>
              </a:spcAft>
              <a:buNone/>
            </a:pPr>
            <a:r>
              <a:t/>
            </a:r>
            <a:endParaRPr sz="1800" u="sng">
              <a:solidFill>
                <a:srgbClr val="000000"/>
              </a:solidFill>
            </a:endParaRPr>
          </a:p>
          <a:p>
            <a:pPr indent="0" lvl="0" marL="0" rtl="0" algn="l">
              <a:spcBef>
                <a:spcPts val="0"/>
              </a:spcBef>
              <a:spcAft>
                <a:spcPts val="0"/>
              </a:spcAft>
              <a:buNone/>
            </a:pPr>
            <a:r>
              <a:t/>
            </a:r>
            <a:endParaRPr sz="1800" u="sng">
              <a:solidFill>
                <a:srgbClr val="000000"/>
              </a:solidFill>
            </a:endParaRPr>
          </a:p>
          <a:p>
            <a:pPr indent="0" lvl="0" marL="0" rtl="0" algn="l">
              <a:spcBef>
                <a:spcPts val="0"/>
              </a:spcBef>
              <a:spcAft>
                <a:spcPts val="0"/>
              </a:spcAft>
              <a:buNone/>
            </a:pPr>
            <a:r>
              <a:rPr lang="en" sz="1800" u="sng">
                <a:solidFill>
                  <a:srgbClr val="000000"/>
                </a:solidFill>
              </a:rPr>
              <a:t>SUBMITTED TO</a:t>
            </a:r>
            <a:r>
              <a:rPr lang="en" sz="1800">
                <a:solidFill>
                  <a:srgbClr val="000000"/>
                </a:solidFill>
              </a:rPr>
              <a:t> - Sindhu K</a:t>
            </a:r>
            <a:endParaRPr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1643100" y="1635300"/>
            <a:ext cx="58578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Permanent Marker"/>
                <a:ea typeface="Permanent Marker"/>
                <a:cs typeface="Permanent Marker"/>
                <a:sym typeface="Permanent Marker"/>
              </a:rPr>
              <a:t>thank you</a:t>
            </a:r>
            <a:endParaRPr>
              <a:latin typeface="Permanent Marker"/>
              <a:ea typeface="Permanent Marker"/>
              <a:cs typeface="Permanent Marker"/>
              <a:sym typeface="Permanent Mark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75376"/>
              <a:buFont typeface="Arial"/>
              <a:buNone/>
            </a:pPr>
            <a:r>
              <a:rPr b="0" lang="en" sz="4422" u="sng">
                <a:solidFill>
                  <a:srgbClr val="CC0000"/>
                </a:solidFill>
                <a:latin typeface="Arial"/>
                <a:ea typeface="Arial"/>
                <a:cs typeface="Arial"/>
                <a:sym typeface="Arial"/>
              </a:rPr>
              <a:t>TABLE OF CONTENTS</a:t>
            </a:r>
            <a:endParaRPr b="0" sz="4222">
              <a:solidFill>
                <a:srgbClr val="CC0000"/>
              </a:solidFill>
              <a:latin typeface="Arial"/>
              <a:ea typeface="Arial"/>
              <a:cs typeface="Arial"/>
              <a:sym typeface="Arial"/>
            </a:endParaRPr>
          </a:p>
          <a:p>
            <a:pPr indent="0" lvl="0" marL="0" rtl="0" algn="ctr">
              <a:spcBef>
                <a:spcPts val="0"/>
              </a:spcBef>
              <a:spcAft>
                <a:spcPts val="0"/>
              </a:spcAft>
              <a:buNone/>
            </a:pPr>
            <a:r>
              <a:t/>
            </a:r>
            <a:endParaRPr/>
          </a:p>
        </p:txBody>
      </p:sp>
      <p:sp>
        <p:nvSpPr>
          <p:cNvPr id="284" name="Google Shape;284;p14"/>
          <p:cNvSpPr txBox="1"/>
          <p:nvPr>
            <p:ph idx="1" type="body"/>
          </p:nvPr>
        </p:nvSpPr>
        <p:spPr>
          <a:xfrm>
            <a:off x="1252450" y="1759950"/>
            <a:ext cx="7030500" cy="2788500"/>
          </a:xfrm>
          <a:prstGeom prst="rect">
            <a:avLst/>
          </a:prstGeom>
        </p:spPr>
        <p:txBody>
          <a:bodyPr anchorCtr="0" anchor="t" bIns="91425" lIns="91425" spcFirstLastPara="1" rIns="91425" wrap="square" tIns="91425">
            <a:normAutofit/>
          </a:bodyPr>
          <a:lstStyle/>
          <a:p>
            <a:pPr indent="-387350" lvl="0" marL="457200" rtl="0" algn="just">
              <a:lnSpc>
                <a:spcPct val="100000"/>
              </a:lnSpc>
              <a:spcBef>
                <a:spcPts val="0"/>
              </a:spcBef>
              <a:spcAft>
                <a:spcPts val="0"/>
              </a:spcAft>
              <a:buClr>
                <a:srgbClr val="000000"/>
              </a:buClr>
              <a:buSzPts val="2500"/>
              <a:buFont typeface="Times New Roman"/>
              <a:buChar char="★"/>
            </a:pPr>
            <a:r>
              <a:rPr b="1" lang="en" sz="2500">
                <a:solidFill>
                  <a:srgbClr val="000000"/>
                </a:solidFill>
                <a:latin typeface="Times New Roman"/>
                <a:ea typeface="Times New Roman"/>
                <a:cs typeface="Times New Roman"/>
                <a:sym typeface="Times New Roman"/>
              </a:rPr>
              <a:t>ABSTRACT</a:t>
            </a:r>
            <a:endParaRPr b="1" sz="2500">
              <a:solidFill>
                <a:srgbClr val="000000"/>
              </a:solidFill>
              <a:latin typeface="Times New Roman"/>
              <a:ea typeface="Times New Roman"/>
              <a:cs typeface="Times New Roman"/>
              <a:sym typeface="Times New Roman"/>
            </a:endParaRPr>
          </a:p>
          <a:p>
            <a:pPr indent="-387350" lvl="0" marL="457200" rtl="0" algn="just">
              <a:lnSpc>
                <a:spcPct val="100000"/>
              </a:lnSpc>
              <a:spcBef>
                <a:spcPts val="0"/>
              </a:spcBef>
              <a:spcAft>
                <a:spcPts val="0"/>
              </a:spcAft>
              <a:buClr>
                <a:srgbClr val="000000"/>
              </a:buClr>
              <a:buSzPts val="2500"/>
              <a:buFont typeface="Times New Roman"/>
              <a:buChar char="★"/>
            </a:pPr>
            <a:r>
              <a:rPr b="1" lang="en" sz="2500">
                <a:solidFill>
                  <a:srgbClr val="000000"/>
                </a:solidFill>
                <a:latin typeface="Times New Roman"/>
                <a:ea typeface="Times New Roman"/>
                <a:cs typeface="Times New Roman"/>
                <a:sym typeface="Times New Roman"/>
              </a:rPr>
              <a:t>INTRODUCTION</a:t>
            </a:r>
            <a:endParaRPr b="1" sz="2500">
              <a:solidFill>
                <a:srgbClr val="000000"/>
              </a:solidFill>
              <a:latin typeface="Times New Roman"/>
              <a:ea typeface="Times New Roman"/>
              <a:cs typeface="Times New Roman"/>
              <a:sym typeface="Times New Roman"/>
            </a:endParaRPr>
          </a:p>
          <a:p>
            <a:pPr indent="-387350" lvl="0" marL="457200" rtl="0" algn="just">
              <a:lnSpc>
                <a:spcPct val="100000"/>
              </a:lnSpc>
              <a:spcBef>
                <a:spcPts val="0"/>
              </a:spcBef>
              <a:spcAft>
                <a:spcPts val="0"/>
              </a:spcAft>
              <a:buClr>
                <a:srgbClr val="000000"/>
              </a:buClr>
              <a:buSzPts val="2500"/>
              <a:buFont typeface="Times New Roman"/>
              <a:buChar char="★"/>
            </a:pPr>
            <a:r>
              <a:rPr b="1" lang="en" sz="2500">
                <a:solidFill>
                  <a:srgbClr val="000000"/>
                </a:solidFill>
                <a:latin typeface="Times New Roman"/>
                <a:ea typeface="Times New Roman"/>
                <a:cs typeface="Times New Roman"/>
                <a:sym typeface="Times New Roman"/>
              </a:rPr>
              <a:t>TOOLS USED</a:t>
            </a:r>
            <a:endParaRPr b="1" sz="2500">
              <a:solidFill>
                <a:srgbClr val="000000"/>
              </a:solidFill>
              <a:latin typeface="Times New Roman"/>
              <a:ea typeface="Times New Roman"/>
              <a:cs typeface="Times New Roman"/>
              <a:sym typeface="Times New Roman"/>
            </a:endParaRPr>
          </a:p>
          <a:p>
            <a:pPr indent="-387350" lvl="0" marL="457200" rtl="0" algn="just">
              <a:lnSpc>
                <a:spcPct val="100000"/>
              </a:lnSpc>
              <a:spcBef>
                <a:spcPts val="0"/>
              </a:spcBef>
              <a:spcAft>
                <a:spcPts val="0"/>
              </a:spcAft>
              <a:buClr>
                <a:srgbClr val="000000"/>
              </a:buClr>
              <a:buSzPts val="2500"/>
              <a:buFont typeface="Times New Roman"/>
              <a:buChar char="★"/>
            </a:pPr>
            <a:r>
              <a:rPr b="1" lang="en" sz="2500">
                <a:solidFill>
                  <a:srgbClr val="000000"/>
                </a:solidFill>
                <a:latin typeface="Times New Roman"/>
                <a:ea typeface="Times New Roman"/>
                <a:cs typeface="Times New Roman"/>
                <a:sym typeface="Times New Roman"/>
              </a:rPr>
              <a:t>WORKING OUTPUT</a:t>
            </a:r>
            <a:r>
              <a:rPr b="1" lang="en" sz="2500">
                <a:solidFill>
                  <a:srgbClr val="000000"/>
                </a:solidFill>
                <a:latin typeface="Times New Roman"/>
                <a:ea typeface="Times New Roman"/>
                <a:cs typeface="Times New Roman"/>
                <a:sym typeface="Times New Roman"/>
              </a:rPr>
              <a:t> OF CODE</a:t>
            </a:r>
            <a:endParaRPr b="1" sz="2500">
              <a:solidFill>
                <a:srgbClr val="000000"/>
              </a:solidFill>
              <a:latin typeface="Times New Roman"/>
              <a:ea typeface="Times New Roman"/>
              <a:cs typeface="Times New Roman"/>
              <a:sym typeface="Times New Roman"/>
            </a:endParaRPr>
          </a:p>
          <a:p>
            <a:pPr indent="-387350" lvl="0" marL="457200" rtl="0" algn="just">
              <a:lnSpc>
                <a:spcPct val="100000"/>
              </a:lnSpc>
              <a:spcBef>
                <a:spcPts val="0"/>
              </a:spcBef>
              <a:spcAft>
                <a:spcPts val="0"/>
              </a:spcAft>
              <a:buClr>
                <a:srgbClr val="000000"/>
              </a:buClr>
              <a:buSzPts val="2500"/>
              <a:buFont typeface="Times New Roman"/>
              <a:buChar char="★"/>
            </a:pPr>
            <a:r>
              <a:rPr b="1" lang="en" sz="2500">
                <a:solidFill>
                  <a:srgbClr val="000000"/>
                </a:solidFill>
                <a:latin typeface="Times New Roman"/>
                <a:ea typeface="Times New Roman"/>
                <a:cs typeface="Times New Roman"/>
                <a:sym typeface="Times New Roman"/>
              </a:rPr>
              <a:t>IMPLEMENTATION</a:t>
            </a:r>
            <a:r>
              <a:rPr b="1" lang="en" sz="2500">
                <a:solidFill>
                  <a:srgbClr val="000000"/>
                </a:solidFill>
                <a:latin typeface="Times New Roman"/>
                <a:ea typeface="Times New Roman"/>
                <a:cs typeface="Times New Roman"/>
                <a:sym typeface="Times New Roman"/>
              </a:rPr>
              <a:t> OF CODE</a:t>
            </a:r>
            <a:endParaRPr b="1" sz="25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idx="4294967295" type="title"/>
          </p:nvPr>
        </p:nvSpPr>
        <p:spPr>
          <a:xfrm>
            <a:off x="387900" y="458025"/>
            <a:ext cx="8368200" cy="68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b="0" lang="en" sz="3950" u="sng">
                <a:solidFill>
                  <a:srgbClr val="CC0000"/>
                </a:solidFill>
                <a:latin typeface="Arial"/>
                <a:ea typeface="Arial"/>
                <a:cs typeface="Arial"/>
                <a:sym typeface="Arial"/>
              </a:rPr>
              <a:t>ABSTRACT</a:t>
            </a:r>
            <a:endParaRPr b="0" sz="3950" u="sng">
              <a:solidFill>
                <a:srgbClr val="CC0000"/>
              </a:solidFill>
              <a:latin typeface="Arial"/>
              <a:ea typeface="Arial"/>
              <a:cs typeface="Arial"/>
              <a:sym typeface="Arial"/>
            </a:endParaRPr>
          </a:p>
          <a:p>
            <a:pPr indent="0" lvl="0" marL="0" rtl="0" algn="ctr">
              <a:spcBef>
                <a:spcPts val="0"/>
              </a:spcBef>
              <a:spcAft>
                <a:spcPts val="0"/>
              </a:spcAft>
              <a:buSzPts val="990"/>
              <a:buNone/>
            </a:pPr>
            <a:r>
              <a:t/>
            </a:r>
            <a:endParaRPr sz="3900"/>
          </a:p>
        </p:txBody>
      </p:sp>
      <p:sp>
        <p:nvSpPr>
          <p:cNvPr id="290" name="Google Shape;290;p15"/>
          <p:cNvSpPr txBox="1"/>
          <p:nvPr>
            <p:ph idx="4294967295" type="body"/>
          </p:nvPr>
        </p:nvSpPr>
        <p:spPr>
          <a:xfrm>
            <a:off x="489192" y="1337725"/>
            <a:ext cx="349500" cy="823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1</a:t>
            </a:r>
            <a:endParaRPr>
              <a:solidFill>
                <a:schemeClr val="lt1"/>
              </a:solidFill>
            </a:endParaRPr>
          </a:p>
        </p:txBody>
      </p:sp>
      <p:cxnSp>
        <p:nvCxnSpPr>
          <p:cNvPr id="291" name="Google Shape;291;p15"/>
          <p:cNvCxnSpPr/>
          <p:nvPr/>
        </p:nvCxnSpPr>
        <p:spPr>
          <a:xfrm>
            <a:off x="857675" y="1514725"/>
            <a:ext cx="0" cy="478800"/>
          </a:xfrm>
          <a:prstGeom prst="straightConnector1">
            <a:avLst/>
          </a:prstGeom>
          <a:noFill/>
          <a:ln cap="flat" cmpd="sng" w="9525">
            <a:solidFill>
              <a:schemeClr val="lt1"/>
            </a:solidFill>
            <a:prstDash val="solid"/>
            <a:round/>
            <a:headEnd len="sm" w="sm" type="none"/>
            <a:tailEnd len="sm" w="sm" type="none"/>
          </a:ln>
        </p:spPr>
      </p:cxnSp>
      <p:sp>
        <p:nvSpPr>
          <p:cNvPr id="292" name="Google Shape;292;p15"/>
          <p:cNvSpPr txBox="1"/>
          <p:nvPr>
            <p:ph idx="4294967295" type="body"/>
          </p:nvPr>
        </p:nvSpPr>
        <p:spPr>
          <a:xfrm>
            <a:off x="933875" y="1337725"/>
            <a:ext cx="2101800" cy="823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lt1"/>
                </a:solidFill>
              </a:rPr>
              <a:t>World’s largest coral reef system</a:t>
            </a:r>
            <a:endParaRPr>
              <a:solidFill>
                <a:schemeClr val="lt1"/>
              </a:solidFill>
            </a:endParaRPr>
          </a:p>
        </p:txBody>
      </p:sp>
      <p:sp>
        <p:nvSpPr>
          <p:cNvPr id="293" name="Google Shape;293;p15"/>
          <p:cNvSpPr txBox="1"/>
          <p:nvPr>
            <p:ph idx="4294967295" type="body"/>
          </p:nvPr>
        </p:nvSpPr>
        <p:spPr>
          <a:xfrm>
            <a:off x="272675" y="1412925"/>
            <a:ext cx="8750100" cy="3668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Arial"/>
              <a:buChar char="●"/>
            </a:pPr>
            <a:r>
              <a:rPr lang="en" sz="1600">
                <a:solidFill>
                  <a:srgbClr val="202124"/>
                </a:solidFill>
                <a:highlight>
                  <a:srgbClr val="FFFFFF"/>
                </a:highlight>
                <a:latin typeface="Arial"/>
                <a:ea typeface="Arial"/>
                <a:cs typeface="Arial"/>
                <a:sym typeface="Arial"/>
              </a:rPr>
              <a:t>The snake game in java uses </a:t>
            </a:r>
            <a:r>
              <a:rPr lang="en" sz="1600">
                <a:solidFill>
                  <a:srgbClr val="000000"/>
                </a:solidFill>
                <a:highlight>
                  <a:srgbClr val="FFFFFF"/>
                </a:highlight>
                <a:latin typeface="Arial"/>
                <a:ea typeface="Arial"/>
                <a:cs typeface="Arial"/>
                <a:sym typeface="Arial"/>
              </a:rPr>
              <a:t>the loadImages() method we get the images for the game. The ImageIcon class is used for displaying PNG images. In the initGame() method we create the snake, randomly locate an apple on the board, and start the timer. If the apple collides with the head, we increase the number of joints of the snake.</a:t>
            </a:r>
            <a:endParaRPr sz="16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600">
              <a:solidFill>
                <a:srgbClr val="000000"/>
              </a:solidFill>
              <a:highlight>
                <a:srgbClr val="FFFFFF"/>
              </a:highlight>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lang="en" sz="1600">
                <a:solidFill>
                  <a:srgbClr val="000000"/>
                </a:solidFill>
                <a:highlight>
                  <a:srgbClr val="FFFFFF"/>
                </a:highlight>
                <a:latin typeface="Arial"/>
                <a:ea typeface="Arial"/>
                <a:cs typeface="Arial"/>
                <a:sym typeface="Arial"/>
              </a:rPr>
              <a:t>Here , only one person can play . Hence it is a single player game .</a:t>
            </a:r>
            <a:endParaRPr sz="16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600">
              <a:solidFill>
                <a:srgbClr val="000000"/>
              </a:solidFill>
              <a:highlight>
                <a:srgbClr val="FFFFFF"/>
              </a:highlight>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lang="en" sz="1600">
                <a:solidFill>
                  <a:srgbClr val="000000"/>
                </a:solidFill>
                <a:highlight>
                  <a:srgbClr val="FFFFFF"/>
                </a:highlight>
                <a:latin typeface="Arial"/>
                <a:ea typeface="Arial"/>
                <a:cs typeface="Arial"/>
                <a:sym typeface="Arial"/>
              </a:rPr>
              <a:t>Snake is a classic game that requires players to assess their surroundings and find the quickest or safest route to a point. This is an excellent opportunity to learn about spatial awareness and plan ahead to your next move.</a:t>
            </a:r>
            <a:endParaRPr sz="1600">
              <a:solidFill>
                <a:srgbClr val="000000"/>
              </a:solidFill>
              <a:highlight>
                <a:srgbClr val="FFFFFF"/>
              </a:highlight>
              <a:latin typeface="Arial"/>
              <a:ea typeface="Arial"/>
              <a:cs typeface="Arial"/>
              <a:sym typeface="Arial"/>
            </a:endParaRPr>
          </a:p>
        </p:txBody>
      </p:sp>
      <p:sp>
        <p:nvSpPr>
          <p:cNvPr id="294" name="Google Shape;294;p15"/>
          <p:cNvSpPr txBox="1"/>
          <p:nvPr>
            <p:ph idx="4294967295" type="body"/>
          </p:nvPr>
        </p:nvSpPr>
        <p:spPr>
          <a:xfrm flipH="1" rot="10800000">
            <a:off x="3275775" y="1136729"/>
            <a:ext cx="349500" cy="202800"/>
          </a:xfrm>
          <a:prstGeom prst="rect">
            <a:avLst/>
          </a:prstGeom>
        </p:spPr>
        <p:txBody>
          <a:bodyPr anchorCtr="0" anchor="ctr" bIns="91425" lIns="91425" spcFirstLastPara="1" rIns="91425" wrap="square" tIns="91425">
            <a:normAutofit fontScale="25000" lnSpcReduction="20000"/>
          </a:bodyPr>
          <a:lstStyle/>
          <a:p>
            <a:pPr indent="0" lvl="0" marL="0" rtl="0" algn="ctr">
              <a:spcBef>
                <a:spcPts val="0"/>
              </a:spcBef>
              <a:spcAft>
                <a:spcPts val="0"/>
              </a:spcAft>
              <a:buNone/>
            </a:pPr>
            <a:r>
              <a:rPr lang="en">
                <a:solidFill>
                  <a:schemeClr val="lt1"/>
                </a:solidFill>
              </a:rPr>
              <a:t>2</a:t>
            </a:r>
            <a:endParaRPr>
              <a:solidFill>
                <a:schemeClr val="lt1"/>
              </a:solidFill>
            </a:endParaRPr>
          </a:p>
        </p:txBody>
      </p:sp>
      <p:cxnSp>
        <p:nvCxnSpPr>
          <p:cNvPr id="295" name="Google Shape;295;p15"/>
          <p:cNvCxnSpPr/>
          <p:nvPr/>
        </p:nvCxnSpPr>
        <p:spPr>
          <a:xfrm>
            <a:off x="3647550" y="1514725"/>
            <a:ext cx="0" cy="478800"/>
          </a:xfrm>
          <a:prstGeom prst="straightConnector1">
            <a:avLst/>
          </a:prstGeom>
          <a:noFill/>
          <a:ln cap="flat" cmpd="sng" w="9525">
            <a:solidFill>
              <a:schemeClr val="lt1"/>
            </a:solidFill>
            <a:prstDash val="solid"/>
            <a:round/>
            <a:headEnd len="sm" w="sm" type="none"/>
            <a:tailEnd len="sm" w="sm" type="none"/>
          </a:ln>
        </p:spPr>
      </p:cxnSp>
      <p:sp>
        <p:nvSpPr>
          <p:cNvPr id="296" name="Google Shape;296;p15"/>
          <p:cNvSpPr txBox="1"/>
          <p:nvPr>
            <p:ph idx="4294967295" type="body"/>
          </p:nvPr>
        </p:nvSpPr>
        <p:spPr>
          <a:xfrm>
            <a:off x="3723750" y="-123950"/>
            <a:ext cx="2101800" cy="557700"/>
          </a:xfrm>
          <a:prstGeom prst="rect">
            <a:avLst/>
          </a:prstGeom>
        </p:spPr>
        <p:txBody>
          <a:bodyPr anchorCtr="0" anchor="ctr" bIns="91425" lIns="91425" spcFirstLastPara="1" rIns="91425" wrap="square" tIns="91425">
            <a:normAutofit lnSpcReduction="10000"/>
          </a:bodyPr>
          <a:lstStyle/>
          <a:p>
            <a:pPr indent="0" lvl="0" marL="0" rtl="0" algn="l">
              <a:lnSpc>
                <a:spcPct val="100000"/>
              </a:lnSpc>
              <a:spcBef>
                <a:spcPts val="0"/>
              </a:spcBef>
              <a:spcAft>
                <a:spcPts val="0"/>
              </a:spcAft>
              <a:buNone/>
            </a:pPr>
            <a:r>
              <a:rPr lang="en">
                <a:solidFill>
                  <a:schemeClr val="lt1"/>
                </a:solidFill>
              </a:rPr>
              <a:t>Can be seen from outer space</a:t>
            </a:r>
            <a:endParaRPr>
              <a:solidFill>
                <a:schemeClr val="lt1"/>
              </a:solidFill>
            </a:endParaRPr>
          </a:p>
        </p:txBody>
      </p:sp>
      <p:sp>
        <p:nvSpPr>
          <p:cNvPr id="297" name="Google Shape;297;p15"/>
          <p:cNvSpPr txBox="1"/>
          <p:nvPr>
            <p:ph idx="4294967295" type="body"/>
          </p:nvPr>
        </p:nvSpPr>
        <p:spPr>
          <a:xfrm flipH="1" rot="-431892">
            <a:off x="6058676" y="1177475"/>
            <a:ext cx="349555" cy="160265"/>
          </a:xfrm>
          <a:prstGeom prst="rect">
            <a:avLst/>
          </a:prstGeom>
        </p:spPr>
        <p:txBody>
          <a:bodyPr anchorCtr="0" anchor="ctr" bIns="91425" lIns="91425" spcFirstLastPara="1" rIns="91425" wrap="square" tIns="91425">
            <a:normAutofit fontScale="25000" lnSpcReduction="20000"/>
          </a:bodyPr>
          <a:lstStyle/>
          <a:p>
            <a:pPr indent="0" lvl="0" marL="0" rtl="0" algn="ctr">
              <a:spcBef>
                <a:spcPts val="0"/>
              </a:spcBef>
              <a:spcAft>
                <a:spcPts val="0"/>
              </a:spcAft>
              <a:buNone/>
            </a:pPr>
            <a:r>
              <a:rPr lang="en">
                <a:solidFill>
                  <a:schemeClr val="lt1"/>
                </a:solidFill>
              </a:rPr>
              <a:t>3</a:t>
            </a:r>
            <a:endParaRPr>
              <a:solidFill>
                <a:schemeClr val="lt1"/>
              </a:solidFill>
            </a:endParaRPr>
          </a:p>
        </p:txBody>
      </p:sp>
      <p:cxnSp>
        <p:nvCxnSpPr>
          <p:cNvPr id="298" name="Google Shape;298;p15"/>
          <p:cNvCxnSpPr/>
          <p:nvPr/>
        </p:nvCxnSpPr>
        <p:spPr>
          <a:xfrm>
            <a:off x="6408250" y="780825"/>
            <a:ext cx="0" cy="478800"/>
          </a:xfrm>
          <a:prstGeom prst="straightConnector1">
            <a:avLst/>
          </a:prstGeom>
          <a:noFill/>
          <a:ln cap="flat" cmpd="sng" w="9525">
            <a:solidFill>
              <a:schemeClr val="lt1"/>
            </a:solidFill>
            <a:prstDash val="solid"/>
            <a:round/>
            <a:headEnd len="sm" w="sm" type="none"/>
            <a:tailEnd len="sm" w="sm" type="none"/>
          </a:ln>
        </p:spPr>
      </p:cxnSp>
      <p:sp>
        <p:nvSpPr>
          <p:cNvPr id="299" name="Google Shape;299;p15"/>
          <p:cNvSpPr txBox="1"/>
          <p:nvPr>
            <p:ph idx="4294967295" type="body"/>
          </p:nvPr>
        </p:nvSpPr>
        <p:spPr>
          <a:xfrm flipH="1" rot="10800000">
            <a:off x="6503425" y="780925"/>
            <a:ext cx="2101800" cy="561600"/>
          </a:xfrm>
          <a:prstGeom prst="rect">
            <a:avLst/>
          </a:prstGeom>
        </p:spPr>
        <p:txBody>
          <a:bodyPr anchorCtr="0" anchor="ctr" bIns="91425" lIns="91425" spcFirstLastPara="1" rIns="91425" wrap="square" tIns="91425">
            <a:normAutofit lnSpcReduction="10000"/>
          </a:bodyPr>
          <a:lstStyle/>
          <a:p>
            <a:pPr indent="0" lvl="0" marL="0" rtl="0" algn="l">
              <a:lnSpc>
                <a:spcPct val="100000"/>
              </a:lnSpc>
              <a:spcBef>
                <a:spcPts val="0"/>
              </a:spcBef>
              <a:spcAft>
                <a:spcPts val="0"/>
              </a:spcAft>
              <a:buNone/>
            </a:pPr>
            <a:r>
              <a:rPr lang="en">
                <a:solidFill>
                  <a:schemeClr val="lt1"/>
                </a:solidFill>
              </a:rPr>
              <a:t>Located in Queensland, AU</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6"/>
          <p:cNvSpPr txBox="1"/>
          <p:nvPr>
            <p:ph type="title"/>
          </p:nvPr>
        </p:nvSpPr>
        <p:spPr>
          <a:xfrm>
            <a:off x="1303800" y="62335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rgbClr val="000000"/>
              </a:buClr>
              <a:buSzPts val="990"/>
              <a:buFont typeface="Arial"/>
              <a:buNone/>
            </a:pPr>
            <a:r>
              <a:rPr b="0" lang="en" sz="3800" u="sng">
                <a:solidFill>
                  <a:srgbClr val="CC0000"/>
                </a:solidFill>
                <a:latin typeface="Arial"/>
                <a:ea typeface="Arial"/>
                <a:cs typeface="Arial"/>
                <a:sym typeface="Arial"/>
              </a:rPr>
              <a:t>INTRODUCTION</a:t>
            </a:r>
            <a:endParaRPr b="0">
              <a:solidFill>
                <a:srgbClr val="CC0000"/>
              </a:solidFill>
              <a:latin typeface="Arial"/>
              <a:ea typeface="Arial"/>
              <a:cs typeface="Arial"/>
              <a:sym typeface="Arial"/>
            </a:endParaRPr>
          </a:p>
        </p:txBody>
      </p:sp>
      <p:sp>
        <p:nvSpPr>
          <p:cNvPr id="305" name="Google Shape;305;p16"/>
          <p:cNvSpPr txBox="1"/>
          <p:nvPr>
            <p:ph idx="1" type="body"/>
          </p:nvPr>
        </p:nvSpPr>
        <p:spPr>
          <a:xfrm>
            <a:off x="651900" y="1889825"/>
            <a:ext cx="7840200" cy="3014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This is a  part of the Java 2D games , we create a Java Snake game clone.</a:t>
            </a:r>
            <a:endParaRPr sz="1800">
              <a:solidFill>
                <a:srgbClr val="000000"/>
              </a:solidFill>
              <a:highlight>
                <a:srgbClr val="FFFFFF"/>
              </a:highlight>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Snake is an older classic video game. It was first created in late 70s. Later it was brought to PCs. In this game the player controls a snake. The objective is to eat as many apples as possible. Each time the snake eats an apple its body grows. The snake must avoid the walls and its own body. This game is sometimes called Nibbles.</a:t>
            </a:r>
            <a:endParaRPr sz="1800">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The game ends when the snake collides with the wall or its own body .</a:t>
            </a:r>
            <a:endParaRPr sz="517">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7"/>
          <p:cNvSpPr txBox="1"/>
          <p:nvPr>
            <p:ph type="title"/>
          </p:nvPr>
        </p:nvSpPr>
        <p:spPr>
          <a:xfrm>
            <a:off x="1303800" y="390050"/>
            <a:ext cx="7533000" cy="732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sz="3950" u="sng">
                <a:solidFill>
                  <a:srgbClr val="CC0000"/>
                </a:solidFill>
              </a:rPr>
              <a:t>TOOLS USED</a:t>
            </a:r>
            <a:endParaRPr b="0" sz="3950" u="sng">
              <a:solidFill>
                <a:srgbClr val="CC0000"/>
              </a:solidFill>
            </a:endParaRPr>
          </a:p>
        </p:txBody>
      </p:sp>
      <p:sp>
        <p:nvSpPr>
          <p:cNvPr id="311" name="Google Shape;311;p17"/>
          <p:cNvSpPr txBox="1"/>
          <p:nvPr>
            <p:ph idx="1" type="subTitle"/>
          </p:nvPr>
        </p:nvSpPr>
        <p:spPr>
          <a:xfrm>
            <a:off x="1303800" y="1122050"/>
            <a:ext cx="6554100" cy="4021500"/>
          </a:xfrm>
          <a:prstGeom prst="rect">
            <a:avLst/>
          </a:prstGeom>
        </p:spPr>
        <p:txBody>
          <a:bodyPr anchorCtr="0" anchor="t" bIns="91425" lIns="91425" spcFirstLastPara="1" rIns="91425" wrap="square" tIns="91425">
            <a:normAutofit/>
          </a:bodyPr>
          <a:lstStyle/>
          <a:p>
            <a:pPr indent="-336550" lvl="0" marL="457200" rtl="0" algn="l">
              <a:lnSpc>
                <a:spcPct val="115000"/>
              </a:lnSpc>
              <a:spcBef>
                <a:spcPts val="1200"/>
              </a:spcBef>
              <a:spcAft>
                <a:spcPts val="0"/>
              </a:spcAft>
              <a:buClr>
                <a:srgbClr val="000000"/>
              </a:buClr>
              <a:buSzPts val="1700"/>
              <a:buChar char="★"/>
            </a:pPr>
            <a:r>
              <a:rPr b="1" lang="en" sz="1700">
                <a:solidFill>
                  <a:srgbClr val="000000"/>
                </a:solidFill>
              </a:rPr>
              <a:t>ActionListener</a:t>
            </a:r>
            <a:endParaRPr b="1" sz="1700">
              <a:solidFill>
                <a:srgbClr val="000000"/>
              </a:solidFill>
            </a:endParaRPr>
          </a:p>
          <a:p>
            <a:pPr indent="-336550" lvl="0" marL="457200" rtl="0" algn="l">
              <a:lnSpc>
                <a:spcPct val="115000"/>
              </a:lnSpc>
              <a:spcBef>
                <a:spcPts val="0"/>
              </a:spcBef>
              <a:spcAft>
                <a:spcPts val="0"/>
              </a:spcAft>
              <a:buClr>
                <a:srgbClr val="000000"/>
              </a:buClr>
              <a:buSzPts val="1700"/>
              <a:buChar char="★"/>
            </a:pPr>
            <a:r>
              <a:rPr b="1" lang="en" sz="1700">
                <a:solidFill>
                  <a:srgbClr val="000000"/>
                </a:solidFill>
              </a:rPr>
              <a:t>Swing</a:t>
            </a:r>
            <a:endParaRPr b="1" sz="1700">
              <a:solidFill>
                <a:srgbClr val="000000"/>
              </a:solidFill>
            </a:endParaRPr>
          </a:p>
          <a:p>
            <a:pPr indent="-336550" lvl="0" marL="457200" rtl="0" algn="l">
              <a:lnSpc>
                <a:spcPct val="115000"/>
              </a:lnSpc>
              <a:spcBef>
                <a:spcPts val="0"/>
              </a:spcBef>
              <a:spcAft>
                <a:spcPts val="0"/>
              </a:spcAft>
              <a:buClr>
                <a:srgbClr val="000000"/>
              </a:buClr>
              <a:buSzPts val="1700"/>
              <a:buChar char="★"/>
            </a:pPr>
            <a:r>
              <a:rPr b="1" lang="en" sz="1700">
                <a:solidFill>
                  <a:srgbClr val="000000"/>
                </a:solidFill>
              </a:rPr>
              <a:t>AWT </a:t>
            </a:r>
            <a:endParaRPr b="1" sz="1700">
              <a:solidFill>
                <a:srgbClr val="000000"/>
              </a:solidFill>
            </a:endParaRPr>
          </a:p>
          <a:p>
            <a:pPr indent="-336550" lvl="0" marL="457200" rtl="0" algn="l">
              <a:lnSpc>
                <a:spcPct val="115000"/>
              </a:lnSpc>
              <a:spcBef>
                <a:spcPts val="0"/>
              </a:spcBef>
              <a:spcAft>
                <a:spcPts val="0"/>
              </a:spcAft>
              <a:buClr>
                <a:srgbClr val="000000"/>
              </a:buClr>
              <a:buSzPts val="1700"/>
              <a:buChar char="★"/>
            </a:pPr>
            <a:r>
              <a:rPr b="1" lang="en" sz="1700">
                <a:solidFill>
                  <a:srgbClr val="000000"/>
                </a:solidFill>
              </a:rPr>
              <a:t>Graphics 2D </a:t>
            </a:r>
            <a:endParaRPr b="1" sz="1700">
              <a:solidFill>
                <a:srgbClr val="000000"/>
              </a:solidFill>
            </a:endParaRPr>
          </a:p>
          <a:p>
            <a:pPr indent="-336550" lvl="0" marL="457200" rtl="0" algn="l">
              <a:lnSpc>
                <a:spcPct val="115000"/>
              </a:lnSpc>
              <a:spcBef>
                <a:spcPts val="0"/>
              </a:spcBef>
              <a:spcAft>
                <a:spcPts val="0"/>
              </a:spcAft>
              <a:buClr>
                <a:srgbClr val="000000"/>
              </a:buClr>
              <a:buSzPts val="1700"/>
              <a:buChar char="★"/>
            </a:pPr>
            <a:r>
              <a:rPr b="1" lang="en" sz="1700">
                <a:solidFill>
                  <a:srgbClr val="000000"/>
                </a:solidFill>
              </a:rPr>
              <a:t>Overriding </a:t>
            </a:r>
            <a:endParaRPr b="1" sz="1700">
              <a:solidFill>
                <a:srgbClr val="000000"/>
              </a:solidFill>
            </a:endParaRPr>
          </a:p>
          <a:p>
            <a:pPr indent="-336550" lvl="0" marL="457200" rtl="0" algn="l">
              <a:lnSpc>
                <a:spcPct val="115000"/>
              </a:lnSpc>
              <a:spcBef>
                <a:spcPts val="0"/>
              </a:spcBef>
              <a:spcAft>
                <a:spcPts val="0"/>
              </a:spcAft>
              <a:buClr>
                <a:srgbClr val="000000"/>
              </a:buClr>
              <a:buSzPts val="1700"/>
              <a:buChar char="★"/>
            </a:pPr>
            <a:r>
              <a:rPr b="1" lang="en" sz="1700">
                <a:solidFill>
                  <a:srgbClr val="202124"/>
                </a:solidFill>
                <a:highlight>
                  <a:srgbClr val="FFFFFF"/>
                </a:highlight>
              </a:rPr>
              <a:t>KeyListener</a:t>
            </a:r>
            <a:endParaRPr b="1" sz="1700">
              <a:solidFill>
                <a:srgbClr val="202124"/>
              </a:solidFill>
              <a:highlight>
                <a:srgbClr val="FFFFFF"/>
              </a:highlight>
            </a:endParaRPr>
          </a:p>
          <a:p>
            <a:pPr indent="-336550" lvl="0" marL="457200" rtl="0" algn="l">
              <a:lnSpc>
                <a:spcPct val="115000"/>
              </a:lnSpc>
              <a:spcBef>
                <a:spcPts val="0"/>
              </a:spcBef>
              <a:spcAft>
                <a:spcPts val="0"/>
              </a:spcAft>
              <a:buClr>
                <a:srgbClr val="202124"/>
              </a:buClr>
              <a:buSzPts val="1700"/>
              <a:buChar char="★"/>
            </a:pPr>
            <a:r>
              <a:rPr b="1" lang="en" sz="1700">
                <a:solidFill>
                  <a:srgbClr val="202124"/>
                </a:solidFill>
                <a:highlight>
                  <a:srgbClr val="FFFFFF"/>
                </a:highlight>
              </a:rPr>
              <a:t>ActionEvent</a:t>
            </a:r>
            <a:endParaRPr b="1" sz="1700">
              <a:solidFill>
                <a:srgbClr val="202124"/>
              </a:solidFill>
              <a:highlight>
                <a:srgbClr val="FFFFFF"/>
              </a:highlight>
            </a:endParaRPr>
          </a:p>
          <a:p>
            <a:pPr indent="-336550" lvl="0" marL="457200" rtl="0" algn="l">
              <a:lnSpc>
                <a:spcPct val="115000"/>
              </a:lnSpc>
              <a:spcBef>
                <a:spcPts val="0"/>
              </a:spcBef>
              <a:spcAft>
                <a:spcPts val="0"/>
              </a:spcAft>
              <a:buClr>
                <a:srgbClr val="202124"/>
              </a:buClr>
              <a:buSzPts val="1700"/>
              <a:buChar char="★"/>
            </a:pPr>
            <a:r>
              <a:rPr b="1" lang="en" sz="1700">
                <a:solidFill>
                  <a:srgbClr val="202124"/>
                </a:solidFill>
                <a:highlight>
                  <a:srgbClr val="FFFFFF"/>
                </a:highlight>
              </a:rPr>
              <a:t>IOException</a:t>
            </a:r>
            <a:endParaRPr b="1" sz="1700">
              <a:solidFill>
                <a:srgbClr val="202124"/>
              </a:solidFill>
              <a:highlight>
                <a:srgbClr val="FFFFFF"/>
              </a:highlight>
            </a:endParaRPr>
          </a:p>
          <a:p>
            <a:pPr indent="-336550" lvl="0" marL="457200" rtl="0" algn="l">
              <a:lnSpc>
                <a:spcPct val="115000"/>
              </a:lnSpc>
              <a:spcBef>
                <a:spcPts val="0"/>
              </a:spcBef>
              <a:spcAft>
                <a:spcPts val="0"/>
              </a:spcAft>
              <a:buClr>
                <a:srgbClr val="202124"/>
              </a:buClr>
              <a:buSzPts val="1700"/>
              <a:buChar char="★"/>
            </a:pPr>
            <a:r>
              <a:rPr b="1" lang="en" sz="1700">
                <a:solidFill>
                  <a:srgbClr val="202124"/>
                </a:solidFill>
                <a:highlight>
                  <a:srgbClr val="FFFFFF"/>
                </a:highlight>
              </a:rPr>
              <a:t>PrintWriter</a:t>
            </a:r>
            <a:endParaRPr b="1" sz="1700">
              <a:solidFill>
                <a:srgbClr val="202124"/>
              </a:solidFill>
              <a:highlight>
                <a:srgbClr val="FFFFFF"/>
              </a:highlight>
            </a:endParaRPr>
          </a:p>
          <a:p>
            <a:pPr indent="-336550" lvl="0" marL="457200" rtl="0" algn="l">
              <a:lnSpc>
                <a:spcPct val="115000"/>
              </a:lnSpc>
              <a:spcBef>
                <a:spcPts val="0"/>
              </a:spcBef>
              <a:spcAft>
                <a:spcPts val="0"/>
              </a:spcAft>
              <a:buClr>
                <a:srgbClr val="202124"/>
              </a:buClr>
              <a:buSzPts val="1700"/>
              <a:buChar char="★"/>
            </a:pPr>
            <a:r>
              <a:rPr b="1" lang="en" sz="1700">
                <a:solidFill>
                  <a:srgbClr val="202124"/>
                </a:solidFill>
                <a:highlight>
                  <a:srgbClr val="FFFFFF"/>
                </a:highlight>
              </a:rPr>
              <a:t>FileReader</a:t>
            </a:r>
            <a:endParaRPr b="1" sz="1700">
              <a:solidFill>
                <a:srgbClr val="202124"/>
              </a:solidFill>
              <a:highlight>
                <a:srgbClr val="FFFFFF"/>
              </a:highlight>
            </a:endParaRPr>
          </a:p>
          <a:p>
            <a:pPr indent="-336550" lvl="0" marL="457200" rtl="0" algn="l">
              <a:lnSpc>
                <a:spcPct val="115000"/>
              </a:lnSpc>
              <a:spcBef>
                <a:spcPts val="0"/>
              </a:spcBef>
              <a:spcAft>
                <a:spcPts val="0"/>
              </a:spcAft>
              <a:buClr>
                <a:srgbClr val="202124"/>
              </a:buClr>
              <a:buSzPts val="1700"/>
              <a:buChar char="★"/>
            </a:pPr>
            <a:r>
              <a:rPr b="1" lang="en" sz="1700">
                <a:solidFill>
                  <a:srgbClr val="202124"/>
                </a:solidFill>
                <a:highlight>
                  <a:srgbClr val="FFFFFF"/>
                </a:highlight>
              </a:rPr>
              <a:t>FileWriter</a:t>
            </a:r>
            <a:endParaRPr b="1" sz="1700">
              <a:solidFill>
                <a:srgbClr val="202124"/>
              </a:solidFill>
              <a:highlight>
                <a:srgbClr val="FFFFFF"/>
              </a:highlight>
            </a:endParaRPr>
          </a:p>
          <a:p>
            <a:pPr indent="-336550" lvl="0" marL="457200" rtl="0" algn="l">
              <a:lnSpc>
                <a:spcPct val="115000"/>
              </a:lnSpc>
              <a:spcBef>
                <a:spcPts val="0"/>
              </a:spcBef>
              <a:spcAft>
                <a:spcPts val="0"/>
              </a:spcAft>
              <a:buClr>
                <a:srgbClr val="202124"/>
              </a:buClr>
              <a:buSzPts val="1700"/>
              <a:buChar char="★"/>
            </a:pPr>
            <a:r>
              <a:rPr b="1" lang="en" sz="1700">
                <a:solidFill>
                  <a:srgbClr val="202124"/>
                </a:solidFill>
                <a:highlight>
                  <a:srgbClr val="FFFFFF"/>
                </a:highlight>
              </a:rPr>
              <a:t>Scanner</a:t>
            </a:r>
            <a:endParaRPr b="1" sz="1700">
              <a:solidFill>
                <a:srgbClr val="202124"/>
              </a:solidFill>
              <a:highlight>
                <a:srgbClr val="FFFFFF"/>
              </a:highlight>
            </a:endParaRPr>
          </a:p>
          <a:p>
            <a:pPr indent="-336550" lvl="0" marL="457200" rtl="0" algn="l">
              <a:lnSpc>
                <a:spcPct val="115000"/>
              </a:lnSpc>
              <a:spcBef>
                <a:spcPts val="0"/>
              </a:spcBef>
              <a:spcAft>
                <a:spcPts val="0"/>
              </a:spcAft>
              <a:buClr>
                <a:srgbClr val="202124"/>
              </a:buClr>
              <a:buSzPts val="1700"/>
              <a:buChar char="★"/>
            </a:pPr>
            <a:r>
              <a:rPr b="1" lang="en" sz="1700">
                <a:solidFill>
                  <a:srgbClr val="202124"/>
                </a:solidFill>
                <a:highlight>
                  <a:srgbClr val="FFFFFF"/>
                </a:highlight>
              </a:rPr>
              <a:t>PrintWriter</a:t>
            </a:r>
            <a:endParaRPr b="1" sz="1700">
              <a:solidFill>
                <a:srgbClr val="202124"/>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8"/>
          <p:cNvSpPr txBox="1"/>
          <p:nvPr>
            <p:ph type="title"/>
          </p:nvPr>
        </p:nvSpPr>
        <p:spPr>
          <a:xfrm>
            <a:off x="1303800" y="615325"/>
            <a:ext cx="7347300" cy="91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0" lang="en" sz="3350" u="sng">
                <a:solidFill>
                  <a:srgbClr val="CC0000"/>
                </a:solidFill>
              </a:rPr>
              <a:t>WORKING OUTPUT OF CODE </a:t>
            </a:r>
            <a:endParaRPr b="0" sz="3350" u="sng">
              <a:solidFill>
                <a:srgbClr val="CC0000"/>
              </a:solidFill>
            </a:endParaRPr>
          </a:p>
        </p:txBody>
      </p:sp>
      <p:pic>
        <p:nvPicPr>
          <p:cNvPr id="317" name="Google Shape;317;p18"/>
          <p:cNvPicPr preferRelativeResize="0"/>
          <p:nvPr/>
        </p:nvPicPr>
        <p:blipFill>
          <a:blip r:embed="rId3">
            <a:alphaModFix/>
          </a:blip>
          <a:stretch>
            <a:fillRect/>
          </a:stretch>
        </p:blipFill>
        <p:spPr>
          <a:xfrm>
            <a:off x="5624925" y="1641500"/>
            <a:ext cx="3026171" cy="3309875"/>
          </a:xfrm>
          <a:prstGeom prst="rect">
            <a:avLst/>
          </a:prstGeom>
          <a:noFill/>
          <a:ln>
            <a:noFill/>
          </a:ln>
        </p:spPr>
      </p:pic>
      <p:pic>
        <p:nvPicPr>
          <p:cNvPr id="318" name="Google Shape;318;p18"/>
          <p:cNvPicPr preferRelativeResize="0"/>
          <p:nvPr/>
        </p:nvPicPr>
        <p:blipFill>
          <a:blip r:embed="rId4">
            <a:alphaModFix/>
          </a:blip>
          <a:stretch>
            <a:fillRect/>
          </a:stretch>
        </p:blipFill>
        <p:spPr>
          <a:xfrm>
            <a:off x="1185075" y="1641500"/>
            <a:ext cx="3019206" cy="3309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9"/>
          <p:cNvSpPr txBox="1"/>
          <p:nvPr>
            <p:ph type="title"/>
          </p:nvPr>
        </p:nvSpPr>
        <p:spPr>
          <a:xfrm>
            <a:off x="1303800" y="598575"/>
            <a:ext cx="6727500" cy="91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0" lang="en" sz="3350" u="sng">
                <a:solidFill>
                  <a:srgbClr val="CC0000"/>
                </a:solidFill>
              </a:rPr>
              <a:t>IMPLEMENTATION OF CODE</a:t>
            </a:r>
            <a:endParaRPr b="0" sz="3350" u="sng">
              <a:solidFill>
                <a:srgbClr val="CC0000"/>
              </a:solidFill>
            </a:endParaRPr>
          </a:p>
        </p:txBody>
      </p:sp>
      <p:sp>
        <p:nvSpPr>
          <p:cNvPr id="324" name="Google Shape;324;p19"/>
          <p:cNvSpPr txBox="1"/>
          <p:nvPr>
            <p:ph idx="1" type="subTitle"/>
          </p:nvPr>
        </p:nvSpPr>
        <p:spPr>
          <a:xfrm>
            <a:off x="1217025" y="1512075"/>
            <a:ext cx="7926900" cy="36315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0"/>
              </a:spcAft>
              <a:buNone/>
            </a:pPr>
            <a:r>
              <a:rPr b="1" lang="en" sz="1200">
                <a:solidFill>
                  <a:srgbClr val="000000"/>
                </a:solidFill>
                <a:latin typeface="Times New Roman"/>
                <a:ea typeface="Times New Roman"/>
                <a:cs typeface="Times New Roman"/>
                <a:sym typeface="Times New Roman"/>
              </a:rPr>
              <a:t> 1. private final int DOT_SIZE = 10;    // 300 * 300 = 90000 / 100 = 900</a:t>
            </a:r>
            <a:endParaRPr b="1" sz="12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1200">
                <a:solidFill>
                  <a:srgbClr val="000000"/>
                </a:solidFill>
                <a:latin typeface="Times New Roman"/>
                <a:ea typeface="Times New Roman"/>
                <a:cs typeface="Times New Roman"/>
                <a:sym typeface="Times New Roman"/>
              </a:rPr>
              <a:t>    private final int ALL_DOTS = 900;</a:t>
            </a:r>
            <a:endParaRPr b="1" sz="12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1200">
                <a:solidFill>
                  <a:srgbClr val="000000"/>
                </a:solidFill>
                <a:latin typeface="Times New Roman"/>
                <a:ea typeface="Times New Roman"/>
                <a:cs typeface="Times New Roman"/>
                <a:sym typeface="Times New Roman"/>
              </a:rPr>
              <a:t>    private final int RANDOM_POSITION = 29;</a:t>
            </a:r>
            <a:endParaRPr b="1" sz="12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The DOT_SIZE is the size of the apple and the dot of the snake. The ALL_DOTS constant defines the maximum number of possible dots on the board ( 300 * 300 = 90000 / 100 = 900). The RANDOM_POSITION constant is used to calculate a random position for an apple. The DELAY constant determines the speed of the game.</a:t>
            </a:r>
            <a:endParaRPr sz="12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1200">
                <a:solidFill>
                  <a:srgbClr val="000000"/>
                </a:solidFill>
                <a:latin typeface="Times New Roman"/>
                <a:ea typeface="Times New Roman"/>
                <a:cs typeface="Times New Roman"/>
                <a:sym typeface="Times New Roman"/>
              </a:rPr>
              <a:t>2. private final int x[] = new int[ALL_DOTS];</a:t>
            </a:r>
            <a:endParaRPr b="1" sz="12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1200">
                <a:solidFill>
                  <a:srgbClr val="000000"/>
                </a:solidFill>
                <a:latin typeface="Times New Roman"/>
                <a:ea typeface="Times New Roman"/>
                <a:cs typeface="Times New Roman"/>
                <a:sym typeface="Times New Roman"/>
              </a:rPr>
              <a:t>private final int y[] = new int[ALL_DOTS];</a:t>
            </a:r>
            <a:endParaRPr b="1" sz="12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These two arrays store the x and y coordinates of all joints of a snake.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txBox="1"/>
          <p:nvPr>
            <p:ph type="title"/>
          </p:nvPr>
        </p:nvSpPr>
        <p:spPr>
          <a:xfrm>
            <a:off x="1303800" y="598575"/>
            <a:ext cx="6727500" cy="91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0" lang="en" sz="3350" u="sng">
                <a:solidFill>
                  <a:srgbClr val="CC0000"/>
                </a:solidFill>
              </a:rPr>
              <a:t>IMPLEMENTATION OF CODE</a:t>
            </a:r>
            <a:endParaRPr b="0" sz="3350" u="sng">
              <a:solidFill>
                <a:srgbClr val="CC0000"/>
              </a:solidFill>
            </a:endParaRPr>
          </a:p>
        </p:txBody>
      </p:sp>
      <p:sp>
        <p:nvSpPr>
          <p:cNvPr id="330" name="Google Shape;330;p20"/>
          <p:cNvSpPr txBox="1"/>
          <p:nvPr>
            <p:ph idx="1" type="subTitle"/>
          </p:nvPr>
        </p:nvSpPr>
        <p:spPr>
          <a:xfrm>
            <a:off x="1217025" y="1512075"/>
            <a:ext cx="7926900" cy="36315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0"/>
              </a:spcAft>
              <a:buNone/>
            </a:pPr>
            <a:r>
              <a:rPr b="1" lang="en" sz="1200">
                <a:solidFill>
                  <a:srgbClr val="000000"/>
                </a:solidFill>
                <a:latin typeface="Times New Roman"/>
                <a:ea typeface="Times New Roman"/>
                <a:cs typeface="Times New Roman"/>
                <a:sym typeface="Times New Roman"/>
              </a:rPr>
              <a:t>  3. public void checkApple(){</a:t>
            </a:r>
            <a:endParaRPr b="1" sz="12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1200">
                <a:solidFill>
                  <a:srgbClr val="000000"/>
                </a:solidFill>
                <a:latin typeface="Times New Roman"/>
                <a:ea typeface="Times New Roman"/>
                <a:cs typeface="Times New Roman"/>
                <a:sym typeface="Times New Roman"/>
              </a:rPr>
              <a:t>        if((x[0] == apple_x) &amp;&amp; (y[0] == apple_y)){</a:t>
            </a:r>
            <a:endParaRPr b="1" sz="12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1200">
                <a:solidFill>
                  <a:srgbClr val="000000"/>
                </a:solidFill>
                <a:latin typeface="Times New Roman"/>
                <a:ea typeface="Times New Roman"/>
                <a:cs typeface="Times New Roman"/>
                <a:sym typeface="Times New Roman"/>
              </a:rPr>
              <a:t>            dots++;</a:t>
            </a:r>
            <a:endParaRPr b="1" sz="12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1200">
                <a:solidFill>
                  <a:srgbClr val="000000"/>
                </a:solidFill>
                <a:latin typeface="Times New Roman"/>
                <a:ea typeface="Times New Roman"/>
                <a:cs typeface="Times New Roman"/>
                <a:sym typeface="Times New Roman"/>
              </a:rPr>
              <a:t>            locateApple();        }   }</a:t>
            </a:r>
            <a:endParaRPr b="1" sz="12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If the apple collides with the head, we increase the number of joints of the snake. We call the locateApple() method which randomly positions a new apple object.</a:t>
            </a:r>
            <a:endParaRPr sz="12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1200">
                <a:solidFill>
                  <a:srgbClr val="000000"/>
                </a:solidFill>
                <a:latin typeface="Times New Roman"/>
                <a:ea typeface="Times New Roman"/>
                <a:cs typeface="Times New Roman"/>
                <a:sym typeface="Times New Roman"/>
              </a:rPr>
              <a:t>4. </a:t>
            </a:r>
            <a:r>
              <a:rPr b="1" lang="en" sz="1200">
                <a:solidFill>
                  <a:srgbClr val="000000"/>
                </a:solidFill>
                <a:latin typeface="Times New Roman"/>
                <a:ea typeface="Times New Roman"/>
                <a:cs typeface="Times New Roman"/>
                <a:sym typeface="Times New Roman"/>
              </a:rPr>
              <a:t>if (y[0] &gt;= 900) {</a:t>
            </a:r>
            <a:endParaRPr b="1" sz="12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1200">
                <a:solidFill>
                  <a:srgbClr val="000000"/>
                </a:solidFill>
                <a:latin typeface="Times New Roman"/>
                <a:ea typeface="Times New Roman"/>
                <a:cs typeface="Times New Roman"/>
                <a:sym typeface="Times New Roman"/>
              </a:rPr>
              <a:t>    inGame = false;</a:t>
            </a:r>
            <a:endParaRPr b="1" sz="12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1200">
                <a:solidFill>
                  <a:srgbClr val="000000"/>
                </a:solidFill>
                <a:latin typeface="Times New Roman"/>
                <a:ea typeface="Times New Roman"/>
                <a:cs typeface="Times New Roman"/>
                <a:sym typeface="Times New Roman"/>
              </a:rPr>
              <a:t>}</a:t>
            </a:r>
            <a:endParaRPr b="1" sz="12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If the snake hits one of its joints with its head the game is over.</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1"/>
          <p:cNvSpPr txBox="1"/>
          <p:nvPr>
            <p:ph type="title"/>
          </p:nvPr>
        </p:nvSpPr>
        <p:spPr>
          <a:xfrm>
            <a:off x="1303800" y="598575"/>
            <a:ext cx="6727500" cy="91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0" lang="en" sz="3350" u="sng">
                <a:solidFill>
                  <a:srgbClr val="CC0000"/>
                </a:solidFill>
              </a:rPr>
              <a:t>IMPLEMENTATION OF CODE</a:t>
            </a:r>
            <a:endParaRPr b="0" sz="3350" u="sng">
              <a:solidFill>
                <a:srgbClr val="CC0000"/>
              </a:solidFill>
            </a:endParaRPr>
          </a:p>
        </p:txBody>
      </p:sp>
      <p:sp>
        <p:nvSpPr>
          <p:cNvPr id="336" name="Google Shape;336;p21"/>
          <p:cNvSpPr txBox="1"/>
          <p:nvPr>
            <p:ph idx="1" type="subTitle"/>
          </p:nvPr>
        </p:nvSpPr>
        <p:spPr>
          <a:xfrm>
            <a:off x="1217025" y="1512075"/>
            <a:ext cx="7926900" cy="36315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0"/>
              </a:spcAft>
              <a:buNone/>
            </a:pPr>
            <a:r>
              <a:rPr b="1" lang="en" sz="1200">
                <a:solidFill>
                  <a:srgbClr val="000000"/>
                </a:solidFill>
                <a:latin typeface="Times New Roman"/>
                <a:ea typeface="Times New Roman"/>
                <a:cs typeface="Times New Roman"/>
                <a:sym typeface="Times New Roman"/>
              </a:rPr>
              <a:t>5. </a:t>
            </a:r>
            <a:r>
              <a:rPr b="1" lang="en" sz="1200">
                <a:solidFill>
                  <a:srgbClr val="000000"/>
                </a:solidFill>
                <a:latin typeface="Times New Roman"/>
                <a:ea typeface="Times New Roman"/>
                <a:cs typeface="Times New Roman"/>
                <a:sym typeface="Times New Roman"/>
              </a:rPr>
              <a:t>for (int z = dots; z &gt; 0; z--) {</a:t>
            </a:r>
            <a:endParaRPr b="1" sz="12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1200">
                <a:solidFill>
                  <a:srgbClr val="000000"/>
                </a:solidFill>
                <a:latin typeface="Times New Roman"/>
                <a:ea typeface="Times New Roman"/>
                <a:cs typeface="Times New Roman"/>
                <a:sym typeface="Times New Roman"/>
              </a:rPr>
              <a:t>    x[z] = x[(z - 1)];</a:t>
            </a:r>
            <a:endParaRPr b="1" sz="12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1200">
                <a:solidFill>
                  <a:srgbClr val="000000"/>
                </a:solidFill>
                <a:latin typeface="Times New Roman"/>
                <a:ea typeface="Times New Roman"/>
                <a:cs typeface="Times New Roman"/>
                <a:sym typeface="Times New Roman"/>
              </a:rPr>
              <a:t>    y[z] = y[(z - 1)]; }</a:t>
            </a:r>
            <a:endParaRPr b="1" sz="12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In the move() method we have the key algorithm of the game. To understand it, look at how the snake is moving. We control the head of the snake. We can change its direction with the cursor keys. The rest of the joints move one position up the chain. The second joint moves where the first was, the third joint where the second was etc.</a:t>
            </a:r>
            <a:endParaRPr sz="12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1200">
                <a:solidFill>
                  <a:srgbClr val="000000"/>
                </a:solidFill>
                <a:latin typeface="Times New Roman"/>
                <a:ea typeface="Times New Roman"/>
                <a:cs typeface="Times New Roman"/>
                <a:sym typeface="Times New Roman"/>
              </a:rPr>
              <a:t>6. if (leftDirection) {</a:t>
            </a:r>
            <a:endParaRPr b="1" sz="12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1200">
                <a:solidFill>
                  <a:srgbClr val="000000"/>
                </a:solidFill>
                <a:latin typeface="Times New Roman"/>
                <a:ea typeface="Times New Roman"/>
                <a:cs typeface="Times New Roman"/>
                <a:sym typeface="Times New Roman"/>
              </a:rPr>
              <a:t>    x[0] -= DOT_SIZE;</a:t>
            </a:r>
            <a:endParaRPr b="1" sz="12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1200">
                <a:solidFill>
                  <a:srgbClr val="000000"/>
                </a:solidFill>
                <a:latin typeface="Times New Roman"/>
                <a:ea typeface="Times New Roman"/>
                <a:cs typeface="Times New Roman"/>
                <a:sym typeface="Times New Roman"/>
              </a:rPr>
              <a:t>}</a:t>
            </a:r>
            <a:endParaRPr b="1" sz="12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This line moves the head to the left.</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