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71" r:id="rId11"/>
    <p:sldId id="268" r:id="rId12"/>
    <p:sldId id="269" r:id="rId13"/>
    <p:sldId id="270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9402-9B11-40C6-9749-1B3728485D5D}" type="datetimeFigureOut">
              <a:rPr lang="es-EC" smtClean="0"/>
              <a:t>6/8/2024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5D42-AB41-4D0D-8FC6-9280022666DC}" type="slidenum">
              <a:rPr lang="es-EC" smtClean="0"/>
              <a:t>‹Nº›</a:t>
            </a:fld>
            <a:endParaRPr lang="es-EC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418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9402-9B11-40C6-9749-1B3728485D5D}" type="datetimeFigureOut">
              <a:rPr lang="es-EC" smtClean="0"/>
              <a:t>6/8/2024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5D42-AB41-4D0D-8FC6-9280022666D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7235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9402-9B11-40C6-9749-1B3728485D5D}" type="datetimeFigureOut">
              <a:rPr lang="es-EC" smtClean="0"/>
              <a:t>6/8/2024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5D42-AB41-4D0D-8FC6-9280022666D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30762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9402-9B11-40C6-9749-1B3728485D5D}" type="datetimeFigureOut">
              <a:rPr lang="es-EC" smtClean="0"/>
              <a:t>6/8/2024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5D42-AB41-4D0D-8FC6-9280022666D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8731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9402-9B11-40C6-9749-1B3728485D5D}" type="datetimeFigureOut">
              <a:rPr lang="es-EC" smtClean="0"/>
              <a:t>6/8/2024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5D42-AB41-4D0D-8FC6-9280022666DC}" type="slidenum">
              <a:rPr lang="es-EC" smtClean="0"/>
              <a:t>‹Nº›</a:t>
            </a:fld>
            <a:endParaRPr lang="es-EC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956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9402-9B11-40C6-9749-1B3728485D5D}" type="datetimeFigureOut">
              <a:rPr lang="es-EC" smtClean="0"/>
              <a:t>6/8/2024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5D42-AB41-4D0D-8FC6-9280022666D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81406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9402-9B11-40C6-9749-1B3728485D5D}" type="datetimeFigureOut">
              <a:rPr lang="es-EC" smtClean="0"/>
              <a:t>6/8/2024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5D42-AB41-4D0D-8FC6-9280022666D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94559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9402-9B11-40C6-9749-1B3728485D5D}" type="datetimeFigureOut">
              <a:rPr lang="es-EC" smtClean="0"/>
              <a:t>6/8/2024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5D42-AB41-4D0D-8FC6-9280022666D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6649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9402-9B11-40C6-9749-1B3728485D5D}" type="datetimeFigureOut">
              <a:rPr lang="es-EC" smtClean="0"/>
              <a:t>6/8/2024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5D42-AB41-4D0D-8FC6-9280022666D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14753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9489402-9B11-40C6-9749-1B3728485D5D}" type="datetimeFigureOut">
              <a:rPr lang="es-EC" smtClean="0"/>
              <a:t>6/8/2024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BF5D42-AB41-4D0D-8FC6-9280022666D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87319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9402-9B11-40C6-9749-1B3728485D5D}" type="datetimeFigureOut">
              <a:rPr lang="es-EC" smtClean="0"/>
              <a:t>6/8/2024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5D42-AB41-4D0D-8FC6-9280022666D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37001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9489402-9B11-40C6-9749-1B3728485D5D}" type="datetimeFigureOut">
              <a:rPr lang="es-EC" smtClean="0"/>
              <a:t>6/8/2024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BBF5D42-AB41-4D0D-8FC6-9280022666DC}" type="slidenum">
              <a:rPr lang="es-EC" smtClean="0"/>
              <a:t>‹Nº›</a:t>
            </a:fld>
            <a:endParaRPr lang="es-EC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490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9E725E43-0C73-4768-9ED2-BA4AD0DE874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863" y="199962"/>
            <a:ext cx="3884131" cy="403949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B66AE15-A0EA-40B0-9C36-362826319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4514" y="785308"/>
            <a:ext cx="9679193" cy="1312971"/>
          </a:xfrm>
        </p:spPr>
        <p:txBody>
          <a:bodyPr>
            <a:normAutofit/>
          </a:bodyPr>
          <a:lstStyle/>
          <a:p>
            <a:pPr algn="ctr"/>
            <a:r>
              <a:rPr lang="es-E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LARAVEL v11 - CRUD</a:t>
            </a:r>
            <a:endParaRPr lang="es-EC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ABE07BF-EEE8-4297-B827-EC0E44810634}"/>
              </a:ext>
            </a:extLst>
          </p:cNvPr>
          <p:cNvSpPr txBox="1"/>
          <p:nvPr/>
        </p:nvSpPr>
        <p:spPr>
          <a:xfrm>
            <a:off x="1164515" y="2219710"/>
            <a:ext cx="989434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En el desarrollo de aplicaciones web modernas, la gestión eficiente de datos es crucial para asegurar la funcionalidad y la escalabilidad del sistema. Laravel, un popular framework PHP, proporciona una solución robusta para desarrollar aplicaciones web con una arquitectura elegante y fácil de mantener. En esta guía, te mostraremos cómo crear una aplicación CRUD (Crear, Leer, Actualizar, Eliminar) utilizando Laravel 11.1.4 para gestionar tres entidades clave en un sistema educativo: Profesores, Estudiantes y Clases.</a:t>
            </a:r>
            <a:endParaRPr lang="es-EC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23E2696-B623-4D79-B0E0-1BB3876A9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47569"/>
            <a:ext cx="3612750" cy="303414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A7E1DDF-C13C-41B0-B6AE-7612F8CE0C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847" y="4504880"/>
            <a:ext cx="3118802" cy="17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255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F07FA58-92BE-4C96-8590-DF381F59E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754" y="1807245"/>
            <a:ext cx="1113481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index</a:t>
            </a:r>
            <a:r>
              <a:rPr kumimoji="0" lang="es-EC" altLang="es-EC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</a:t>
            </a:r>
            <a:r>
              <a:rPr kumimoji="0" lang="es-EC" altLang="es-EC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Lista todos los registros de Profesor y los pasa a la vista </a:t>
            </a:r>
            <a:r>
              <a:rPr kumimoji="0" lang="es-EC" altLang="es-EC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profesores.index</a:t>
            </a:r>
            <a:r>
              <a:rPr kumimoji="0" lang="es-EC" altLang="es-EC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para su visualización.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create</a:t>
            </a:r>
            <a:r>
              <a:rPr kumimoji="0" lang="es-EC" altLang="es-EC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</a:t>
            </a:r>
            <a:r>
              <a:rPr kumimoji="0" lang="es-EC" altLang="es-EC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Muestra el formulario para crear un nuevo Profesor.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store(</a:t>
            </a:r>
            <a:r>
              <a:rPr kumimoji="0" lang="es-EC" altLang="es-EC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Request</a:t>
            </a:r>
            <a:r>
              <a:rPr kumimoji="0" lang="es-EC" altLang="es-EC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$</a:t>
            </a:r>
            <a:r>
              <a:rPr kumimoji="0" lang="es-EC" altLang="es-EC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request</a:t>
            </a:r>
            <a:r>
              <a:rPr kumimoji="0" lang="es-EC" altLang="es-EC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es-EC" altLang="es-EC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Valida los datos recibidos del formulario, crea un nuevo Profesor en la base de datos y redirige a la lista de profesores con un mensaje de éxito.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edit</a:t>
            </a:r>
            <a:r>
              <a:rPr kumimoji="0" lang="es-EC" altLang="es-EC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($id)</a:t>
            </a:r>
            <a:r>
              <a:rPr kumimoji="0" lang="es-EC" altLang="es-EC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Recupera un Profesor específico por su ID y muestra el formulario de edición; redirige si no se encuentra el profesor.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update</a:t>
            </a:r>
            <a:r>
              <a:rPr kumimoji="0" lang="es-EC" altLang="es-EC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es-EC" altLang="es-EC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Request</a:t>
            </a:r>
            <a:r>
              <a:rPr kumimoji="0" lang="es-EC" altLang="es-EC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$</a:t>
            </a:r>
            <a:r>
              <a:rPr kumimoji="0" lang="es-EC" altLang="es-EC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request</a:t>
            </a:r>
            <a:r>
              <a:rPr kumimoji="0" lang="es-EC" altLang="es-EC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$id)</a:t>
            </a:r>
            <a:r>
              <a:rPr kumimoji="0" lang="es-EC" altLang="es-EC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Valida y actualiza los datos de un Profesor existente en la base de datos, redirigiendo con un mensaje de éxito si la actualización es exitosa.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destroy</a:t>
            </a:r>
            <a:r>
              <a:rPr kumimoji="0" lang="es-EC" altLang="es-EC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($id)</a:t>
            </a:r>
            <a:r>
              <a:rPr kumimoji="0" lang="es-EC" altLang="es-EC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Elimina un Profesor específico por su ID de la base de datos y redirige a la lista de profesores con un mensaje de éxito si la eliminación es exitosa.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E068D73-A20E-45C9-819C-08C3ED3F753E}"/>
              </a:ext>
            </a:extLst>
          </p:cNvPr>
          <p:cNvSpPr txBox="1"/>
          <p:nvPr/>
        </p:nvSpPr>
        <p:spPr>
          <a:xfrm>
            <a:off x="336754" y="151705"/>
            <a:ext cx="7415108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Paso 6: Funciones CRUD en Controlador</a:t>
            </a:r>
            <a:endParaRPr lang="es-ES" sz="28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C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1. Dentro de cada función se realizara el crear – editar – eliminar – listar </a:t>
            </a:r>
          </a:p>
        </p:txBody>
      </p:sp>
    </p:spTree>
    <p:extLst>
      <p:ext uri="{BB962C8B-B14F-4D97-AF65-F5344CB8AC3E}">
        <p14:creationId xmlns:p14="http://schemas.microsoft.com/office/powerpoint/2010/main" val="4196665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9ECB25F8-AAAD-4EDB-9824-BD9626643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568" y="983348"/>
            <a:ext cx="7700863" cy="521782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37D87B9-5D05-44F0-997E-994C34F030CB}"/>
              </a:ext>
            </a:extLst>
          </p:cNvPr>
          <p:cNvSpPr txBox="1"/>
          <p:nvPr/>
        </p:nvSpPr>
        <p:spPr>
          <a:xfrm>
            <a:off x="665018" y="181819"/>
            <a:ext cx="11307001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dirty="0"/>
              <a:t>Laravel utiliza </a:t>
            </a:r>
            <a:r>
              <a:rPr lang="es-ES" dirty="0" err="1"/>
              <a:t>Eloquent</a:t>
            </a:r>
            <a:r>
              <a:rPr lang="es-ES" dirty="0"/>
              <a:t>, el ORM incorporado, para manejar la interacción con la base de datos. En este caso, Profesor::</a:t>
            </a:r>
            <a:r>
              <a:rPr lang="es-ES" dirty="0" err="1"/>
              <a:t>all</a:t>
            </a:r>
            <a:r>
              <a:rPr lang="es-ES" dirty="0"/>
              <a:t>() consulta la base de datos y obtiene todos los registros de la tabla </a:t>
            </a:r>
            <a:r>
              <a:rPr lang="es-ES" dirty="0" err="1"/>
              <a:t>profesors</a:t>
            </a:r>
            <a:r>
              <a:rPr lang="es-ES" dirty="0"/>
              <a:t>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909811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984BB51-4F40-4E54-82CE-9F5987815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216" y="243698"/>
            <a:ext cx="6861666" cy="564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951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F918A5E-3AD0-4579-8177-F907EF3E4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590" y="136732"/>
            <a:ext cx="8410955" cy="276084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18A437B-5C2F-4353-9B3E-DF41703AD7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943" y="3016332"/>
            <a:ext cx="6026433" cy="329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95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C95E025-8C3F-490D-8B26-D1CAA6806A54}"/>
              </a:ext>
            </a:extLst>
          </p:cNvPr>
          <p:cNvSpPr txBox="1"/>
          <p:nvPr/>
        </p:nvSpPr>
        <p:spPr>
          <a:xfrm>
            <a:off x="336754" y="151705"/>
            <a:ext cx="7415108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Paso 7: Aplicación del CRUD en la vista</a:t>
            </a:r>
            <a:endParaRPr lang="es-ES" sz="28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C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1. Dentro de cada función se realizara el crear – editar – eliminar – listar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0ABE592-11EA-4444-B42C-31F8CAD44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206" y="951924"/>
            <a:ext cx="8580582" cy="5423413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6B536FC-9CCE-4E72-8298-2449AF4854F2}"/>
              </a:ext>
            </a:extLst>
          </p:cNvPr>
          <p:cNvSpPr/>
          <p:nvPr/>
        </p:nvSpPr>
        <p:spPr>
          <a:xfrm flipV="1">
            <a:off x="4212914" y="1838695"/>
            <a:ext cx="5002337" cy="1682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88CB8DC-18DC-43F9-A246-F299AFD3A917}"/>
              </a:ext>
            </a:extLst>
          </p:cNvPr>
          <p:cNvSpPr/>
          <p:nvPr/>
        </p:nvSpPr>
        <p:spPr>
          <a:xfrm flipV="1">
            <a:off x="4887828" y="4544288"/>
            <a:ext cx="5514956" cy="5739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365121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94C8628-6370-4A9D-B034-327760EED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20" y="816318"/>
            <a:ext cx="11166945" cy="5225364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2E987288-5607-41AE-B606-9777E2CF0715}"/>
              </a:ext>
            </a:extLst>
          </p:cNvPr>
          <p:cNvSpPr/>
          <p:nvPr/>
        </p:nvSpPr>
        <p:spPr>
          <a:xfrm>
            <a:off x="3371745" y="1945573"/>
            <a:ext cx="5083485" cy="6076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DD9D3DD-2DA7-4751-BE17-6C5DAE79E88E}"/>
              </a:ext>
            </a:extLst>
          </p:cNvPr>
          <p:cNvSpPr/>
          <p:nvPr/>
        </p:nvSpPr>
        <p:spPr>
          <a:xfrm flipV="1">
            <a:off x="6504853" y="2895598"/>
            <a:ext cx="4800456" cy="3226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934928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5FB1E8B-7815-4C45-8AB3-86F57D8B9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28" y="651877"/>
            <a:ext cx="10554417" cy="5214534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F032515E-2249-4BC5-B6C7-4EEC15421799}"/>
              </a:ext>
            </a:extLst>
          </p:cNvPr>
          <p:cNvSpPr/>
          <p:nvPr/>
        </p:nvSpPr>
        <p:spPr>
          <a:xfrm>
            <a:off x="4003117" y="1959428"/>
            <a:ext cx="4903378" cy="4275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896040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4D6B9A6-73C5-49FF-986B-34093178B5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44" r="10299" b="4413"/>
          <a:stretch/>
        </p:blipFill>
        <p:spPr>
          <a:xfrm>
            <a:off x="240254" y="1479319"/>
            <a:ext cx="6518304" cy="477611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1DDA1D4-4ADE-40AB-82E3-4CE3A5B36772}"/>
              </a:ext>
            </a:extLst>
          </p:cNvPr>
          <p:cNvSpPr txBox="1"/>
          <p:nvPr/>
        </p:nvSpPr>
        <p:spPr>
          <a:xfrm>
            <a:off x="295817" y="191851"/>
            <a:ext cx="791226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Paso 1: Configuración Inicial</a:t>
            </a:r>
          </a:p>
          <a:p>
            <a:pPr>
              <a:buFont typeface="+mj-lt"/>
              <a:buAutoNum type="arabicPeriod"/>
            </a:pPr>
            <a:r>
              <a:rPr lang="es-ES" b="1" dirty="0"/>
              <a:t>Instalar Laravel:</a:t>
            </a:r>
            <a:r>
              <a:rPr lang="es-ES" dirty="0"/>
              <a:t> Si no has instalado Laravel, puedes hacerlo utilizando Composer:</a:t>
            </a:r>
          </a:p>
          <a:p>
            <a:r>
              <a:rPr lang="es-ES" dirty="0"/>
              <a:t>$ </a:t>
            </a:r>
            <a:r>
              <a:rPr lang="es-ES" dirty="0" err="1"/>
              <a:t>composer</a:t>
            </a:r>
            <a:r>
              <a:rPr lang="es-ES" dirty="0"/>
              <a:t> </a:t>
            </a:r>
            <a:r>
              <a:rPr lang="es-ES" dirty="0" err="1"/>
              <a:t>create-project</a:t>
            </a:r>
            <a:r>
              <a:rPr lang="es-ES" dirty="0"/>
              <a:t> --</a:t>
            </a:r>
            <a:r>
              <a:rPr lang="es-ES" dirty="0" err="1"/>
              <a:t>prefer-dist</a:t>
            </a:r>
            <a:r>
              <a:rPr lang="es-ES" dirty="0"/>
              <a:t> </a:t>
            </a:r>
            <a:r>
              <a:rPr lang="es-ES" dirty="0" err="1"/>
              <a:t>laravel</a:t>
            </a:r>
            <a:r>
              <a:rPr lang="es-ES" dirty="0"/>
              <a:t>/</a:t>
            </a:r>
            <a:r>
              <a:rPr lang="es-ES" dirty="0" err="1"/>
              <a:t>laravel</a:t>
            </a:r>
            <a:r>
              <a:rPr lang="es-ES" dirty="0"/>
              <a:t> </a:t>
            </a:r>
            <a:r>
              <a:rPr lang="es-ES" dirty="0" err="1"/>
              <a:t>nombreProyecto</a:t>
            </a:r>
            <a:endParaRPr lang="es-E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6EF42CD-68DC-4BD7-844F-06680428B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750" y="3551682"/>
            <a:ext cx="5055996" cy="2300478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BCD70B07-5354-4366-84AC-E9C432B55BAC}"/>
              </a:ext>
            </a:extLst>
          </p:cNvPr>
          <p:cNvSpPr/>
          <p:nvPr/>
        </p:nvSpPr>
        <p:spPr>
          <a:xfrm>
            <a:off x="2033195" y="3679115"/>
            <a:ext cx="3915784" cy="3765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13" name="Flecha: doblada 12">
            <a:extLst>
              <a:ext uri="{FF2B5EF4-FFF2-40B4-BE49-F238E27FC236}">
                <a16:creationId xmlns:a16="http://schemas.microsoft.com/office/drawing/2014/main" id="{B3F9728B-D949-4BB6-AEE4-12650B9F945F}"/>
              </a:ext>
            </a:extLst>
          </p:cNvPr>
          <p:cNvSpPr/>
          <p:nvPr/>
        </p:nvSpPr>
        <p:spPr>
          <a:xfrm rot="5400000">
            <a:off x="7019363" y="1936376"/>
            <a:ext cx="1463040" cy="1000462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30230891-09C3-4C07-88A5-5D7264D50746}"/>
              </a:ext>
            </a:extLst>
          </p:cNvPr>
          <p:cNvSpPr/>
          <p:nvPr/>
        </p:nvSpPr>
        <p:spPr>
          <a:xfrm>
            <a:off x="6895750" y="5475642"/>
            <a:ext cx="1484457" cy="3765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A47CDB0-ED45-4D75-9E22-39E72C71BAB5}"/>
              </a:ext>
            </a:extLst>
          </p:cNvPr>
          <p:cNvSpPr txBox="1"/>
          <p:nvPr/>
        </p:nvSpPr>
        <p:spPr>
          <a:xfrm>
            <a:off x="6895750" y="3168127"/>
            <a:ext cx="4623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$ cd </a:t>
            </a:r>
            <a:r>
              <a:rPr lang="es-ES" dirty="0" err="1"/>
              <a:t>nombreProyecto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9360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632FEA1-2FCA-4BEC-A53B-0CF8BEB1DC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83" t="422" r="4379" b="9948"/>
          <a:stretch/>
        </p:blipFill>
        <p:spPr>
          <a:xfrm>
            <a:off x="849854" y="1126863"/>
            <a:ext cx="5120640" cy="460427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055E002-68A8-4452-BC54-0B8C9E8C8C45}"/>
              </a:ext>
            </a:extLst>
          </p:cNvPr>
          <p:cNvSpPr txBox="1"/>
          <p:nvPr/>
        </p:nvSpPr>
        <p:spPr>
          <a:xfrm>
            <a:off x="204395" y="208434"/>
            <a:ext cx="79122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2. Configurar la Conexión a la Base de Datos: </a:t>
            </a:r>
            <a:r>
              <a:rPr lang="es-ES" dirty="0"/>
              <a:t>En el archivo .</a:t>
            </a:r>
            <a:r>
              <a:rPr lang="es-ES" dirty="0" err="1"/>
              <a:t>env</a:t>
            </a:r>
            <a:r>
              <a:rPr lang="es-ES" dirty="0"/>
              <a:t> de tu proyecto Laravel, configura la conexión a la base de datos MySQL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E23FE1C-A470-4BE2-BC37-E94C043A2C5A}"/>
              </a:ext>
            </a:extLst>
          </p:cNvPr>
          <p:cNvSpPr/>
          <p:nvPr/>
        </p:nvSpPr>
        <p:spPr>
          <a:xfrm>
            <a:off x="3754418" y="4216997"/>
            <a:ext cx="1914862" cy="10542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2BFDE182-02E6-49FF-B085-71FAE03EAD51}"/>
              </a:ext>
            </a:extLst>
          </p:cNvPr>
          <p:cNvSpPr/>
          <p:nvPr/>
        </p:nvSpPr>
        <p:spPr>
          <a:xfrm>
            <a:off x="6250193" y="4572000"/>
            <a:ext cx="860612" cy="44106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5776E32-2CE1-42C3-964C-A663EDBBF51B}"/>
              </a:ext>
            </a:extLst>
          </p:cNvPr>
          <p:cNvSpPr txBox="1"/>
          <p:nvPr/>
        </p:nvSpPr>
        <p:spPr>
          <a:xfrm>
            <a:off x="7318785" y="3866958"/>
            <a:ext cx="402336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DB_CONNECTION</a:t>
            </a:r>
            <a:r>
              <a:rPr lang="es-EC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C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mysql</a:t>
            </a:r>
            <a:endParaRPr lang="es-EC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s-EC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DB_HOST</a:t>
            </a:r>
            <a:r>
              <a:rPr lang="es-EC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=127.0.0.1</a:t>
            </a:r>
          </a:p>
          <a:p>
            <a:r>
              <a:rPr lang="es-EC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DB_PORT</a:t>
            </a:r>
            <a:r>
              <a:rPr lang="es-EC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=3306</a:t>
            </a:r>
          </a:p>
          <a:p>
            <a:r>
              <a:rPr lang="es-EC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DB_DATABASE</a:t>
            </a:r>
            <a:r>
              <a:rPr lang="es-EC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C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db_laravelcrud</a:t>
            </a:r>
            <a:endParaRPr lang="es-EC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s-EC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DB_USERNAME</a:t>
            </a:r>
            <a:r>
              <a:rPr lang="es-EC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C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root</a:t>
            </a:r>
            <a:endParaRPr lang="es-EC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s-EC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DB_PASSWORD</a:t>
            </a:r>
            <a:r>
              <a:rPr lang="es-EC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397910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34CD2F3-F373-4FAA-AC07-F98E31EC9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05" y="1993900"/>
            <a:ext cx="6333778" cy="412555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CF75784-2834-40F0-BD8C-26212CD1B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764" y="3905250"/>
            <a:ext cx="5161531" cy="221420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1F45FB8F-39FC-4483-8F99-FD4C97D41E91}"/>
              </a:ext>
            </a:extLst>
          </p:cNvPr>
          <p:cNvSpPr txBox="1"/>
          <p:nvPr/>
        </p:nvSpPr>
        <p:spPr>
          <a:xfrm>
            <a:off x="6728764" y="3214173"/>
            <a:ext cx="46786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Esto creará un modelo Profesor y una migración para la tabla profesores.</a:t>
            </a:r>
            <a:endParaRPr lang="es-EC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EDA57C9-CFBD-451A-A92B-CA7ECB6441E8}"/>
              </a:ext>
            </a:extLst>
          </p:cNvPr>
          <p:cNvSpPr txBox="1"/>
          <p:nvPr/>
        </p:nvSpPr>
        <p:spPr>
          <a:xfrm>
            <a:off x="164644" y="34246"/>
            <a:ext cx="1059609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Paso 2: Crear Migraciones y Modelos</a:t>
            </a:r>
          </a:p>
          <a:p>
            <a:r>
              <a:rPr kumimoji="0" lang="es-EC" altLang="es-EC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Laravel proporciona comandos para crear migraciones y modelos. Vamos a crearlos para Profesor, Estudiante, y Clase.</a:t>
            </a:r>
            <a:endParaRPr lang="es-ES" sz="28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buFont typeface="+mj-lt"/>
              <a:buAutoNum type="arabicPeriod"/>
            </a:pPr>
            <a:r>
              <a:rPr lang="es-ES" b="1" dirty="0"/>
              <a:t>Crear la Migración y modelo:</a:t>
            </a:r>
            <a:r>
              <a:rPr lang="es-ES" dirty="0"/>
              <a:t> </a:t>
            </a:r>
            <a:r>
              <a:rPr lang="es-ES" dirty="0" err="1"/>
              <a:t>nombreTabla</a:t>
            </a:r>
            <a:endParaRPr lang="es-ES" dirty="0"/>
          </a:p>
          <a:p>
            <a:r>
              <a:rPr lang="es-ES" dirty="0"/>
              <a:t>$ php </a:t>
            </a:r>
            <a:r>
              <a:rPr lang="es-ES" dirty="0" err="1"/>
              <a:t>artisan</a:t>
            </a:r>
            <a:r>
              <a:rPr lang="es-ES" dirty="0"/>
              <a:t> </a:t>
            </a:r>
            <a:r>
              <a:rPr lang="es-ES" dirty="0" err="1"/>
              <a:t>make:model</a:t>
            </a:r>
            <a:r>
              <a:rPr lang="es-ES" dirty="0"/>
              <a:t> </a:t>
            </a:r>
            <a:r>
              <a:rPr lang="es-ES" dirty="0" err="1"/>
              <a:t>nombreTabla</a:t>
            </a:r>
            <a:r>
              <a:rPr lang="es-ES" dirty="0"/>
              <a:t> -m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1BBF3D8-DFB8-43DB-B389-2B83FAFF47C5}"/>
              </a:ext>
            </a:extLst>
          </p:cNvPr>
          <p:cNvSpPr/>
          <p:nvPr/>
        </p:nvSpPr>
        <p:spPr>
          <a:xfrm>
            <a:off x="2222798" y="3504904"/>
            <a:ext cx="3123902" cy="355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903EE9E-31D1-4683-A96D-98EA6A0E13D6}"/>
              </a:ext>
            </a:extLst>
          </p:cNvPr>
          <p:cNvSpPr/>
          <p:nvPr/>
        </p:nvSpPr>
        <p:spPr>
          <a:xfrm>
            <a:off x="583377" y="2678473"/>
            <a:ext cx="772983" cy="2906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14" name="Flecha: doblada 13">
            <a:extLst>
              <a:ext uri="{FF2B5EF4-FFF2-40B4-BE49-F238E27FC236}">
                <a16:creationId xmlns:a16="http://schemas.microsoft.com/office/drawing/2014/main" id="{499F0033-DB93-4FD5-8179-D864A9F96957}"/>
              </a:ext>
            </a:extLst>
          </p:cNvPr>
          <p:cNvSpPr/>
          <p:nvPr/>
        </p:nvSpPr>
        <p:spPr>
          <a:xfrm rot="5400000">
            <a:off x="7137137" y="2238890"/>
            <a:ext cx="739252" cy="1121823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235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20652E4-8D75-45E3-AE6A-A9254148C6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2" t="3065" r="1059" b="8651"/>
          <a:stretch/>
        </p:blipFill>
        <p:spPr>
          <a:xfrm>
            <a:off x="189135" y="1731981"/>
            <a:ext cx="6540651" cy="366835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486B7ED-2A5A-4508-A2A5-F8A377AD6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426" y="3030099"/>
            <a:ext cx="4863439" cy="236936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ABF4418-4E2A-4384-B90E-315D99A112EF}"/>
              </a:ext>
            </a:extLst>
          </p:cNvPr>
          <p:cNvSpPr txBox="1"/>
          <p:nvPr/>
        </p:nvSpPr>
        <p:spPr>
          <a:xfrm>
            <a:off x="189135" y="259941"/>
            <a:ext cx="105960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2. Editar la Migración profesores: </a:t>
            </a:r>
            <a:r>
              <a:rPr lang="es-ES" dirty="0"/>
              <a:t>Abre el archivo en </a:t>
            </a:r>
            <a:r>
              <a:rPr lang="es-ES" dirty="0" err="1"/>
              <a:t>database</a:t>
            </a:r>
            <a:r>
              <a:rPr lang="es-ES" dirty="0"/>
              <a:t>/</a:t>
            </a:r>
            <a:r>
              <a:rPr lang="es-ES" dirty="0" err="1"/>
              <a:t>migrations</a:t>
            </a:r>
            <a:r>
              <a:rPr lang="es-ES" dirty="0"/>
              <a:t>/</a:t>
            </a:r>
            <a:r>
              <a:rPr lang="es-ES" dirty="0" err="1"/>
              <a:t>xxxx_xx_xx_create_profesors_table.php</a:t>
            </a:r>
            <a:r>
              <a:rPr lang="es-ES" dirty="0"/>
              <a:t> y añade las columnas necesarias: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B7A18A1-81A6-47A3-91ED-12D3DF800D4B}"/>
              </a:ext>
            </a:extLst>
          </p:cNvPr>
          <p:cNvSpPr/>
          <p:nvPr/>
        </p:nvSpPr>
        <p:spPr>
          <a:xfrm>
            <a:off x="92784" y="2973620"/>
            <a:ext cx="2747235" cy="10604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B3575B2-31E4-45C7-864E-B1F347DA888C}"/>
              </a:ext>
            </a:extLst>
          </p:cNvPr>
          <p:cNvSpPr/>
          <p:nvPr/>
        </p:nvSpPr>
        <p:spPr>
          <a:xfrm>
            <a:off x="7355989" y="3603812"/>
            <a:ext cx="3659842" cy="12586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CCE9D18D-19C0-463E-8205-097748FB9360}"/>
              </a:ext>
            </a:extLst>
          </p:cNvPr>
          <p:cNvSpPr/>
          <p:nvPr/>
        </p:nvSpPr>
        <p:spPr>
          <a:xfrm>
            <a:off x="6170533" y="3792070"/>
            <a:ext cx="860612" cy="44106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06140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9C506FF-D348-45F0-97E2-E171F30ED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379" y="139850"/>
            <a:ext cx="6712116" cy="604304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ADACAD8-3C76-46FE-B8C8-3C7465CF420F}"/>
              </a:ext>
            </a:extLst>
          </p:cNvPr>
          <p:cNvSpPr txBox="1"/>
          <p:nvPr/>
        </p:nvSpPr>
        <p:spPr>
          <a:xfrm>
            <a:off x="291192" y="139850"/>
            <a:ext cx="473262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3. Ejecutar Migraciones: </a:t>
            </a:r>
            <a:r>
              <a:rPr lang="es-ES" dirty="0"/>
              <a:t>Ejecuta las migraciones para crear las tablas en la base de datos:</a:t>
            </a:r>
          </a:p>
          <a:p>
            <a:endParaRPr lang="es-ES" dirty="0"/>
          </a:p>
          <a:p>
            <a:r>
              <a:rPr lang="es-ES" dirty="0"/>
              <a:t>$ php </a:t>
            </a:r>
            <a:r>
              <a:rPr lang="es-ES" dirty="0" err="1"/>
              <a:t>artisan</a:t>
            </a:r>
            <a:r>
              <a:rPr lang="es-ES" dirty="0"/>
              <a:t> </a:t>
            </a:r>
            <a:r>
              <a:rPr lang="es-ES" dirty="0" err="1"/>
              <a:t>migrate</a:t>
            </a:r>
            <a:endParaRPr lang="es-ES" dirty="0"/>
          </a:p>
          <a:p>
            <a:endParaRPr lang="es-ES" dirty="0"/>
          </a:p>
          <a:p>
            <a:r>
              <a:rPr lang="es-ES" dirty="0"/>
              <a:t>yes</a:t>
            </a:r>
            <a:endParaRPr lang="es-EC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10705F2-EA64-4DAA-9B83-F91144872B5C}"/>
              </a:ext>
            </a:extLst>
          </p:cNvPr>
          <p:cNvSpPr/>
          <p:nvPr/>
        </p:nvSpPr>
        <p:spPr>
          <a:xfrm>
            <a:off x="7063739" y="1215614"/>
            <a:ext cx="4156487" cy="8175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718923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B383B76-6CCA-4602-B7B8-E18AF2810332}"/>
              </a:ext>
            </a:extLst>
          </p:cNvPr>
          <p:cNvSpPr txBox="1"/>
          <p:nvPr/>
        </p:nvSpPr>
        <p:spPr>
          <a:xfrm>
            <a:off x="244337" y="160492"/>
            <a:ext cx="6094206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Paso 3: Crear Controladores</a:t>
            </a:r>
            <a:endParaRPr lang="es-ES" sz="2800" b="1" dirty="0"/>
          </a:p>
          <a:p>
            <a:pPr>
              <a:buFont typeface="+mj-lt"/>
              <a:buAutoNum type="arabicPeriod"/>
            </a:pPr>
            <a:r>
              <a:rPr lang="es-ES" dirty="0"/>
              <a:t>Crear Controladores de Recursos: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FD1EC2B-4F04-45B7-B773-17FFDDCE95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2" r="5466" b="25362"/>
          <a:stretch/>
        </p:blipFill>
        <p:spPr>
          <a:xfrm>
            <a:off x="218655" y="1032733"/>
            <a:ext cx="6015930" cy="281850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B9FAA71-853A-4073-8A0C-B8AD83846F3B}"/>
              </a:ext>
            </a:extLst>
          </p:cNvPr>
          <p:cNvSpPr txBox="1"/>
          <p:nvPr/>
        </p:nvSpPr>
        <p:spPr>
          <a:xfrm>
            <a:off x="244337" y="4437093"/>
            <a:ext cx="60942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Estos controladores generarán métodos para operaciones CRUD (</a:t>
            </a:r>
            <a:r>
              <a:rPr lang="es-ES" dirty="0" err="1"/>
              <a:t>index</a:t>
            </a:r>
            <a:r>
              <a:rPr lang="es-ES" dirty="0"/>
              <a:t>, </a:t>
            </a:r>
            <a:r>
              <a:rPr lang="es-ES" dirty="0" err="1"/>
              <a:t>create</a:t>
            </a:r>
            <a:r>
              <a:rPr lang="es-ES" dirty="0"/>
              <a:t>, store, show, </a:t>
            </a:r>
            <a:r>
              <a:rPr lang="es-ES" dirty="0" err="1"/>
              <a:t>edit</a:t>
            </a:r>
            <a:r>
              <a:rPr lang="es-ES" dirty="0"/>
              <a:t>, </a:t>
            </a:r>
            <a:r>
              <a:rPr lang="es-ES" dirty="0" err="1"/>
              <a:t>update</a:t>
            </a:r>
            <a:r>
              <a:rPr lang="es-ES" dirty="0"/>
              <a:t>, </a:t>
            </a:r>
            <a:r>
              <a:rPr lang="es-ES" dirty="0" err="1"/>
              <a:t>destroy</a:t>
            </a:r>
            <a:r>
              <a:rPr lang="es-ES" dirty="0"/>
              <a:t>).</a:t>
            </a:r>
            <a:endParaRPr lang="es-EC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23F0B1D-0ABE-42D6-8886-4FBB90D7B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437" y="380041"/>
            <a:ext cx="5543705" cy="5347970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56998586-63F5-4AAB-ABD1-0ECC6EB0B1DA}"/>
              </a:ext>
            </a:extLst>
          </p:cNvPr>
          <p:cNvSpPr/>
          <p:nvPr/>
        </p:nvSpPr>
        <p:spPr>
          <a:xfrm>
            <a:off x="2251849" y="1212925"/>
            <a:ext cx="2847275" cy="4114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406649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4C1978F-7E54-4B8C-BF16-3B8E8536D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70" y="880707"/>
            <a:ext cx="8392696" cy="509658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F0CC4AB-C9E5-408C-BAD4-CA3CFE83B5A4}"/>
              </a:ext>
            </a:extLst>
          </p:cNvPr>
          <p:cNvSpPr txBox="1"/>
          <p:nvPr/>
        </p:nvSpPr>
        <p:spPr>
          <a:xfrm>
            <a:off x="287367" y="59408"/>
            <a:ext cx="7415108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Paso 4: Configurar las rutas</a:t>
            </a:r>
            <a:endParaRPr lang="es-ES" sz="28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C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1. En el archivo </a:t>
            </a:r>
            <a:r>
              <a:rPr kumimoji="0" lang="es-EC" altLang="es-EC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routes</a:t>
            </a:r>
            <a:r>
              <a:rPr kumimoji="0" lang="es-EC" altLang="es-EC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/</a:t>
            </a:r>
            <a:r>
              <a:rPr kumimoji="0" lang="es-EC" altLang="es-EC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web.php</a:t>
            </a:r>
            <a:r>
              <a:rPr kumimoji="0" lang="es-EC" altLang="es-EC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añade las rutas para los recursos: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F085C73-D60D-4738-84DF-32207C03E458}"/>
              </a:ext>
            </a:extLst>
          </p:cNvPr>
          <p:cNvSpPr/>
          <p:nvPr/>
        </p:nvSpPr>
        <p:spPr>
          <a:xfrm>
            <a:off x="4392621" y="1965961"/>
            <a:ext cx="3180763" cy="6911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411B005-8BE5-4AA9-B6FD-DD43F2044B30}"/>
              </a:ext>
            </a:extLst>
          </p:cNvPr>
          <p:cNvSpPr/>
          <p:nvPr/>
        </p:nvSpPr>
        <p:spPr>
          <a:xfrm>
            <a:off x="4505618" y="3292999"/>
            <a:ext cx="3885347" cy="8271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018253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6A1852AE-79A8-4544-8724-D3CB77F63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5786" y="398581"/>
            <a:ext cx="2629267" cy="558242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65586F9-3338-44AC-A357-9FEE72774606}"/>
              </a:ext>
            </a:extLst>
          </p:cNvPr>
          <p:cNvSpPr txBox="1"/>
          <p:nvPr/>
        </p:nvSpPr>
        <p:spPr>
          <a:xfrm>
            <a:off x="336754" y="151705"/>
            <a:ext cx="7415108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Paso 5: Crear Vistas</a:t>
            </a:r>
            <a:endParaRPr lang="es-ES" sz="2800" b="1" dirty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s-ES" altLang="es-EC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Crear una Carpeta profesores, estudiantes, y clases: En la carpeta </a:t>
            </a:r>
            <a:r>
              <a:rPr kumimoji="0" lang="es-ES" altLang="es-EC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resources</a:t>
            </a:r>
            <a:r>
              <a:rPr kumimoji="0" lang="es-ES" altLang="es-EC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/</a:t>
            </a:r>
            <a:r>
              <a:rPr kumimoji="0" lang="es-ES" altLang="es-EC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views</a:t>
            </a:r>
            <a:r>
              <a:rPr kumimoji="0" lang="es-ES" altLang="es-EC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/, crea las carpetas profesores, estudiantes, y clases para las vistas.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s-ES" altLang="es-EC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Crear Vistas Básicas: Por ejemplo, para profesores/</a:t>
            </a:r>
            <a:r>
              <a:rPr kumimoji="0" lang="es-ES" altLang="es-EC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index.blade.php</a:t>
            </a:r>
            <a:r>
              <a:rPr kumimoji="0" lang="es-ES" altLang="es-EC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C" altLang="es-EC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E858601-F31F-4616-9AE3-91E08E6F6B37}"/>
              </a:ext>
            </a:extLst>
          </p:cNvPr>
          <p:cNvSpPr/>
          <p:nvPr/>
        </p:nvSpPr>
        <p:spPr>
          <a:xfrm>
            <a:off x="8535786" y="1557170"/>
            <a:ext cx="1845343" cy="13904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D2A281E-1F92-4000-80FD-5607C4940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72" y="2373353"/>
            <a:ext cx="4028127" cy="2111294"/>
          </a:xfrm>
          <a:prstGeom prst="rect">
            <a:avLst/>
          </a:prstGeom>
        </p:spPr>
      </p:pic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7FE4CE59-7A23-4E57-A567-6EE4FA031FE3}"/>
              </a:ext>
            </a:extLst>
          </p:cNvPr>
          <p:cNvSpPr/>
          <p:nvPr/>
        </p:nvSpPr>
        <p:spPr>
          <a:xfrm rot="9415245">
            <a:off x="5631948" y="2969263"/>
            <a:ext cx="2164874" cy="44106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5290913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266</TotalTime>
  <Words>656</Words>
  <Application>Microsoft Office PowerPoint</Application>
  <PresentationFormat>Panorámica</PresentationFormat>
  <Paragraphs>43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Retrospección</vt:lpstr>
      <vt:lpstr>LARAVEL v11 - CRUD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 v11 - CRUD</dc:title>
  <dc:creator>Javier Herrera</dc:creator>
  <cp:lastModifiedBy>Javier Herrera</cp:lastModifiedBy>
  <cp:revision>2</cp:revision>
  <dcterms:created xsi:type="dcterms:W3CDTF">2024-08-06T04:25:48Z</dcterms:created>
  <dcterms:modified xsi:type="dcterms:W3CDTF">2024-08-06T23:20:08Z</dcterms:modified>
</cp:coreProperties>
</file>