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258" r:id="rId6"/>
    <p:sldId id="260" r:id="rId7"/>
    <p:sldId id="261" r:id="rId8"/>
    <p:sldId id="262" r:id="rId9"/>
    <p:sldId id="263" r:id="rId10"/>
    <p:sldId id="264" r:id="rId11"/>
    <p:sldId id="265" r:id="rId12"/>
    <p:sldId id="268" r:id="rId13"/>
    <p:sldId id="276" r:id="rId14"/>
    <p:sldId id="269"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9" d="100"/>
          <a:sy n="79" d="100"/>
        </p:scale>
        <p:origin x="-34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34D7D6D-C6FE-4A5D-9BE0-4218888C8491}" type="doc">
      <dgm:prSet loTypeId="urn:microsoft.com/office/officeart/2008/layout/LinedList" loCatId="list" qsTypeId="urn:microsoft.com/office/officeart/2005/8/quickstyle/simple1#1" qsCatId="simple" csTypeId="urn:microsoft.com/office/officeart/2005/8/colors/accent1_2#1" csCatId="accent1" phldr="1"/>
      <dgm:spPr/>
      <dgm:t>
        <a:bodyPr/>
        <a:lstStyle/>
        <a:p>
          <a:endParaRPr lang="en-US"/>
        </a:p>
      </dgm:t>
    </dgm:pt>
    <dgm:pt modelId="{02196BDE-7BC5-4CEB-AE45-037131E4E058}">
      <dgm:prSet phldr="0" custT="1"/>
      <dgm:spPr/>
      <dgm:t>
        <a:bodyPr vert="horz" wrap="square"/>
        <a:lstStyle/>
        <a:p>
          <a:pPr>
            <a:lnSpc>
              <a:spcPct val="100000"/>
            </a:lnSpc>
            <a:spcBef>
              <a:spcPct val="0"/>
            </a:spcBef>
            <a:spcAft>
              <a:spcPct val="35000"/>
            </a:spcAft>
          </a:pPr>
          <a:r>
            <a:rPr lang="en-US" sz="3200" b="1" dirty="0">
              <a:solidFill>
                <a:schemeClr val="accent1">
                  <a:lumMod val="50000"/>
                </a:schemeClr>
              </a:solidFill>
              <a:latin typeface="Times New Roman" panose="02020603050405020304" charset="0"/>
              <a:cs typeface="Times New Roman" panose="02020603050405020304" charset="0"/>
            </a:rPr>
            <a:t>Introduction</a:t>
          </a:r>
        </a:p>
      </dgm:t>
    </dgm:pt>
    <dgm:pt modelId="{9D39CF81-7C3C-48E1-9533-915CC319C45C}" cxnId="{02611D58-F87C-4CF9-9263-BB30C7708A97}" type="parTrans">
      <dgm:prSet/>
      <dgm:spPr/>
      <dgm:t>
        <a:bodyPr/>
        <a:lstStyle/>
        <a:p>
          <a:endParaRPr lang="en-US"/>
        </a:p>
      </dgm:t>
    </dgm:pt>
    <dgm:pt modelId="{A10CF85C-5344-4516-B665-F71F8B68ABA5}" cxnId="{02611D58-F87C-4CF9-9263-BB30C7708A97}" type="sibTrans">
      <dgm:prSet/>
      <dgm:spPr/>
      <dgm:t>
        <a:bodyPr/>
        <a:lstStyle/>
        <a:p>
          <a:endParaRPr lang="en-US"/>
        </a:p>
      </dgm:t>
    </dgm:pt>
    <dgm:pt modelId="{0D5B8C56-A3A6-4F7F-8096-3F6E0022C376}">
      <dgm:prSet phldr="0" custT="1"/>
      <dgm:spPr/>
      <dgm:t>
        <a:bodyPr vert="horz" wrap="square"/>
        <a:lstStyle/>
        <a:p>
          <a:pPr>
            <a:lnSpc>
              <a:spcPct val="100000"/>
            </a:lnSpc>
            <a:spcBef>
              <a:spcPct val="0"/>
            </a:spcBef>
            <a:spcAft>
              <a:spcPct val="35000"/>
            </a:spcAft>
          </a:pPr>
          <a:r>
            <a:rPr lang="en-US" sz="3200" b="1" dirty="0">
              <a:solidFill>
                <a:schemeClr val="accent2">
                  <a:lumMod val="50000"/>
                </a:schemeClr>
              </a:solidFill>
              <a:latin typeface="Times New Roman" panose="02020603050405020304" charset="0"/>
              <a:cs typeface="Times New Roman" panose="02020603050405020304" charset="0"/>
            </a:rPr>
            <a:t>Key Terms</a:t>
          </a:r>
        </a:p>
      </dgm:t>
    </dgm:pt>
    <dgm:pt modelId="{52BAE87B-2B21-471E-AC2E-DE4F3D2DC8E0}" cxnId="{C228A55E-AFC9-4878-B0B3-C8032F8D2F58}" type="parTrans">
      <dgm:prSet/>
      <dgm:spPr/>
      <dgm:t>
        <a:bodyPr/>
        <a:lstStyle/>
        <a:p>
          <a:endParaRPr lang="en-US"/>
        </a:p>
      </dgm:t>
    </dgm:pt>
    <dgm:pt modelId="{F803A8FC-E9D9-44FF-BDA6-B03B45B93AD1}" cxnId="{C228A55E-AFC9-4878-B0B3-C8032F8D2F58}" type="sibTrans">
      <dgm:prSet/>
      <dgm:spPr/>
      <dgm:t>
        <a:bodyPr/>
        <a:lstStyle/>
        <a:p>
          <a:endParaRPr lang="en-US"/>
        </a:p>
      </dgm:t>
    </dgm:pt>
    <dgm:pt modelId="{6CEED2E4-E287-41A5-B765-F7041DBB8C66}">
      <dgm:prSet phldr="0" custT="1"/>
      <dgm:spPr/>
      <dgm:t>
        <a:bodyPr vert="horz" wrap="square"/>
        <a:lstStyle/>
        <a:p>
          <a:pPr>
            <a:lnSpc>
              <a:spcPct val="100000"/>
            </a:lnSpc>
            <a:spcBef>
              <a:spcPct val="0"/>
            </a:spcBef>
            <a:spcAft>
              <a:spcPct val="35000"/>
            </a:spcAft>
          </a:pPr>
          <a:r>
            <a:rPr lang="en-US" sz="3200" b="1" dirty="0" smtClean="0">
              <a:solidFill>
                <a:schemeClr val="accent2">
                  <a:lumMod val="50000"/>
                </a:schemeClr>
              </a:solidFill>
              <a:latin typeface="Times New Roman" panose="02020603050405020304" charset="0"/>
              <a:cs typeface="Times New Roman" panose="02020603050405020304" charset="0"/>
              <a:sym typeface="+mn-ea"/>
            </a:rPr>
            <a:t>Scheduling </a:t>
          </a:r>
          <a:r>
            <a:rPr lang="en-US" sz="3200" b="1" dirty="0">
              <a:solidFill>
                <a:schemeClr val="accent2">
                  <a:lumMod val="50000"/>
                </a:schemeClr>
              </a:solidFill>
              <a:latin typeface="Times New Roman" panose="02020603050405020304" charset="0"/>
              <a:cs typeface="Times New Roman" panose="02020603050405020304" charset="0"/>
              <a:sym typeface="+mn-ea"/>
            </a:rPr>
            <a:t>algorithms</a:t>
          </a:r>
        </a:p>
      </dgm:t>
    </dgm:pt>
    <dgm:pt modelId="{2AEBAD6C-C87D-48AF-873A-1D76CD2F2155}" cxnId="{CBB84B65-46BA-4ADD-8983-08003CAF60DD}" type="parTrans">
      <dgm:prSet/>
      <dgm:spPr/>
      <dgm:t>
        <a:bodyPr/>
        <a:lstStyle/>
        <a:p>
          <a:endParaRPr lang="en-US"/>
        </a:p>
      </dgm:t>
    </dgm:pt>
    <dgm:pt modelId="{EFA5CD37-41A0-4265-B456-D27CBFF1DFB1}" cxnId="{CBB84B65-46BA-4ADD-8983-08003CAF60DD}" type="sibTrans">
      <dgm:prSet/>
      <dgm:spPr/>
      <dgm:t>
        <a:bodyPr/>
        <a:lstStyle/>
        <a:p>
          <a:endParaRPr lang="en-US"/>
        </a:p>
      </dgm:t>
    </dgm:pt>
    <dgm:pt modelId="{5479C277-8B5E-4714-AE33-F7917C3A4C88}">
      <dgm:prSet phldr="0" custT="1"/>
      <dgm:spPr/>
      <dgm:t>
        <a:bodyPr vert="horz" wrap="square"/>
        <a:p>
          <a:pPr>
            <a:lnSpc>
              <a:spcPct val="100000"/>
            </a:lnSpc>
            <a:spcBef>
              <a:spcPct val="0"/>
            </a:spcBef>
            <a:spcAft>
              <a:spcPct val="35000"/>
            </a:spcAft>
          </a:pPr>
          <a:r>
            <a:rPr lang="en-IN" altLang="en-US" sz="3200" b="1" dirty="0">
              <a:solidFill>
                <a:schemeClr val="accent6">
                  <a:lumMod val="50000"/>
                </a:schemeClr>
              </a:solidFill>
              <a:latin typeface="Times New Roman" panose="02020603050405020304" charset="0"/>
              <a:cs typeface="Times New Roman" panose="02020603050405020304" charset="0"/>
            </a:rPr>
            <a:t>Pseudo</a:t>
          </a:r>
          <a:r>
            <a:rPr lang="en-IN" altLang="en-US" sz="3200" b="1" dirty="0">
              <a:solidFill>
                <a:schemeClr val="accent6">
                  <a:lumMod val="50000"/>
                </a:schemeClr>
              </a:solidFill>
              <a:latin typeface="Times New Roman" panose="02020603050405020304" charset="0"/>
              <a:cs typeface="Times New Roman" panose="02020603050405020304" charset="0"/>
            </a:rPr>
            <a:t>c</a:t>
          </a:r>
          <a:r>
            <a:rPr lang="en-US" sz="3200" b="1" dirty="0">
              <a:solidFill>
                <a:schemeClr val="accent6">
                  <a:lumMod val="50000"/>
                </a:schemeClr>
              </a:solidFill>
              <a:latin typeface="Times New Roman" panose="02020603050405020304" charset="0"/>
              <a:cs typeface="Times New Roman" panose="02020603050405020304" charset="0"/>
            </a:rPr>
            <a:t>ode</a:t>
          </a:r>
          <a:r>
            <a:rPr lang="en-US" sz="3200" dirty="0">
              <a:solidFill>
                <a:schemeClr val="accent6">
                  <a:lumMod val="50000"/>
                </a:schemeClr>
              </a:solidFill>
              <a:latin typeface="Times New Roman" panose="02020603050405020304" charset="0"/>
              <a:cs typeface="Times New Roman" panose="02020603050405020304" charset="0"/>
            </a:rPr>
            <a:t/>
          </a:r>
          <a:endParaRPr lang="en-US" sz="3200" dirty="0">
            <a:solidFill>
              <a:schemeClr val="accent6">
                <a:lumMod val="50000"/>
              </a:schemeClr>
            </a:solidFill>
            <a:latin typeface="Times New Roman" panose="02020603050405020304" charset="0"/>
            <a:cs typeface="Times New Roman" panose="02020603050405020304" charset="0"/>
          </a:endParaRPr>
        </a:p>
      </dgm:t>
    </dgm:pt>
    <dgm:pt modelId="{1FD325D4-744D-4CB6-9592-623AF30DB132}" cxnId="{368A20C6-34AE-4BC5-9E60-4DDDFE43BB67}" type="parTrans">
      <dgm:prSet/>
      <dgm:spPr/>
      <dgm:t>
        <a:bodyPr/>
        <a:lstStyle/>
        <a:p>
          <a:endParaRPr lang="en-US"/>
        </a:p>
      </dgm:t>
    </dgm:pt>
    <dgm:pt modelId="{02F2331C-4490-4B5E-BA1F-481C26E0899B}" cxnId="{368A20C6-34AE-4BC5-9E60-4DDDFE43BB67}" type="sibTrans">
      <dgm:prSet/>
      <dgm:spPr/>
      <dgm:t>
        <a:bodyPr/>
        <a:lstStyle/>
        <a:p>
          <a:endParaRPr lang="en-US"/>
        </a:p>
      </dgm:t>
    </dgm:pt>
    <dgm:pt modelId="{2D942A5E-7757-4BC0-B727-382DB5147C8A}" type="pres">
      <dgm:prSet presAssocID="{534D7D6D-C6FE-4A5D-9BE0-4218888C8491}" presName="vert0" presStyleCnt="0">
        <dgm:presLayoutVars>
          <dgm:dir/>
          <dgm:animOne val="branch"/>
          <dgm:animLvl val="lvl"/>
        </dgm:presLayoutVars>
      </dgm:prSet>
      <dgm:spPr/>
      <dgm:t>
        <a:bodyPr/>
        <a:lstStyle/>
        <a:p>
          <a:endParaRPr lang="en-US"/>
        </a:p>
      </dgm:t>
    </dgm:pt>
    <dgm:pt modelId="{DCF56480-CEC6-463C-87CA-EACBD10C872C}" type="pres">
      <dgm:prSet presAssocID="{02196BDE-7BC5-4CEB-AE45-037131E4E058}" presName="thickLine" presStyleLbl="alignNode1" presStyleIdx="0" presStyleCnt="4"/>
      <dgm:spPr/>
    </dgm:pt>
    <dgm:pt modelId="{011C79E5-6AA0-44A2-A0AA-C6898F47E5CE}" type="pres">
      <dgm:prSet presAssocID="{02196BDE-7BC5-4CEB-AE45-037131E4E058}" presName="horz1" presStyleCnt="0"/>
      <dgm:spPr/>
    </dgm:pt>
    <dgm:pt modelId="{016C0458-EBBF-414C-8373-5EE9F4CB7CA4}" type="pres">
      <dgm:prSet presAssocID="{02196BDE-7BC5-4CEB-AE45-037131E4E058}" presName="tx1" presStyleLbl="revTx" presStyleIdx="0" presStyleCnt="4"/>
      <dgm:spPr/>
      <dgm:t>
        <a:bodyPr/>
        <a:lstStyle/>
        <a:p>
          <a:endParaRPr lang="en-US"/>
        </a:p>
      </dgm:t>
    </dgm:pt>
    <dgm:pt modelId="{A1B51C62-34F2-426A-8160-0DA31D8428E4}" type="pres">
      <dgm:prSet presAssocID="{02196BDE-7BC5-4CEB-AE45-037131E4E058}" presName="vert1" presStyleCnt="0"/>
      <dgm:spPr/>
    </dgm:pt>
    <dgm:pt modelId="{90742456-3A8A-49F8-9759-20D217539B4E}" type="pres">
      <dgm:prSet presAssocID="{0D5B8C56-A3A6-4F7F-8096-3F6E0022C376}" presName="thickLine" presStyleLbl="alignNode1" presStyleIdx="1" presStyleCnt="4"/>
      <dgm:spPr/>
    </dgm:pt>
    <dgm:pt modelId="{CFF83E46-F868-480D-8140-1A598B24B733}" type="pres">
      <dgm:prSet presAssocID="{0D5B8C56-A3A6-4F7F-8096-3F6E0022C376}" presName="horz1" presStyleCnt="0"/>
      <dgm:spPr/>
    </dgm:pt>
    <dgm:pt modelId="{16BFA30C-C261-4CB6-83BB-91A4801CA7F0}" type="pres">
      <dgm:prSet presAssocID="{0D5B8C56-A3A6-4F7F-8096-3F6E0022C376}" presName="tx1" presStyleLbl="revTx" presStyleIdx="1" presStyleCnt="4"/>
      <dgm:spPr/>
      <dgm:t>
        <a:bodyPr/>
        <a:lstStyle/>
        <a:p>
          <a:endParaRPr lang="en-US"/>
        </a:p>
      </dgm:t>
    </dgm:pt>
    <dgm:pt modelId="{E3F6267D-D776-4335-AD16-E9B723331AA4}" type="pres">
      <dgm:prSet presAssocID="{0D5B8C56-A3A6-4F7F-8096-3F6E0022C376}" presName="vert1" presStyleCnt="0"/>
      <dgm:spPr/>
    </dgm:pt>
    <dgm:pt modelId="{D908F93C-BD96-4A4D-9ECA-59DC5EA1C780}" type="pres">
      <dgm:prSet presAssocID="{6CEED2E4-E287-41A5-B765-F7041DBB8C66}" presName="thickLine" presStyleLbl="alignNode1" presStyleIdx="2" presStyleCnt="4"/>
      <dgm:spPr/>
    </dgm:pt>
    <dgm:pt modelId="{7582954E-F5F0-40F9-B86B-B14CCF01C0C0}" type="pres">
      <dgm:prSet presAssocID="{6CEED2E4-E287-41A5-B765-F7041DBB8C66}" presName="horz1" presStyleCnt="0"/>
      <dgm:spPr/>
    </dgm:pt>
    <dgm:pt modelId="{E6ECA2F4-06E8-4A47-8FFF-27A65904B04C}" type="pres">
      <dgm:prSet presAssocID="{6CEED2E4-E287-41A5-B765-F7041DBB8C66}" presName="tx1" presStyleLbl="revTx" presStyleIdx="2" presStyleCnt="4"/>
      <dgm:spPr/>
      <dgm:t>
        <a:bodyPr/>
        <a:lstStyle/>
        <a:p>
          <a:endParaRPr lang="en-US"/>
        </a:p>
      </dgm:t>
    </dgm:pt>
    <dgm:pt modelId="{3DE1B4B1-9300-4560-8C3D-D4B8504783B3}" type="pres">
      <dgm:prSet presAssocID="{6CEED2E4-E287-41A5-B765-F7041DBB8C66}" presName="vert1" presStyleCnt="0"/>
      <dgm:spPr/>
    </dgm:pt>
    <dgm:pt modelId="{1684CE03-F86E-4D6E-91D3-3019B3A69352}" type="pres">
      <dgm:prSet presAssocID="{5479C277-8B5E-4714-AE33-F7917C3A4C88}" presName="thickLine" presStyleLbl="alignNode1" presStyleIdx="3" presStyleCnt="4"/>
      <dgm:spPr/>
    </dgm:pt>
    <dgm:pt modelId="{5A57C65F-E82B-4314-8BD0-4AF73677044B}" type="pres">
      <dgm:prSet presAssocID="{5479C277-8B5E-4714-AE33-F7917C3A4C88}" presName="horz1" presStyleCnt="0"/>
      <dgm:spPr/>
    </dgm:pt>
    <dgm:pt modelId="{A107524F-849D-493A-B3D6-F50D93203C17}" type="pres">
      <dgm:prSet presAssocID="{5479C277-8B5E-4714-AE33-F7917C3A4C88}" presName="tx1" presStyleLbl="revTx" presStyleIdx="3" presStyleCnt="4"/>
      <dgm:spPr/>
      <dgm:t>
        <a:bodyPr/>
        <a:lstStyle/>
        <a:p>
          <a:endParaRPr lang="en-US"/>
        </a:p>
      </dgm:t>
    </dgm:pt>
    <dgm:pt modelId="{0786CEC4-2712-40F0-8F44-0B94D205D4D6}" type="pres">
      <dgm:prSet presAssocID="{5479C277-8B5E-4714-AE33-F7917C3A4C88}" presName="vert1" presStyleCnt="0"/>
      <dgm:spPr/>
    </dgm:pt>
  </dgm:ptLst>
  <dgm:cxnLst>
    <dgm:cxn modelId="{02611D58-F87C-4CF9-9263-BB30C7708A97}" srcId="{534D7D6D-C6FE-4A5D-9BE0-4218888C8491}" destId="{02196BDE-7BC5-4CEB-AE45-037131E4E058}" srcOrd="0" destOrd="0" parTransId="{9D39CF81-7C3C-48E1-9533-915CC319C45C}" sibTransId="{A10CF85C-5344-4516-B665-F71F8B68ABA5}"/>
    <dgm:cxn modelId="{C228A55E-AFC9-4878-B0B3-C8032F8D2F58}" srcId="{534D7D6D-C6FE-4A5D-9BE0-4218888C8491}" destId="{0D5B8C56-A3A6-4F7F-8096-3F6E0022C376}" srcOrd="1" destOrd="0" parTransId="{52BAE87B-2B21-471E-AC2E-DE4F3D2DC8E0}" sibTransId="{F803A8FC-E9D9-44FF-BDA6-B03B45B93AD1}"/>
    <dgm:cxn modelId="{CBB84B65-46BA-4ADD-8983-08003CAF60DD}" srcId="{534D7D6D-C6FE-4A5D-9BE0-4218888C8491}" destId="{6CEED2E4-E287-41A5-B765-F7041DBB8C66}" srcOrd="2" destOrd="0" parTransId="{2AEBAD6C-C87D-48AF-873A-1D76CD2F2155}" sibTransId="{EFA5CD37-41A0-4265-B456-D27CBFF1DFB1}"/>
    <dgm:cxn modelId="{368A20C6-34AE-4BC5-9E60-4DDDFE43BB67}" srcId="{534D7D6D-C6FE-4A5D-9BE0-4218888C8491}" destId="{5479C277-8B5E-4714-AE33-F7917C3A4C88}" srcOrd="3" destOrd="0" parTransId="{1FD325D4-744D-4CB6-9592-623AF30DB132}" sibTransId="{02F2331C-4490-4B5E-BA1F-481C26E0899B}"/>
    <dgm:cxn modelId="{DDB5821E-3CF0-4489-9640-90379D6AD78F}" type="presOf" srcId="{534D7D6D-C6FE-4A5D-9BE0-4218888C8491}" destId="{2D942A5E-7757-4BC0-B727-382DB5147C8A}" srcOrd="0" destOrd="0" presId="urn:microsoft.com/office/officeart/2008/layout/LinedList"/>
    <dgm:cxn modelId="{F3594E75-EC91-4A28-A4E4-02E96434740B}" type="presParOf" srcId="{2D942A5E-7757-4BC0-B727-382DB5147C8A}" destId="{DCF56480-CEC6-463C-87CA-EACBD10C872C}" srcOrd="0" destOrd="0" presId="urn:microsoft.com/office/officeart/2008/layout/LinedList"/>
    <dgm:cxn modelId="{B9B13D7B-2435-4667-8168-7032548823EB}" type="presParOf" srcId="{2D942A5E-7757-4BC0-B727-382DB5147C8A}" destId="{011C79E5-6AA0-44A2-A0AA-C6898F47E5CE}" srcOrd="1" destOrd="0" presId="urn:microsoft.com/office/officeart/2008/layout/LinedList"/>
    <dgm:cxn modelId="{9F9CE3B0-2DF9-4A95-8DD3-E1BE549C0B8E}" type="presParOf" srcId="{011C79E5-6AA0-44A2-A0AA-C6898F47E5CE}" destId="{016C0458-EBBF-414C-8373-5EE9F4CB7CA4}" srcOrd="0" destOrd="1" presId="urn:microsoft.com/office/officeart/2008/layout/LinedList"/>
    <dgm:cxn modelId="{21025E13-1251-44E5-AC05-F66C9555B7BA}" type="presOf" srcId="{02196BDE-7BC5-4CEB-AE45-037131E4E058}" destId="{016C0458-EBBF-414C-8373-5EE9F4CB7CA4}" srcOrd="0" destOrd="0" presId="urn:microsoft.com/office/officeart/2008/layout/LinedList"/>
    <dgm:cxn modelId="{74CF09DE-4500-422A-BE68-4B088B4EB660}" type="presParOf" srcId="{011C79E5-6AA0-44A2-A0AA-C6898F47E5CE}" destId="{A1B51C62-34F2-426A-8160-0DA31D8428E4}" srcOrd="1" destOrd="1" presId="urn:microsoft.com/office/officeart/2008/layout/LinedList"/>
    <dgm:cxn modelId="{3C0A0562-06F8-4FD4-B173-4EE5632C4642}" type="presParOf" srcId="{2D942A5E-7757-4BC0-B727-382DB5147C8A}" destId="{90742456-3A8A-49F8-9759-20D217539B4E}" srcOrd="2" destOrd="0" presId="urn:microsoft.com/office/officeart/2008/layout/LinedList"/>
    <dgm:cxn modelId="{7E435F78-7E8F-4439-BD5B-6DE4F8BACC42}" type="presParOf" srcId="{2D942A5E-7757-4BC0-B727-382DB5147C8A}" destId="{CFF83E46-F868-480D-8140-1A598B24B733}" srcOrd="3" destOrd="0" presId="urn:microsoft.com/office/officeart/2008/layout/LinedList"/>
    <dgm:cxn modelId="{4DA26DB2-8235-41A7-9718-1CE4077FC350}" type="presParOf" srcId="{CFF83E46-F868-480D-8140-1A598B24B733}" destId="{16BFA30C-C261-4CB6-83BB-91A4801CA7F0}" srcOrd="0" destOrd="3" presId="urn:microsoft.com/office/officeart/2008/layout/LinedList"/>
    <dgm:cxn modelId="{4D41622B-6A3B-4879-B075-A750498E368D}" type="presOf" srcId="{0D5B8C56-A3A6-4F7F-8096-3F6E0022C376}" destId="{16BFA30C-C261-4CB6-83BB-91A4801CA7F0}" srcOrd="0" destOrd="0" presId="urn:microsoft.com/office/officeart/2008/layout/LinedList"/>
    <dgm:cxn modelId="{3A670CBB-7C33-408C-ADD3-33B24045DA0D}" type="presParOf" srcId="{CFF83E46-F868-480D-8140-1A598B24B733}" destId="{E3F6267D-D776-4335-AD16-E9B723331AA4}" srcOrd="1" destOrd="3" presId="urn:microsoft.com/office/officeart/2008/layout/LinedList"/>
    <dgm:cxn modelId="{FA1837F7-B550-431D-B705-A8025C6478E4}" type="presParOf" srcId="{2D942A5E-7757-4BC0-B727-382DB5147C8A}" destId="{D908F93C-BD96-4A4D-9ECA-59DC5EA1C780}" srcOrd="4" destOrd="0" presId="urn:microsoft.com/office/officeart/2008/layout/LinedList"/>
    <dgm:cxn modelId="{1BF27A08-41A4-4915-81A2-A7C374ED19BF}" type="presParOf" srcId="{2D942A5E-7757-4BC0-B727-382DB5147C8A}" destId="{7582954E-F5F0-40F9-B86B-B14CCF01C0C0}" srcOrd="5" destOrd="0" presId="urn:microsoft.com/office/officeart/2008/layout/LinedList"/>
    <dgm:cxn modelId="{DEDABD97-11CA-4A4E-8BD5-AEF7BE8A8804}" type="presParOf" srcId="{7582954E-F5F0-40F9-B86B-B14CCF01C0C0}" destId="{E6ECA2F4-06E8-4A47-8FFF-27A65904B04C}" srcOrd="0" destOrd="5" presId="urn:microsoft.com/office/officeart/2008/layout/LinedList"/>
    <dgm:cxn modelId="{619C1FEC-0B9B-4B67-92F0-4C1731D25828}" type="presOf" srcId="{6CEED2E4-E287-41A5-B765-F7041DBB8C66}" destId="{E6ECA2F4-06E8-4A47-8FFF-27A65904B04C}" srcOrd="0" destOrd="0" presId="urn:microsoft.com/office/officeart/2008/layout/LinedList"/>
    <dgm:cxn modelId="{67DD670C-E5B2-4027-88EE-C29C0721DCCA}" type="presParOf" srcId="{7582954E-F5F0-40F9-B86B-B14CCF01C0C0}" destId="{3DE1B4B1-9300-4560-8C3D-D4B8504783B3}" srcOrd="1" destOrd="5" presId="urn:microsoft.com/office/officeart/2008/layout/LinedList"/>
    <dgm:cxn modelId="{E26C8828-9E4E-4DEE-A3F6-B05768FC2E2B}" type="presParOf" srcId="{2D942A5E-7757-4BC0-B727-382DB5147C8A}" destId="{1684CE03-F86E-4D6E-91D3-3019B3A69352}" srcOrd="6" destOrd="0" presId="urn:microsoft.com/office/officeart/2008/layout/LinedList"/>
    <dgm:cxn modelId="{FAE647AE-531D-4C4B-BDD8-8E73E3F446D2}" type="presParOf" srcId="{2D942A5E-7757-4BC0-B727-382DB5147C8A}" destId="{5A57C65F-E82B-4314-8BD0-4AF73677044B}" srcOrd="7" destOrd="0" presId="urn:microsoft.com/office/officeart/2008/layout/LinedList"/>
    <dgm:cxn modelId="{CDDC0703-67D7-477E-94E8-ABCC866CE364}" type="presParOf" srcId="{5A57C65F-E82B-4314-8BD0-4AF73677044B}" destId="{A107524F-849D-493A-B3D6-F50D93203C17}" srcOrd="0" destOrd="7" presId="urn:microsoft.com/office/officeart/2008/layout/LinedList"/>
    <dgm:cxn modelId="{DD6896F7-988C-47B4-89E7-832836FB6583}" type="presOf" srcId="{5479C277-8B5E-4714-AE33-F7917C3A4C88}" destId="{A107524F-849D-493A-B3D6-F50D93203C17}" srcOrd="0" destOrd="0" presId="urn:microsoft.com/office/officeart/2008/layout/LinedList"/>
    <dgm:cxn modelId="{6B385D56-0920-4656-A3E1-127C524CF99A}" type="presParOf" srcId="{5A57C65F-E82B-4314-8BD0-4AF73677044B}" destId="{0786CEC4-2712-40F0-8F44-0B94D205D4D6}" srcOrd="1" destOrd="7"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517434" cy="4393982"/>
        <a:chOff x="0" y="0"/>
        <a:chExt cx="7517434" cy="4393982"/>
      </a:xfrm>
    </dsp:grpSpPr>
    <dsp:sp modelId="{DCF56480-CEC6-463C-87CA-EACBD10C872C}">
      <dsp:nvSpPr>
        <dsp:cNvPr id="3" name="Straight Connector 2"/>
        <dsp:cNvSpPr/>
      </dsp:nvSpPr>
      <dsp:spPr bwMode="white">
        <a:xfrm>
          <a:off x="0" y="0"/>
          <a:ext cx="7517434" cy="0"/>
        </a:xfrm>
        <a:prstGeom prst="line">
          <a:avLst/>
        </a:prstGeom>
      </dsp:spPr>
      <dsp:style>
        <a:lnRef idx="2">
          <a:schemeClr val="accent1"/>
        </a:lnRef>
        <a:fillRef idx="1">
          <a:schemeClr val="accent1"/>
        </a:fillRef>
        <a:effectRef idx="0">
          <a:scrgbClr r="0" g="0" b="0"/>
        </a:effectRef>
        <a:fontRef idx="minor">
          <a:schemeClr val="lt1"/>
        </a:fontRef>
      </dsp:style>
      <dsp:txXfrm>
        <a:off x="0" y="0"/>
        <a:ext cx="7517434" cy="0"/>
      </dsp:txXfrm>
    </dsp:sp>
    <dsp:sp modelId="{016C0458-EBBF-414C-8373-5EE9F4CB7CA4}">
      <dsp:nvSpPr>
        <dsp:cNvPr id="4" name="Rectangles 3"/>
        <dsp:cNvSpPr/>
      </dsp:nvSpPr>
      <dsp:spPr bwMode="white">
        <a:xfrm>
          <a:off x="0" y="0"/>
          <a:ext cx="7517434" cy="1098496"/>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21920" tIns="121920" rIns="121920" bIns="12192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3200" b="1" dirty="0">
              <a:solidFill>
                <a:schemeClr val="accent1">
                  <a:lumMod val="50000"/>
                </a:schemeClr>
              </a:solidFill>
              <a:latin typeface="Times New Roman" panose="02020603050405020304" charset="0"/>
              <a:cs typeface="Times New Roman" panose="02020603050405020304" charset="0"/>
            </a:rPr>
            <a:t>Introduction</a:t>
          </a:r>
          <a:endParaRPr>
            <a:solidFill>
              <a:schemeClr val="tx1"/>
            </a:solidFill>
          </a:endParaRPr>
        </a:p>
      </dsp:txBody>
      <dsp:txXfrm>
        <a:off x="0" y="0"/>
        <a:ext cx="7517434" cy="1098496"/>
      </dsp:txXfrm>
    </dsp:sp>
    <dsp:sp modelId="{90742456-3A8A-49F8-9759-20D217539B4E}">
      <dsp:nvSpPr>
        <dsp:cNvPr id="5" name="Straight Connector 4"/>
        <dsp:cNvSpPr/>
      </dsp:nvSpPr>
      <dsp:spPr bwMode="white">
        <a:xfrm>
          <a:off x="0" y="1098496"/>
          <a:ext cx="7517434" cy="0"/>
        </a:xfrm>
        <a:prstGeom prst="line">
          <a:avLst/>
        </a:prstGeom>
      </dsp:spPr>
      <dsp:style>
        <a:lnRef idx="2">
          <a:schemeClr val="accent1"/>
        </a:lnRef>
        <a:fillRef idx="1">
          <a:schemeClr val="accent1"/>
        </a:fillRef>
        <a:effectRef idx="0">
          <a:scrgbClr r="0" g="0" b="0"/>
        </a:effectRef>
        <a:fontRef idx="minor">
          <a:schemeClr val="lt1"/>
        </a:fontRef>
      </dsp:style>
      <dsp:txXfrm>
        <a:off x="0" y="1098496"/>
        <a:ext cx="7517434" cy="0"/>
      </dsp:txXfrm>
    </dsp:sp>
    <dsp:sp modelId="{16BFA30C-C261-4CB6-83BB-91A4801CA7F0}">
      <dsp:nvSpPr>
        <dsp:cNvPr id="6" name="Rectangles 5"/>
        <dsp:cNvSpPr/>
      </dsp:nvSpPr>
      <dsp:spPr bwMode="white">
        <a:xfrm>
          <a:off x="0" y="1098496"/>
          <a:ext cx="7517434" cy="1098496"/>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21920" tIns="121920" rIns="121920" bIns="12192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3200" b="1" dirty="0">
              <a:solidFill>
                <a:schemeClr val="accent2">
                  <a:lumMod val="50000"/>
                </a:schemeClr>
              </a:solidFill>
              <a:latin typeface="Times New Roman" panose="02020603050405020304" charset="0"/>
              <a:cs typeface="Times New Roman" panose="02020603050405020304" charset="0"/>
            </a:rPr>
            <a:t>Key Terms</a:t>
          </a:r>
          <a:endParaRPr>
            <a:solidFill>
              <a:schemeClr val="tx1"/>
            </a:solidFill>
          </a:endParaRPr>
        </a:p>
      </dsp:txBody>
      <dsp:txXfrm>
        <a:off x="0" y="1098496"/>
        <a:ext cx="7517434" cy="1098496"/>
      </dsp:txXfrm>
    </dsp:sp>
    <dsp:sp modelId="{D908F93C-BD96-4A4D-9ECA-59DC5EA1C780}">
      <dsp:nvSpPr>
        <dsp:cNvPr id="7" name="Straight Connector 6"/>
        <dsp:cNvSpPr/>
      </dsp:nvSpPr>
      <dsp:spPr bwMode="white">
        <a:xfrm>
          <a:off x="0" y="2196991"/>
          <a:ext cx="7517434" cy="0"/>
        </a:xfrm>
        <a:prstGeom prst="line">
          <a:avLst/>
        </a:prstGeom>
      </dsp:spPr>
      <dsp:style>
        <a:lnRef idx="2">
          <a:schemeClr val="accent1"/>
        </a:lnRef>
        <a:fillRef idx="1">
          <a:schemeClr val="accent1"/>
        </a:fillRef>
        <a:effectRef idx="0">
          <a:scrgbClr r="0" g="0" b="0"/>
        </a:effectRef>
        <a:fontRef idx="minor">
          <a:schemeClr val="lt1"/>
        </a:fontRef>
      </dsp:style>
      <dsp:txXfrm>
        <a:off x="0" y="2196991"/>
        <a:ext cx="7517434" cy="0"/>
      </dsp:txXfrm>
    </dsp:sp>
    <dsp:sp modelId="{E6ECA2F4-06E8-4A47-8FFF-27A65904B04C}">
      <dsp:nvSpPr>
        <dsp:cNvPr id="8" name="Rectangles 7"/>
        <dsp:cNvSpPr/>
      </dsp:nvSpPr>
      <dsp:spPr bwMode="white">
        <a:xfrm>
          <a:off x="0" y="2196991"/>
          <a:ext cx="7517434" cy="1098496"/>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21920" tIns="121920" rIns="121920" bIns="12192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3200" b="1" dirty="0" smtClean="0">
              <a:solidFill>
                <a:schemeClr val="accent2">
                  <a:lumMod val="50000"/>
                </a:schemeClr>
              </a:solidFill>
              <a:latin typeface="Times New Roman" panose="02020603050405020304" charset="0"/>
              <a:cs typeface="Times New Roman" panose="02020603050405020304" charset="0"/>
              <a:sym typeface="+mn-ea"/>
            </a:rPr>
            <a:t>Scheduling </a:t>
          </a:r>
          <a:r>
            <a:rPr lang="en-US" sz="3200" b="1" dirty="0">
              <a:solidFill>
                <a:schemeClr val="accent2">
                  <a:lumMod val="50000"/>
                </a:schemeClr>
              </a:solidFill>
              <a:latin typeface="Times New Roman" panose="02020603050405020304" charset="0"/>
              <a:cs typeface="Times New Roman" panose="02020603050405020304" charset="0"/>
              <a:sym typeface="+mn-ea"/>
            </a:rPr>
            <a:t>algorithms</a:t>
          </a:r>
          <a:endParaRPr>
            <a:solidFill>
              <a:schemeClr val="tx1"/>
            </a:solidFill>
          </a:endParaRPr>
        </a:p>
      </dsp:txBody>
      <dsp:txXfrm>
        <a:off x="0" y="2196991"/>
        <a:ext cx="7517434" cy="1098496"/>
      </dsp:txXfrm>
    </dsp:sp>
    <dsp:sp modelId="{1684CE03-F86E-4D6E-91D3-3019B3A69352}">
      <dsp:nvSpPr>
        <dsp:cNvPr id="9" name="Straight Connector 8"/>
        <dsp:cNvSpPr/>
      </dsp:nvSpPr>
      <dsp:spPr bwMode="white">
        <a:xfrm>
          <a:off x="0" y="3295487"/>
          <a:ext cx="7517434" cy="0"/>
        </a:xfrm>
        <a:prstGeom prst="line">
          <a:avLst/>
        </a:prstGeom>
      </dsp:spPr>
      <dsp:style>
        <a:lnRef idx="2">
          <a:schemeClr val="accent1"/>
        </a:lnRef>
        <a:fillRef idx="1">
          <a:schemeClr val="accent1"/>
        </a:fillRef>
        <a:effectRef idx="0">
          <a:scrgbClr r="0" g="0" b="0"/>
        </a:effectRef>
        <a:fontRef idx="minor">
          <a:schemeClr val="lt1"/>
        </a:fontRef>
      </dsp:style>
      <dsp:txXfrm>
        <a:off x="0" y="3295487"/>
        <a:ext cx="7517434" cy="0"/>
      </dsp:txXfrm>
    </dsp:sp>
    <dsp:sp modelId="{A107524F-849D-493A-B3D6-F50D93203C17}">
      <dsp:nvSpPr>
        <dsp:cNvPr id="10" name="Rectangles 9"/>
        <dsp:cNvSpPr/>
      </dsp:nvSpPr>
      <dsp:spPr bwMode="white">
        <a:xfrm>
          <a:off x="0" y="3295487"/>
          <a:ext cx="7517434" cy="1098496"/>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21920" tIns="121920" rIns="121920" bIns="12192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buNone/>
          </a:pPr>
          <a:r>
            <a:rPr lang="en-IN" altLang="en-US" sz="3200" b="1" dirty="0">
              <a:solidFill>
                <a:schemeClr val="accent6">
                  <a:lumMod val="50000"/>
                </a:schemeClr>
              </a:solidFill>
              <a:latin typeface="Times New Roman" panose="02020603050405020304" charset="0"/>
              <a:cs typeface="Times New Roman" panose="02020603050405020304" charset="0"/>
            </a:rPr>
            <a:t>Pseudo</a:t>
          </a:r>
          <a:r>
            <a:rPr lang="en-IN" altLang="en-US" sz="3200" b="1" dirty="0">
              <a:solidFill>
                <a:schemeClr val="accent6">
                  <a:lumMod val="50000"/>
                </a:schemeClr>
              </a:solidFill>
              <a:latin typeface="Times New Roman" panose="02020603050405020304" charset="0"/>
              <a:cs typeface="Times New Roman" panose="02020603050405020304" charset="0"/>
            </a:rPr>
            <a:t>c</a:t>
          </a:r>
          <a:r>
            <a:rPr lang="en-US" sz="3200" b="1" dirty="0">
              <a:solidFill>
                <a:schemeClr val="accent6">
                  <a:lumMod val="50000"/>
                </a:schemeClr>
              </a:solidFill>
              <a:latin typeface="Times New Roman" panose="02020603050405020304" charset="0"/>
              <a:cs typeface="Times New Roman" panose="02020603050405020304" charset="0"/>
            </a:rPr>
            <a:t>ode</a:t>
          </a:r>
          <a:endParaRPr lang="en-US" sz="3200" dirty="0">
            <a:solidFill>
              <a:schemeClr val="accent6">
                <a:lumMod val="50000"/>
              </a:schemeClr>
            </a:solidFill>
            <a:latin typeface="Times New Roman" panose="02020603050405020304" charset="0"/>
            <a:cs typeface="Times New Roman" panose="02020603050405020304" charset="0"/>
          </a:endParaRPr>
        </a:p>
      </dsp:txBody>
      <dsp:txXfrm>
        <a:off x="0" y="3295487"/>
        <a:ext cx="7517434" cy="109849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nvSpPr>
        <p:spPr>
          <a:xfrm>
            <a:off x="838200" y="10457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sz="3600" b="1" i="0" dirty="0">
                <a:solidFill>
                  <a:srgbClr val="333333"/>
                </a:solidFill>
                <a:effectLst/>
                <a:latin typeface="Times New Roman" panose="02020603050405020304" charset="0"/>
                <a:cs typeface="Times New Roman" panose="02020603050405020304" charset="0"/>
              </a:rPr>
              <a:t>IMPLEMENTATION OF FCFS , SJF AND SRTF SCHEDULING ALGORITHM</a:t>
            </a:r>
            <a:endParaRPr lang="en-IN" altLang="en-US" sz="3600" b="1" i="0" dirty="0">
              <a:solidFill>
                <a:srgbClr val="333333"/>
              </a:solidFill>
              <a:effectLst/>
              <a:latin typeface="Times New Roman" panose="02020603050405020304" charset="0"/>
              <a:cs typeface="Times New Roman" panose="02020603050405020304" charset="0"/>
            </a:endParaRPr>
          </a:p>
        </p:txBody>
      </p:sp>
      <p:sp>
        <p:nvSpPr>
          <p:cNvPr id="10" name="Subtitle 2"/>
          <p:cNvSpPr>
            <a:spLocks noGrp="1"/>
          </p:cNvSpPr>
          <p:nvPr/>
        </p:nvSpPr>
        <p:spPr>
          <a:xfrm>
            <a:off x="0" y="3799205"/>
            <a:ext cx="4185285" cy="1791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rtl="0">
              <a:lnSpc>
                <a:spcPct val="90000"/>
              </a:lnSpc>
              <a:spcBef>
                <a:spcPts val="0"/>
              </a:spcBef>
              <a:spcAft>
                <a:spcPts val="0"/>
              </a:spcAft>
              <a:buClr>
                <a:schemeClr val="dk1"/>
              </a:buClr>
              <a:buSzPts val="1800"/>
              <a:buFont typeface="Arial" panose="020B0604020202020204"/>
              <a:buNone/>
            </a:pPr>
            <a:r>
              <a:rPr lang="en-IN" sz="2000" b="1" i="0" u="none" strike="noStrike" cap="none"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Submitted by </a:t>
            </a:r>
            <a:endParaRPr lang="en-IN" sz="2000" b="1" dirty="0">
              <a:latin typeface="Times New Roman" panose="02020603050405020304" charset="0"/>
              <a:cs typeface="Times New Roman" panose="02020603050405020304" charset="0"/>
            </a:endParaRPr>
          </a:p>
          <a:p>
            <a:pPr marL="0" lvl="0" indent="0" algn="ctr">
              <a:lnSpc>
                <a:spcPct val="90000"/>
              </a:lnSpc>
              <a:spcBef>
                <a:spcPts val="1000"/>
              </a:spcBef>
              <a:buClr>
                <a:schemeClr val="dk1"/>
              </a:buClr>
              <a:buSzPts val="1800"/>
              <a:buNone/>
            </a:pPr>
            <a:r>
              <a:rPr lang="en-US" altLang="en-IN" sz="1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AAKASH SUDAN </a:t>
            </a:r>
            <a:r>
              <a:rPr lang="en-IN" sz="1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(2021A1R15</a:t>
            </a:r>
            <a:r>
              <a:rPr lang="en-US" altLang="en-IN" sz="1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9</a:t>
            </a:r>
            <a:r>
              <a:rPr lang="en-IN" sz="1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t>
            </a:r>
            <a:endParaRPr lang="en-IN" sz="1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lvl="0" indent="0" algn="ctr">
              <a:lnSpc>
                <a:spcPct val="90000"/>
              </a:lnSpc>
              <a:spcBef>
                <a:spcPts val="1000"/>
              </a:spcBef>
              <a:buClr>
                <a:schemeClr val="dk1"/>
              </a:buClr>
              <a:buSzPts val="1800"/>
              <a:buNone/>
            </a:pPr>
            <a:r>
              <a:rPr lang="en-US" altLang="en-IN" sz="1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MANIK SHARMA</a:t>
            </a:r>
            <a:r>
              <a:rPr lang="en-IN" sz="1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(2021A1R1</a:t>
            </a:r>
            <a:r>
              <a:rPr lang="en-US" altLang="en-IN" sz="1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61</a:t>
            </a:r>
            <a:r>
              <a:rPr lang="en-IN" sz="1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t>
            </a:r>
            <a:endParaRPr lang="en-IN" sz="1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lvl="0" indent="0" algn="ctr">
              <a:lnSpc>
                <a:spcPct val="90000"/>
              </a:lnSpc>
              <a:spcBef>
                <a:spcPts val="1000"/>
              </a:spcBef>
              <a:buClr>
                <a:schemeClr val="dk1"/>
              </a:buClr>
              <a:buSzPts val="1800"/>
              <a:buNone/>
            </a:pPr>
            <a:r>
              <a:rPr lang="en-US" altLang="en-IN" sz="1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RAGHAV ANTHAL(2021A1R162)</a:t>
            </a:r>
            <a:endParaRPr lang="en-US" altLang="en-IN" sz="1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lvl="0" indent="0" algn="ctr">
              <a:lnSpc>
                <a:spcPct val="90000"/>
              </a:lnSpc>
              <a:spcBef>
                <a:spcPts val="1000"/>
              </a:spcBef>
              <a:buClr>
                <a:schemeClr val="dk1"/>
              </a:buClr>
              <a:buSzPts val="1800"/>
              <a:buNone/>
            </a:pPr>
            <a:r>
              <a:rPr lang="en-US" altLang="en-IN" sz="1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NAVJYOT(2021A1R163)</a:t>
            </a:r>
            <a:endParaRPr lang="en-IN" sz="1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endParaRPr>
          </a:p>
          <a:p>
            <a:pPr lvl="0" algn="ctr">
              <a:lnSpc>
                <a:spcPct val="90000"/>
              </a:lnSpc>
              <a:spcBef>
                <a:spcPts val="1000"/>
              </a:spcBef>
              <a:buClr>
                <a:schemeClr val="dk1"/>
              </a:buClr>
              <a:buSzPts val="1800"/>
            </a:pPr>
            <a:endParaRPr lang="en-IN" sz="2800" b="0" i="0" u="none" strike="noStrike" cap="none"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endParaRPr>
          </a:p>
          <a:p>
            <a:endParaRPr lang="en-IN" dirty="0"/>
          </a:p>
        </p:txBody>
      </p:sp>
      <p:pic>
        <p:nvPicPr>
          <p:cNvPr id="11" name="Google Shape;93;p13" descr="https://lh4.googleusercontent.com/ZKYbnYgfHu_V-sRm525LWasYe90coY8yVI-sqXyC5QETb30_E_GdSRPh_iJtz5xtVkZhZt3NOxJyfJM5tYPAZHQ0t1NeYwGMjbehRKir7-E8ZM9-BHNOdsEa5H5zxd8fmLQ13SjYhkKqhDVv"/>
          <p:cNvPicPr preferRelativeResize="0"/>
          <p:nvPr/>
        </p:nvPicPr>
        <p:blipFill rotWithShape="1">
          <a:blip r:embed="rId1" cstate="print"/>
          <a:srcRect/>
          <a:stretch>
            <a:fillRect/>
          </a:stretch>
        </p:blipFill>
        <p:spPr>
          <a:xfrm>
            <a:off x="3638807" y="1746423"/>
            <a:ext cx="5204404" cy="1939911"/>
          </a:xfrm>
          <a:prstGeom prst="rect">
            <a:avLst/>
          </a:prstGeom>
          <a:noFill/>
          <a:ln w="28575">
            <a:solidFill>
              <a:schemeClr val="tx1"/>
            </a:solidFill>
          </a:ln>
        </p:spPr>
      </p:pic>
      <p:sp>
        <p:nvSpPr>
          <p:cNvPr id="12" name="TextBox 5"/>
          <p:cNvSpPr txBox="1"/>
          <p:nvPr/>
        </p:nvSpPr>
        <p:spPr>
          <a:xfrm>
            <a:off x="8725989" y="3799013"/>
            <a:ext cx="3466011" cy="1031051"/>
          </a:xfrm>
          <a:prstGeom prst="rect">
            <a:avLst/>
          </a:prstGeom>
          <a:noFill/>
        </p:spPr>
        <p:txBody>
          <a:bodyPr wrap="square">
            <a:spAutoFit/>
          </a:bodyPr>
          <a:lstStyle/>
          <a:p>
            <a:pPr algn="ctr" eaLnBrk="1" fontAlgn="auto" hangingPunct="1">
              <a:spcBef>
                <a:spcPts val="0"/>
              </a:spcBef>
              <a:spcAft>
                <a:spcPts val="0"/>
              </a:spcAft>
              <a:buClr>
                <a:schemeClr val="dk1"/>
              </a:buClr>
              <a:buSzPts val="1800"/>
              <a:defRPr/>
            </a:pPr>
            <a:r>
              <a:rPr lang="en-IN"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Submitted </a:t>
            </a:r>
            <a:r>
              <a:rPr lang="en-IN" sz="20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To</a:t>
            </a:r>
            <a:endParaRPr lang="en-IN" dirty="0">
              <a:latin typeface="+mn-lt"/>
            </a:endParaRPr>
          </a:p>
          <a:p>
            <a:pPr algn="ctr" eaLnBrk="1" fontAlgn="auto" hangingPunct="1">
              <a:spcBef>
                <a:spcPts val="270"/>
              </a:spcBef>
              <a:spcAft>
                <a:spcPts val="0"/>
              </a:spcAft>
              <a:buClr>
                <a:schemeClr val="dk1"/>
              </a:buClr>
              <a:buSzPts val="1800"/>
              <a:defRPr/>
            </a:pPr>
            <a:r>
              <a:rPr 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Assistant </a:t>
            </a:r>
            <a:r>
              <a:rPr lang="en-IN" sz="18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Professor</a:t>
            </a:r>
            <a:endParaRPr lang="en-IN" sz="18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ctr" eaLnBrk="1" fontAlgn="auto" hangingPunct="1">
              <a:spcBef>
                <a:spcPts val="270"/>
              </a:spcBef>
              <a:spcAft>
                <a:spcPts val="0"/>
              </a:spcAft>
              <a:buClr>
                <a:schemeClr val="dk1"/>
              </a:buClr>
              <a:buSzPts val="1800"/>
              <a:defRPr/>
            </a:pPr>
            <a:r>
              <a:rPr lang="en-IN" b="1" dirty="0" smtClean="0">
                <a:solidFill>
                  <a:schemeClr val="dk1"/>
                </a:solidFill>
                <a:latin typeface="Times New Roman" panose="02020603050405020304"/>
                <a:cs typeface="Times New Roman" panose="02020603050405020304"/>
                <a:sym typeface="Times New Roman" panose="02020603050405020304"/>
              </a:rPr>
              <a:t>Mr. </a:t>
            </a:r>
            <a:r>
              <a:rPr lang="en-IN" b="1" dirty="0" err="1" smtClean="0">
                <a:solidFill>
                  <a:schemeClr val="dk1"/>
                </a:solidFill>
                <a:latin typeface="Times New Roman" panose="02020603050405020304"/>
                <a:cs typeface="Times New Roman" panose="02020603050405020304"/>
                <a:sym typeface="Times New Roman" panose="02020603050405020304"/>
              </a:rPr>
              <a:t>Saurabh</a:t>
            </a:r>
            <a:r>
              <a:rPr lang="en-IN" b="1" dirty="0" smtClean="0">
                <a:solidFill>
                  <a:schemeClr val="dk1"/>
                </a:solidFill>
                <a:latin typeface="Times New Roman" panose="02020603050405020304"/>
                <a:cs typeface="Times New Roman" panose="02020603050405020304"/>
                <a:sym typeface="Times New Roman" panose="02020603050405020304"/>
              </a:rPr>
              <a:t> Sharma</a:t>
            </a:r>
            <a:endParaRPr lang="en-IN" sz="1800" b="1" dirty="0">
              <a:latin typeface="+mn-lt"/>
            </a:endParaRPr>
          </a:p>
        </p:txBody>
      </p:sp>
      <p:sp>
        <p:nvSpPr>
          <p:cNvPr id="13" name="TextBox 7"/>
          <p:cNvSpPr txBox="1"/>
          <p:nvPr/>
        </p:nvSpPr>
        <p:spPr>
          <a:xfrm>
            <a:off x="104502" y="6107093"/>
            <a:ext cx="11473543" cy="645160"/>
          </a:xfrm>
          <a:prstGeom prst="rect">
            <a:avLst/>
          </a:prstGeom>
          <a:noFill/>
        </p:spPr>
        <p:txBody>
          <a:bodyPr wrap="square">
            <a:spAutoFit/>
          </a:bodyPr>
          <a:lstStyle/>
          <a:p>
            <a:pPr marL="0" marR="0" lvl="0" indent="0" algn="ctr" rtl="0">
              <a:spcBef>
                <a:spcPts val="0"/>
              </a:spcBef>
              <a:spcAft>
                <a:spcPts val="0"/>
              </a:spcAft>
              <a:buNone/>
            </a:pPr>
            <a:r>
              <a:rPr lang="en-IN" sz="1800" b="1" i="0" u="none" strike="noStrike" cap="none"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DEPARTMENT OF COMPUTER SCIENCE AND ENGINEERING</a:t>
            </a:r>
            <a:endParaRPr lang="en-IN" dirty="0">
              <a:latin typeface="Times New Roman" panose="02020603050405020304" charset="0"/>
              <a:cs typeface="Times New Roman" panose="02020603050405020304" charset="0"/>
            </a:endParaRPr>
          </a:p>
          <a:p>
            <a:pPr marL="0" marR="0" lvl="0" indent="0" algn="ctr" rtl="0">
              <a:spcBef>
                <a:spcPts val="0"/>
              </a:spcBef>
              <a:spcAft>
                <a:spcPts val="0"/>
              </a:spcAft>
              <a:buNone/>
            </a:pPr>
            <a:r>
              <a:rPr lang="en-IN" sz="1800" b="1" i="0" u="none" strike="noStrike" cap="none"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MIET(Autonomous), JAMMU</a:t>
            </a:r>
            <a:endParaRPr lang="en-IN" sz="1800" b="1" i="0" u="none" strike="noStrike" cap="none"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endParaRPr>
          </a:p>
        </p:txBody>
      </p:sp>
      <p:graphicFrame>
        <p:nvGraphicFramePr>
          <p:cNvPr id="5" name="Object 4">
            <a:hlinkClick r:id="" action="ppaction://ole?verb=0"/>
          </p:cNvPr>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2" imgW="2743200" imgH="5181600" progId="Equation.3">
                  <p:embed/>
                </p:oleObj>
              </mc:Choice>
              <mc:Fallback>
                <p:oleObj name="" r:id="rId2" imgW="2743200" imgH="5181600" progId="Equation.3">
                  <p:embed/>
                  <p:pic>
                    <p:nvPicPr>
                      <p:cNvPr id="0" name="Picture 1024" descr="image2"/>
                      <p:cNvPicPr/>
                      <p:nvPr/>
                    </p:nvPicPr>
                    <p:blipFill>
                      <a:blip r:embed="rId3"/>
                      <a:stretch>
                        <a:fillRect/>
                      </a:stretch>
                    </p:blipFill>
                    <p:spPr>
                      <a:xfrm>
                        <a:off x="5638800" y="3321050"/>
                        <a:ext cx="914400" cy="2159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Pseudocode for FCFS:</a:t>
            </a:r>
            <a:endParaRPr lang="en-IN" altLang="en-US">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pic>
        <p:nvPicPr>
          <p:cNvPr id="3" name="Content Placeholder 2"/>
          <p:cNvPicPr>
            <a:picLocks noChangeAspect="1"/>
          </p:cNvPicPr>
          <p:nvPr>
            <p:ph sz="half" idx="2"/>
          </p:nvPr>
        </p:nvPicPr>
        <p:blipFill>
          <a:blip r:embed="rId1"/>
          <a:stretch>
            <a:fillRect/>
          </a:stretch>
        </p:blipFill>
        <p:spPr>
          <a:xfrm>
            <a:off x="966470" y="1452880"/>
            <a:ext cx="10537825" cy="4794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ChangeAspect="1"/>
          </p:cNvPicPr>
          <p:nvPr>
            <p:ph sz="half" idx="1"/>
          </p:nvPr>
        </p:nvPicPr>
        <p:blipFill>
          <a:blip r:embed="rId1"/>
          <a:stretch>
            <a:fillRect/>
          </a:stretch>
        </p:blipFill>
        <p:spPr>
          <a:xfrm>
            <a:off x="838200" y="1616710"/>
            <a:ext cx="10258425" cy="4509770"/>
          </a:xfrm>
          <a:prstGeom prst="rect">
            <a:avLst/>
          </a:prstGeom>
        </p:spPr>
      </p:pic>
      <p:sp>
        <p:nvSpPr>
          <p:cNvPr id="4" name="Text Box 3"/>
          <p:cNvSpPr txBox="1"/>
          <p:nvPr/>
        </p:nvSpPr>
        <p:spPr>
          <a:xfrm>
            <a:off x="1304290" y="534035"/>
            <a:ext cx="8310880" cy="706755"/>
          </a:xfrm>
          <a:prstGeom prst="rect">
            <a:avLst/>
          </a:prstGeom>
          <a:noFill/>
        </p:spPr>
        <p:txBody>
          <a:bodyPr wrap="square" rtlCol="0">
            <a:spAutoFit/>
          </a:bodyPr>
          <a:p>
            <a:r>
              <a:rPr lang="en-IN" altLang="en-US" sz="400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sym typeface="+mn-ea"/>
              </a:rPr>
              <a:t>Pseudocode for SJF:</a:t>
            </a:r>
            <a:endParaRPr lang="en-IN" altLang="en-US" sz="4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PSEUDOCODE FOR SRTF:</a:t>
            </a:r>
            <a:endParaRPr lang="en-IN" altLang="en-US" sz="400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pic>
        <p:nvPicPr>
          <p:cNvPr id="5" name="Content Placeholder 4"/>
          <p:cNvPicPr>
            <a:picLocks noChangeAspect="1"/>
          </p:cNvPicPr>
          <p:nvPr>
            <p:ph sz="half" idx="1"/>
          </p:nvPr>
        </p:nvPicPr>
        <p:blipFill>
          <a:blip r:embed="rId1"/>
          <a:stretch>
            <a:fillRect/>
          </a:stretch>
        </p:blipFill>
        <p:spPr>
          <a:xfrm>
            <a:off x="838200" y="1691005"/>
            <a:ext cx="10085705" cy="40106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p:nvPr>
            <p:ph sz="half" idx="1"/>
          </p:nvPr>
        </p:nvSpPr>
        <p:spPr>
          <a:xfrm>
            <a:off x="838200" y="1825625"/>
            <a:ext cx="10690225" cy="4351655"/>
          </a:xfrm>
        </p:spPr>
        <p:txBody>
          <a:bodyPr/>
          <a:p>
            <a:r>
              <a:rPr lang="en-US">
                <a:latin typeface="Times New Roman" panose="02020603050405020304" charset="0"/>
                <a:cs typeface="Times New Roman" panose="02020603050405020304" charset="0"/>
              </a:rPr>
              <a:t>https://www.studocu.com/row/document/the-university-of-lahore/bachelor-science-in-computer-science/operating-system-scheduling-algorithms/7342346</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https://www.geeksforgeeks.org/program-for-fcfs-cpu-scheduling-set-1/ </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https://www.geeksforgeeks.org/shortest-remaining-time-first-preemptive-sjf-scheduling-algorithm/     </a:t>
            </a:r>
            <a:endParaRPr lang="en-IN" altLang="en-US">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p:txBody>
      </p:sp>
      <p:sp>
        <p:nvSpPr>
          <p:cNvPr id="3" name="Text Box 2"/>
          <p:cNvSpPr txBox="1"/>
          <p:nvPr/>
        </p:nvSpPr>
        <p:spPr>
          <a:xfrm>
            <a:off x="861695" y="318770"/>
            <a:ext cx="9421495" cy="706755"/>
          </a:xfrm>
          <a:prstGeom prst="rect">
            <a:avLst/>
          </a:prstGeom>
          <a:noFill/>
        </p:spPr>
        <p:txBody>
          <a:bodyPr wrap="square" rtlCol="0">
            <a:spAutoFit/>
          </a:bodyPr>
          <a:p>
            <a:r>
              <a:rPr lang="en-IN" altLang="en-US" sz="400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REFERENCES</a:t>
            </a:r>
            <a:endParaRPr lang="en-IN" altLang="en-US" sz="400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231" y="2815389"/>
            <a:ext cx="10515600" cy="1329741"/>
          </a:xfrm>
          <a:solidFill>
            <a:schemeClr val="bg1"/>
          </a:solidFill>
        </p:spPr>
        <p:txBody>
          <a:bodyPr>
            <a:normAutofit/>
          </a:bodyPr>
          <a:lstStyle/>
          <a:p>
            <a:r>
              <a:rPr lang="en-US" sz="6600" dirty="0" smtClean="0">
                <a:latin typeface="Times New Roman" panose="02020603050405020304" charset="0"/>
                <a:cs typeface="Times New Roman" panose="02020603050405020304" charset="0"/>
              </a:rPr>
              <a:t>                </a:t>
            </a:r>
            <a:r>
              <a:rPr lang="en-US" sz="7200" b="1" i="1" dirty="0" smtClean="0">
                <a:solidFill>
                  <a:srgbClr val="FF0000"/>
                </a:solidFill>
                <a:latin typeface="Times New Roman" panose="02020603050405020304" charset="0"/>
                <a:cs typeface="Times New Roman" panose="02020603050405020304" charset="0"/>
              </a:rPr>
              <a:t>Thank you </a:t>
            </a:r>
            <a:endParaRPr lang="en-US" sz="6600" b="1" i="1" dirty="0">
              <a:solidFill>
                <a:srgbClr val="FF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607664" y="295608"/>
            <a:ext cx="6891187"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u="sng" dirty="0">
                <a:effectLst/>
                <a:latin typeface="Times New Roman" panose="02020603050405020304" charset="0"/>
                <a:cs typeface="Times New Roman" panose="02020603050405020304" charset="0"/>
              </a:rPr>
              <a:t>Table of Contents:</a:t>
            </a:r>
            <a:br>
              <a:rPr lang="en-US" sz="3600" u="sng" dirty="0">
                <a:effectLst/>
                <a:latin typeface="The Serif Hand" panose="020B0604020202020204" pitchFamily="66" charset="0"/>
                <a:cs typeface="Times New Roman" panose="02020603050405020304" charset="0"/>
              </a:rPr>
            </a:br>
            <a:endParaRPr lang="en-US" sz="3600" dirty="0">
              <a:latin typeface="The Serif Hand" panose="020B0604020202020204" pitchFamily="66" charset="0"/>
              <a:cs typeface="Times New Roman" panose="02020603050405020304" charset="0"/>
            </a:endParaRPr>
          </a:p>
        </p:txBody>
      </p:sp>
      <p:graphicFrame>
        <p:nvGraphicFramePr>
          <p:cNvPr id="8" name="TextBox 3"/>
          <p:cNvGraphicFramePr/>
          <p:nvPr/>
        </p:nvGraphicFramePr>
        <p:xfrm>
          <a:off x="281092" y="1782981"/>
          <a:ext cx="7517434" cy="439398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5999480" y="2401570"/>
            <a:ext cx="309880" cy="368300"/>
          </a:xfrm>
          <a:prstGeom prst="rect">
            <a:avLst/>
          </a:prstGeom>
          <a:noFill/>
        </p:spPr>
        <p:txBody>
          <a:bodyPr wrap="none" rtlCol="0">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INTRODUCTION</a:t>
            </a:r>
            <a:endParaRPr lang="en-US" sz="3600" u="sng">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US" dirty="0">
                <a:solidFill>
                  <a:schemeClr val="accent5"/>
                </a:solidFill>
                <a:latin typeface="Times New Roman" panose="02020603050405020304" charset="0"/>
                <a:cs typeface="Times New Roman" panose="02020603050405020304" charset="0"/>
              </a:rPr>
              <a:t>Scheduling of processes/work is done to finish the work on time</a:t>
            </a:r>
            <a:r>
              <a:rPr lang="en-US" dirty="0" smtClean="0">
                <a:solidFill>
                  <a:schemeClr val="accent5"/>
                </a:solidFill>
                <a:latin typeface="Times New Roman" panose="02020603050405020304" charset="0"/>
                <a:cs typeface="Times New Roman" panose="02020603050405020304" charset="0"/>
              </a:rPr>
              <a:t>.</a:t>
            </a:r>
            <a:endParaRPr lang="en-US" dirty="0" smtClean="0">
              <a:solidFill>
                <a:schemeClr val="accent5"/>
              </a:solidFill>
              <a:latin typeface="Times New Roman" panose="02020603050405020304" charset="0"/>
              <a:cs typeface="Times New Roman" panose="02020603050405020304" charset="0"/>
            </a:endParaRPr>
          </a:p>
          <a:p>
            <a:r>
              <a:rPr lang="en-US" dirty="0" smtClean="0">
                <a:solidFill>
                  <a:schemeClr val="accent5"/>
                </a:solidFill>
                <a:latin typeface="Times New Roman" panose="02020603050405020304" charset="0"/>
                <a:cs typeface="Times New Roman" panose="02020603050405020304" charset="0"/>
              </a:rPr>
              <a:t> </a:t>
            </a:r>
            <a:r>
              <a:rPr lang="en-US" dirty="0">
                <a:solidFill>
                  <a:schemeClr val="accent5"/>
                </a:solidFill>
                <a:latin typeface="Times New Roman" panose="02020603050405020304" charset="0"/>
                <a:cs typeface="Times New Roman" panose="02020603050405020304" charset="0"/>
              </a:rPr>
              <a:t>CPU Scheduling </a:t>
            </a:r>
            <a:r>
              <a:rPr lang="en-US" dirty="0" smtClean="0">
                <a:solidFill>
                  <a:schemeClr val="accent5"/>
                </a:solidFill>
                <a:latin typeface="Times New Roman" panose="02020603050405020304" charset="0"/>
                <a:cs typeface="Times New Roman" panose="02020603050405020304" charset="0"/>
              </a:rPr>
              <a:t>allows </a:t>
            </a:r>
            <a:r>
              <a:rPr lang="en-US" dirty="0">
                <a:solidFill>
                  <a:schemeClr val="accent5"/>
                </a:solidFill>
                <a:latin typeface="Times New Roman" panose="02020603050405020304" charset="0"/>
                <a:cs typeface="Times New Roman" panose="02020603050405020304" charset="0"/>
              </a:rPr>
              <a:t>one process to use the CPU while another process is delayed (in standby) due to unavailability of any resources such as I / O etc, thus making full use of the CPU. </a:t>
            </a:r>
            <a:endParaRPr lang="en-US" dirty="0" smtClean="0">
              <a:solidFill>
                <a:schemeClr val="accent5"/>
              </a:solidFill>
              <a:latin typeface="Times New Roman" panose="02020603050405020304" charset="0"/>
              <a:cs typeface="Times New Roman" panose="02020603050405020304" charset="0"/>
            </a:endParaRPr>
          </a:p>
          <a:p>
            <a:r>
              <a:rPr lang="en-US" dirty="0" smtClean="0">
                <a:solidFill>
                  <a:schemeClr val="accent5"/>
                </a:solidFill>
                <a:latin typeface="Times New Roman" panose="02020603050405020304" charset="0"/>
                <a:cs typeface="Times New Roman" panose="02020603050405020304" charset="0"/>
              </a:rPr>
              <a:t>The </a:t>
            </a:r>
            <a:r>
              <a:rPr lang="en-US" dirty="0">
                <a:solidFill>
                  <a:schemeClr val="accent5"/>
                </a:solidFill>
                <a:latin typeface="Times New Roman" panose="02020603050405020304" charset="0"/>
                <a:cs typeface="Times New Roman" panose="02020603050405020304" charset="0"/>
              </a:rPr>
              <a:t>purpose of CPU Scheduling is to make the system more efficient, faster, and fairer.</a:t>
            </a:r>
            <a:endParaRPr lang="en-US" dirty="0">
              <a:solidFill>
                <a:schemeClr val="accent5"/>
              </a:solidFill>
              <a:latin typeface="Times New Roman" panose="02020603050405020304" charset="0"/>
              <a:cs typeface="Times New Roman" panose="02020603050405020304" charset="0"/>
            </a:endParaRPr>
          </a:p>
          <a:p>
            <a:endParaRPr lang="en-US" dirty="0">
              <a:solidFill>
                <a:schemeClr val="accent5"/>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Need for CPU scheduling algorithm?</a:t>
            </a:r>
            <a:endParaRPr lang="en-US" sz="3600" u="sng">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US">
                <a:solidFill>
                  <a:schemeClr val="accent6"/>
                </a:solidFill>
                <a:latin typeface="Times New Roman" panose="02020603050405020304" charset="0"/>
                <a:cs typeface="Times New Roman" panose="02020603050405020304" charset="0"/>
              </a:rPr>
              <a:t>In Multiprogramming, if the long-term scheduler selects multiple I / O binding processes then most of the time, the CPU remains an idle. The function of an effective program is to improve resource utilization.</a:t>
            </a:r>
            <a:endParaRPr lang="en-US">
              <a:solidFill>
                <a:schemeClr val="accent6"/>
              </a:solidFill>
              <a:latin typeface="Times New Roman" panose="02020603050405020304" charset="0"/>
              <a:cs typeface="Times New Roman" panose="02020603050405020304" charset="0"/>
            </a:endParaRPr>
          </a:p>
          <a:p>
            <a:r>
              <a:rPr lang="en-US">
                <a:solidFill>
                  <a:schemeClr val="accent6"/>
                </a:solidFill>
                <a:latin typeface="Times New Roman" panose="02020603050405020304" charset="0"/>
                <a:cs typeface="Times New Roman" panose="02020603050405020304" charset="0"/>
              </a:rPr>
              <a:t>If most operating systems change their status from performance to waiting then there may always be a chance of failure in the system. So in order to minimize this excess, the OS needs to schedule tasks in order to make full use of the CPU and avoid the possibility of </a:t>
            </a:r>
            <a:r>
              <a:rPr lang="en-US" b="1" u="sng">
                <a:solidFill>
                  <a:srgbClr val="FF0000"/>
                </a:solidFill>
                <a:latin typeface="Times New Roman" panose="02020603050405020304" charset="0"/>
                <a:cs typeface="Times New Roman" panose="02020603050405020304" charset="0"/>
              </a:rPr>
              <a:t>deadlock.</a:t>
            </a:r>
            <a:endParaRPr lang="en-US" b="1" u="sng">
              <a:solidFill>
                <a:srgbClr val="FF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KEY TERMS</a:t>
            </a:r>
            <a:endParaRPr lang="en-US" sz="3600" u="sng">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US">
                <a:solidFill>
                  <a:srgbClr val="00B0F0"/>
                </a:solidFill>
                <a:latin typeface="Times New Roman" panose="02020603050405020304" charset="0"/>
                <a:cs typeface="Times New Roman" panose="02020603050405020304" charset="0"/>
              </a:rPr>
              <a:t>Arrival Time: Time at which the process arrives in the ready queue.</a:t>
            </a:r>
            <a:endParaRPr lang="en-US">
              <a:solidFill>
                <a:srgbClr val="00B0F0"/>
              </a:solidFill>
              <a:latin typeface="Times New Roman" panose="02020603050405020304" charset="0"/>
              <a:cs typeface="Times New Roman" panose="02020603050405020304" charset="0"/>
            </a:endParaRPr>
          </a:p>
          <a:p>
            <a:r>
              <a:rPr lang="en-US">
                <a:solidFill>
                  <a:srgbClr val="00B0F0"/>
                </a:solidFill>
                <a:latin typeface="Times New Roman" panose="02020603050405020304" charset="0"/>
                <a:cs typeface="Times New Roman" panose="02020603050405020304" charset="0"/>
              </a:rPr>
              <a:t>Completion Time: Time at which process completes its execution.</a:t>
            </a:r>
            <a:endParaRPr lang="en-US">
              <a:solidFill>
                <a:srgbClr val="00B0F0"/>
              </a:solidFill>
              <a:latin typeface="Times New Roman" panose="02020603050405020304" charset="0"/>
              <a:cs typeface="Times New Roman" panose="02020603050405020304" charset="0"/>
            </a:endParaRPr>
          </a:p>
          <a:p>
            <a:r>
              <a:rPr lang="en-US">
                <a:solidFill>
                  <a:srgbClr val="00B0F0"/>
                </a:solidFill>
                <a:latin typeface="Times New Roman" panose="02020603050405020304" charset="0"/>
                <a:cs typeface="Times New Roman" panose="02020603050405020304" charset="0"/>
              </a:rPr>
              <a:t>Burst Time: Time required by a process for CPU execution.</a:t>
            </a:r>
            <a:endParaRPr lang="en-US">
              <a:solidFill>
                <a:srgbClr val="00B0F0"/>
              </a:solidFill>
              <a:latin typeface="Times New Roman" panose="02020603050405020304" charset="0"/>
              <a:cs typeface="Times New Roman" panose="02020603050405020304" charset="0"/>
            </a:endParaRPr>
          </a:p>
          <a:p>
            <a:r>
              <a:rPr lang="en-US">
                <a:solidFill>
                  <a:srgbClr val="00B0F0"/>
                </a:solidFill>
                <a:latin typeface="Times New Roman" panose="02020603050405020304" charset="0"/>
                <a:cs typeface="Times New Roman" panose="02020603050405020304" charset="0"/>
              </a:rPr>
              <a:t>Turn Around Time: Time Difference between completion time and arrival time.</a:t>
            </a:r>
            <a:endParaRPr lang="en-US">
              <a:solidFill>
                <a:srgbClr val="00B0F0"/>
              </a:solidFill>
              <a:latin typeface="Times New Roman" panose="02020603050405020304" charset="0"/>
              <a:cs typeface="Times New Roman" panose="02020603050405020304" charset="0"/>
            </a:endParaRPr>
          </a:p>
          <a:p>
            <a:r>
              <a:rPr lang="en-US">
                <a:solidFill>
                  <a:srgbClr val="00B0F0"/>
                </a:solidFill>
                <a:latin typeface="Times New Roman" panose="02020603050405020304" charset="0"/>
                <a:cs typeface="Times New Roman" panose="02020603050405020304" charset="0"/>
              </a:rPr>
              <a:t>Waiting Time(W.T): Time Difference between turn around time and burst time.</a:t>
            </a:r>
            <a:endParaRPr lang="en-US">
              <a:solidFill>
                <a:srgbClr val="00B0F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Different types of CPU Scheduling Algorithms?</a:t>
            </a:r>
            <a:endParaRPr lang="en-US" sz="4000" u="sng">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pic>
        <p:nvPicPr>
          <p:cNvPr id="4" name="Content Placeholder 3" descr="cpu schedulling"/>
          <p:cNvPicPr>
            <a:picLocks noGrp="1" noChangeAspect="1"/>
          </p:cNvPicPr>
          <p:nvPr>
            <p:ph idx="1"/>
          </p:nvPr>
        </p:nvPicPr>
        <p:blipFill>
          <a:blip r:embed="rId1" cstate="print"/>
          <a:stretch>
            <a:fillRect/>
          </a:stretch>
        </p:blipFill>
        <p:spPr>
          <a:xfrm>
            <a:off x="2117725" y="1825625"/>
            <a:ext cx="7955280" cy="4351655"/>
          </a:xfrm>
          <a:prstGeom prst="rect">
            <a:avLst/>
          </a:prstGeom>
        </p:spPr>
      </p:pic>
      <p:sp>
        <p:nvSpPr>
          <p:cNvPr id="5" name="Text Box 4"/>
          <p:cNvSpPr txBox="1"/>
          <p:nvPr/>
        </p:nvSpPr>
        <p:spPr>
          <a:xfrm>
            <a:off x="7674610" y="6376670"/>
            <a:ext cx="4354830" cy="368300"/>
          </a:xfrm>
          <a:prstGeom prst="rect">
            <a:avLst/>
          </a:prstGeom>
          <a:noFill/>
        </p:spPr>
        <p:txBody>
          <a:bodyPr wrap="square" rtlCol="0">
            <a:spAutoFit/>
          </a:bodyPr>
          <a:lstStyle/>
          <a:p>
            <a:r>
              <a:rPr lang="en-US"/>
              <a:t>source:geeksforgeeks.org</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u="sng">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FCFS(First Come First Serve)</a:t>
            </a:r>
            <a:endParaRPr lang="en-US" sz="4000" u="sng">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lnSpcReduction="20000"/>
          </a:bodyPr>
          <a:lstStyle/>
          <a:p>
            <a:r>
              <a:rPr lang="en-US">
                <a:solidFill>
                  <a:schemeClr val="accent5"/>
                </a:solidFill>
                <a:latin typeface="Times New Roman" panose="02020603050405020304" charset="0"/>
                <a:cs typeface="Times New Roman" panose="02020603050405020304" charset="0"/>
              </a:rPr>
              <a:t>FCFS considered to be the simplest of all operating system scheduling algorithms. First come first serve scheduling algorithm states that the process that requests the CPU first is allocated the CPU first and is implemented by using FIFO queue.</a:t>
            </a:r>
            <a:endParaRPr lang="en-US">
              <a:solidFill>
                <a:schemeClr val="accent5"/>
              </a:solidFill>
              <a:latin typeface="Times New Roman" panose="02020603050405020304" charset="0"/>
              <a:cs typeface="Times New Roman" panose="02020603050405020304" charset="0"/>
            </a:endParaRPr>
          </a:p>
          <a:p>
            <a:endParaRPr lang="en-US">
              <a:solidFill>
                <a:schemeClr val="accent5"/>
              </a:solidFill>
              <a:latin typeface="Times New Roman" panose="02020603050405020304" charset="0"/>
              <a:cs typeface="Times New Roman" panose="02020603050405020304" charset="0"/>
            </a:endParaRPr>
          </a:p>
          <a:p>
            <a:r>
              <a:rPr lang="en-US">
                <a:solidFill>
                  <a:schemeClr val="accent5"/>
                </a:solidFill>
                <a:latin typeface="Times New Roman" panose="02020603050405020304" charset="0"/>
                <a:cs typeface="Times New Roman" panose="02020603050405020304" charset="0"/>
              </a:rPr>
              <a:t>Characteristics of FCFS:</a:t>
            </a:r>
            <a:endParaRPr lang="en-US">
              <a:solidFill>
                <a:schemeClr val="accent5"/>
              </a:solidFill>
              <a:latin typeface="Times New Roman" panose="02020603050405020304" charset="0"/>
              <a:cs typeface="Times New Roman" panose="02020603050405020304" charset="0"/>
            </a:endParaRPr>
          </a:p>
          <a:p>
            <a:endParaRPr lang="en-US">
              <a:solidFill>
                <a:schemeClr val="accent5"/>
              </a:solidFill>
              <a:latin typeface="Times New Roman" panose="02020603050405020304" charset="0"/>
              <a:cs typeface="Times New Roman" panose="02020603050405020304" charset="0"/>
            </a:endParaRPr>
          </a:p>
          <a:p>
            <a:r>
              <a:rPr lang="en-US">
                <a:solidFill>
                  <a:schemeClr val="accent5"/>
                </a:solidFill>
                <a:latin typeface="Times New Roman" panose="02020603050405020304" charset="0"/>
                <a:cs typeface="Times New Roman" panose="02020603050405020304" charset="0"/>
              </a:rPr>
              <a:t>FCFS supports non-preemptive and preemptive CPU scheduling algorithms.</a:t>
            </a:r>
            <a:endParaRPr lang="en-US">
              <a:solidFill>
                <a:schemeClr val="accent5"/>
              </a:solidFill>
              <a:latin typeface="Times New Roman" panose="02020603050405020304" charset="0"/>
              <a:cs typeface="Times New Roman" panose="02020603050405020304" charset="0"/>
            </a:endParaRPr>
          </a:p>
          <a:p>
            <a:r>
              <a:rPr lang="en-US">
                <a:solidFill>
                  <a:schemeClr val="accent5"/>
                </a:solidFill>
                <a:latin typeface="Times New Roman" panose="02020603050405020304" charset="0"/>
                <a:cs typeface="Times New Roman" panose="02020603050405020304" charset="0"/>
              </a:rPr>
              <a:t>Tasks are always executed on a First-come, First-serve concept.</a:t>
            </a:r>
            <a:endParaRPr lang="en-US">
              <a:solidFill>
                <a:schemeClr val="accent5"/>
              </a:solidFill>
              <a:latin typeface="Times New Roman" panose="02020603050405020304" charset="0"/>
              <a:cs typeface="Times New Roman" panose="02020603050405020304" charset="0"/>
            </a:endParaRPr>
          </a:p>
          <a:p>
            <a:r>
              <a:rPr lang="en-US">
                <a:solidFill>
                  <a:schemeClr val="accent5"/>
                </a:solidFill>
                <a:latin typeface="Times New Roman" panose="02020603050405020304" charset="0"/>
                <a:cs typeface="Times New Roman" panose="02020603050405020304" charset="0"/>
              </a:rPr>
              <a:t>FCFS is easy to implement and use.</a:t>
            </a:r>
            <a:endParaRPr lang="en-US">
              <a:solidFill>
                <a:schemeClr val="accent5"/>
              </a:solidFill>
              <a:latin typeface="Times New Roman" panose="02020603050405020304" charset="0"/>
              <a:cs typeface="Times New Roman" panose="02020603050405020304" charset="0"/>
            </a:endParaRPr>
          </a:p>
          <a:p>
            <a:r>
              <a:rPr lang="en-US">
                <a:solidFill>
                  <a:schemeClr val="accent5"/>
                </a:solidFill>
                <a:latin typeface="Times New Roman" panose="02020603050405020304" charset="0"/>
                <a:cs typeface="Times New Roman" panose="02020603050405020304" charset="0"/>
              </a:rPr>
              <a:t>This algorithm is not much efficient in performance, and the wait time is quite high.</a:t>
            </a:r>
            <a:endParaRPr lang="en-US">
              <a:solidFill>
                <a:schemeClr val="accent5"/>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4" dur="500"/>
                                        <p:tgtEl>
                                          <p:spTgt spid="3">
                                            <p:txEl>
                                              <p:pRg st="5" end="5"/>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ln w="22225">
                  <a:solidFill>
                    <a:schemeClr val="accent2"/>
                  </a:solidFill>
                  <a:prstDash val="solid"/>
                </a:ln>
                <a:solidFill>
                  <a:schemeClr val="accent2">
                    <a:lumMod val="40000"/>
                    <a:lumOff val="60000"/>
                  </a:schemeClr>
                </a:solidFill>
                <a:effectLst/>
              </a:rPr>
              <a:t>Shortest Job First(SJF)</a:t>
            </a:r>
            <a:endParaRPr lang="en-US" sz="360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p:txBody>
          <a:bodyPr/>
          <a:lstStyle/>
          <a:p>
            <a:r>
              <a:rPr lang="en-US" sz="2400">
                <a:solidFill>
                  <a:srgbClr val="00B050"/>
                </a:solidFill>
                <a:latin typeface="Times New Roman" panose="02020603050405020304" charset="0"/>
                <a:cs typeface="Times New Roman" panose="02020603050405020304" charset="0"/>
              </a:rPr>
              <a:t>Shortest job first (SJF) is a scheduling process that selects the waiting process with the smallest execution time to execute next. This scheduling method may or may not be preemptive. Significantly reduces the average waiting time for other processes waiting to be executed. The full form of SJF is Shortest Job First.</a:t>
            </a:r>
            <a:endParaRPr lang="en-US" sz="2400">
              <a:solidFill>
                <a:srgbClr val="00B050"/>
              </a:solidFill>
              <a:latin typeface="Times New Roman" panose="02020603050405020304" charset="0"/>
              <a:cs typeface="Times New Roman" panose="02020603050405020304" charset="0"/>
            </a:endParaRPr>
          </a:p>
        </p:txBody>
      </p:sp>
      <p:pic>
        <p:nvPicPr>
          <p:cNvPr id="4" name="Content Placeholder 3" descr="SJF"/>
          <p:cNvPicPr>
            <a:picLocks noGrp="1" noChangeAspect="1"/>
          </p:cNvPicPr>
          <p:nvPr>
            <p:ph sz="half" idx="2"/>
          </p:nvPr>
        </p:nvPicPr>
        <p:blipFill>
          <a:blip r:embed="rId1" cstate="print"/>
          <a:stretch>
            <a:fillRect/>
          </a:stretch>
        </p:blipFill>
        <p:spPr>
          <a:xfrm>
            <a:off x="6141085" y="1179195"/>
            <a:ext cx="5977255" cy="5426710"/>
          </a:xfrm>
          <a:prstGeom prst="rect">
            <a:avLst/>
          </a:prstGeom>
        </p:spPr>
      </p:pic>
      <p:sp>
        <p:nvSpPr>
          <p:cNvPr id="5" name="Text Box 4"/>
          <p:cNvSpPr txBox="1"/>
          <p:nvPr/>
        </p:nvSpPr>
        <p:spPr>
          <a:xfrm>
            <a:off x="850900" y="6258560"/>
            <a:ext cx="5109845" cy="368300"/>
          </a:xfrm>
          <a:prstGeom prst="rect">
            <a:avLst/>
          </a:prstGeom>
          <a:noFill/>
        </p:spPr>
        <p:txBody>
          <a:bodyPr wrap="square" rtlCol="0">
            <a:spAutoFit/>
          </a:bodyPr>
          <a:lstStyle/>
          <a:p>
            <a:r>
              <a:rPr lang="en-US"/>
              <a:t>image source:geeksforgeeks.org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Shortest Remaining Time First</a:t>
            </a:r>
            <a:endParaRPr lang="en-US" sz="3600" u="sng">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0" y="1825625"/>
            <a:ext cx="10516235" cy="4351655"/>
          </a:xfrm>
        </p:spPr>
        <p:txBody>
          <a:bodyPr>
            <a:normAutofit fontScale="90000" lnSpcReduction="20000"/>
          </a:bodyPr>
          <a:lstStyle/>
          <a:p>
            <a:r>
              <a:rPr lang="en-US" b="1">
                <a:solidFill>
                  <a:schemeClr val="accent5"/>
                </a:solidFill>
                <a:latin typeface="Times New Roman" panose="02020603050405020304" charset="0"/>
                <a:cs typeface="Times New Roman" panose="02020603050405020304" charset="0"/>
              </a:rPr>
              <a:t>Shortest remaining time first</a:t>
            </a:r>
            <a:r>
              <a:rPr lang="en-US">
                <a:solidFill>
                  <a:schemeClr val="accent5"/>
                </a:solidFill>
                <a:latin typeface="Times New Roman" panose="02020603050405020304" charset="0"/>
                <a:cs typeface="Times New Roman" panose="02020603050405020304" charset="0"/>
              </a:rPr>
              <a:t> is the preemptive version of the Shortest job first which we have discussed earlier where the processor is allocated to the job closest to completion. In SRTF the process with the smallest amount of time remaining until completion is selected to execute.</a:t>
            </a:r>
            <a:endParaRPr lang="en-US">
              <a:solidFill>
                <a:schemeClr val="accent5"/>
              </a:solidFill>
              <a:latin typeface="Times New Roman" panose="02020603050405020304" charset="0"/>
              <a:cs typeface="Times New Roman" panose="02020603050405020304" charset="0"/>
            </a:endParaRPr>
          </a:p>
          <a:p>
            <a:endParaRPr lang="en-US">
              <a:solidFill>
                <a:schemeClr val="accent5"/>
              </a:solidFill>
              <a:latin typeface="Times New Roman" panose="02020603050405020304" charset="0"/>
              <a:cs typeface="Times New Roman" panose="02020603050405020304" charset="0"/>
            </a:endParaRPr>
          </a:p>
          <a:p>
            <a:r>
              <a:rPr lang="en-US" b="1">
                <a:solidFill>
                  <a:schemeClr val="accent5"/>
                </a:solidFill>
                <a:latin typeface="Times New Roman" panose="02020603050405020304" charset="0"/>
                <a:cs typeface="Times New Roman" panose="02020603050405020304" charset="0"/>
              </a:rPr>
              <a:t>Characteristics of Shortest remaining time first:</a:t>
            </a:r>
            <a:endParaRPr lang="en-US" b="1">
              <a:solidFill>
                <a:schemeClr val="accent5"/>
              </a:solidFill>
              <a:latin typeface="Times New Roman" panose="02020603050405020304" charset="0"/>
              <a:cs typeface="Times New Roman" panose="02020603050405020304" charset="0"/>
            </a:endParaRPr>
          </a:p>
          <a:p>
            <a:endParaRPr lang="en-US">
              <a:solidFill>
                <a:schemeClr val="accent5"/>
              </a:solidFill>
              <a:latin typeface="Times New Roman" panose="02020603050405020304" charset="0"/>
              <a:cs typeface="Times New Roman" panose="02020603050405020304" charset="0"/>
            </a:endParaRPr>
          </a:p>
          <a:p>
            <a:r>
              <a:rPr lang="en-US">
                <a:solidFill>
                  <a:schemeClr val="accent5"/>
                </a:solidFill>
                <a:latin typeface="Times New Roman" panose="02020603050405020304" charset="0"/>
                <a:cs typeface="Times New Roman" panose="02020603050405020304" charset="0"/>
              </a:rPr>
              <a:t>SRTF algorithm makes the processing of the jobs faster than SJF algorithm, given it’s overhead charges are not counted. </a:t>
            </a:r>
            <a:endParaRPr lang="en-US">
              <a:solidFill>
                <a:schemeClr val="accent5"/>
              </a:solidFill>
              <a:latin typeface="Times New Roman" panose="02020603050405020304" charset="0"/>
              <a:cs typeface="Times New Roman" panose="02020603050405020304" charset="0"/>
            </a:endParaRPr>
          </a:p>
          <a:p>
            <a:r>
              <a:rPr lang="en-US">
                <a:solidFill>
                  <a:schemeClr val="accent5"/>
                </a:solidFill>
                <a:latin typeface="Times New Roman" panose="02020603050405020304" charset="0"/>
                <a:cs typeface="Times New Roman" panose="02020603050405020304" charset="0"/>
              </a:rPr>
              <a:t>The context switch is done a lot more times in SRTF than in SJF and consumes the CPU’s valuable time for processing. This adds up to its processing time and diminishes its advantage of fast processing.</a:t>
            </a:r>
            <a:endParaRPr lang="en-US">
              <a:solidFill>
                <a:schemeClr val="accent5"/>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3599</Words>
  <Application>WPS Presentation</Application>
  <PresentationFormat>Custom</PresentationFormat>
  <Paragraphs>84</Paragraphs>
  <Slides>14</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8" baseType="lpstr">
      <vt:lpstr>Arial</vt:lpstr>
      <vt:lpstr>SimSun</vt:lpstr>
      <vt:lpstr>Wingdings</vt:lpstr>
      <vt:lpstr>Times New Roman</vt:lpstr>
      <vt:lpstr>Arial</vt:lpstr>
      <vt:lpstr>Times New Roman</vt:lpstr>
      <vt:lpstr>The Serif Hand</vt:lpstr>
      <vt:lpstr>Segoe Print</vt:lpstr>
      <vt:lpstr>Calibri</vt:lpstr>
      <vt:lpstr>Microsoft YaHei</vt:lpstr>
      <vt:lpstr>Arial Unicode MS</vt:lpstr>
      <vt:lpstr>Calibri Light</vt:lpstr>
      <vt:lpstr>Office Theme</vt:lpstr>
      <vt:lpstr>Equation.3</vt:lpstr>
      <vt:lpstr>PowerPoint 演示文稿</vt:lpstr>
      <vt:lpstr>PowerPoint 演示文稿</vt:lpstr>
      <vt:lpstr>INTRODUCTION</vt:lpstr>
      <vt:lpstr>Need for CPU scheduling algorithm?</vt:lpstr>
      <vt:lpstr>KEY TERMS</vt:lpstr>
      <vt:lpstr>Different types of CPU Scheduling Algorithms?</vt:lpstr>
      <vt:lpstr>FCFS(First Come First Serve)</vt:lpstr>
      <vt:lpstr>Shortest Job First(SJF)</vt:lpstr>
      <vt:lpstr>Shortest Remaining Time First</vt:lpstr>
      <vt:lpstr>code</vt:lpstr>
      <vt:lpstr>PowerPoint 演示文稿</vt:lpstr>
      <vt:lpstr>PowerPoint 演示文稿</vt:lpstr>
      <vt:lpstr>PowerPoint 演示文稿</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hp</cp:lastModifiedBy>
  <cp:revision>56</cp:revision>
  <dcterms:created xsi:type="dcterms:W3CDTF">2022-12-18T11:37:00Z</dcterms:created>
  <dcterms:modified xsi:type="dcterms:W3CDTF">2022-12-23T08:46:22Z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267B937697734673983CCC94999566AA</vt:lpwstr>
  </property>
  <property fmtid="{D5CDD505-2E9C-101B-9397-08002B2CF9AE}" pid="3" name="KSOProductBuildVer">
    <vt:lpwstr>1033-11.2.0.11210</vt:lpwstr>
  </property>
</Properties>
</file>