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01/04/1446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2395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01/04/1446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8430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01/04/1446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4318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01/04/1446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982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535D60-591D-4193-AD7F-74400019DA68}" type="datetimeFigureOut">
              <a:rPr lang="ar-SA" smtClean="0"/>
              <a:t>01/04/1446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ar-S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899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01/04/1446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3505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01/04/1446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923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01/04/1446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08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01/04/1446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0865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01/04/1446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1339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01/04/1446</a:t>
            </a:fld>
            <a:endParaRPr lang="ar-S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7180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535D60-591D-4193-AD7F-74400019DA68}" type="datetimeFigureOut">
              <a:rPr lang="ar-SA" smtClean="0"/>
              <a:t>01/04/1446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2417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sqlservertutorial.net/load-sample-data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sqlservertutorial.net/load-sample-data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sqlservertutorial.net/load-sample-data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" name="Picture 16" descr="Leaning bicycle on yellow painted wall">
            <a:extLst>
              <a:ext uri="{FF2B5EF4-FFF2-40B4-BE49-F238E27FC236}">
                <a16:creationId xmlns:a16="http://schemas.microsoft.com/office/drawing/2014/main" id="{956BDE4E-B97E-EC8F-C79F-DE32A0FC96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730"/>
          <a:stretch/>
        </p:blipFill>
        <p:spPr>
          <a:xfrm>
            <a:off x="-1523" y="-2"/>
            <a:ext cx="12191999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40916-1FA4-8CF7-A48E-381EE9965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chemeClr val="tx1"/>
                </a:solidFill>
              </a:rPr>
              <a:t>BIKESTORE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 DATA 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7683F-AB21-09F4-88D7-A65D9F2F7735}"/>
              </a:ext>
            </a:extLst>
          </p:cNvPr>
          <p:cNvSpPr txBox="1"/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By </a:t>
            </a:r>
          </a:p>
          <a:p>
            <a:pPr indent="-182880" defTabSz="9144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Raghdan Ramadan</a:t>
            </a:r>
          </a:p>
          <a:p>
            <a:pPr indent="-182880" defTabSz="9144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54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C6E45BA2-37D8-11F7-AA82-770C4D8204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491" b="1253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285B7-BD99-41AD-C379-0861024A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Outlines</a:t>
            </a:r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DCF7-4518-27CE-F21A-A608056FB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project involves the analysis of the </a:t>
            </a:r>
            <a:r>
              <a:rPr lang="en-US" sz="1600" b="1" dirty="0" err="1"/>
              <a:t>BikeStore</a:t>
            </a:r>
            <a:r>
              <a:rPr lang="en-US" sz="1600" b="1" dirty="0"/>
              <a:t> Database</a:t>
            </a:r>
            <a:r>
              <a:rPr lang="en-US" sz="1600" dirty="0"/>
              <a:t> provided through SQL queries. The main objective is to extract critical insights about the store's performance, products, customers, sales, and staff using specific SQL queries to answer business-related questions. The project was executed using </a:t>
            </a:r>
            <a:r>
              <a:rPr lang="en-US" sz="1600" b="1" dirty="0"/>
              <a:t>My SQL/</a:t>
            </a:r>
            <a:endParaRPr lang="en-US" sz="1600" dirty="0"/>
          </a:p>
          <a:p>
            <a:pPr marL="0" indent="0">
              <a:buNone/>
            </a:pPr>
            <a:r>
              <a:rPr lang="en-US" sz="1600"/>
              <a:t>The database includes several key tables such as </a:t>
            </a:r>
            <a:r>
              <a:rPr lang="en-US" sz="1600" b="1"/>
              <a:t>products, categories, customers, stores, orders, </a:t>
            </a:r>
            <a:r>
              <a:rPr lang="en-US" sz="1600" b="1" dirty="0" err="1"/>
              <a:t>order_items</a:t>
            </a:r>
            <a:r>
              <a:rPr lang="en-US" sz="1600" b="1" dirty="0"/>
              <a:t>, and staffs</a:t>
            </a:r>
            <a:r>
              <a:rPr lang="en-US" sz="1600" dirty="0"/>
              <a:t>, all essential for answering various business questions regarding </a:t>
            </a:r>
            <a:r>
              <a:rPr lang="en-US" sz="1600" dirty="0" err="1"/>
              <a:t>BikeStore's</a:t>
            </a:r>
            <a:r>
              <a:rPr lang="en-US" sz="1600" dirty="0"/>
              <a:t> operations.</a:t>
            </a:r>
          </a:p>
          <a:p>
            <a:pPr marL="0" indent="0">
              <a:buNone/>
            </a:pPr>
            <a:r>
              <a:rPr lang="en-US" sz="1600" dirty="0"/>
              <a:t>The presentation outlines the following aspects: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sz="1600" b="1" dirty="0"/>
              <a:t>Data Model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sz="1600" b="1" dirty="0"/>
              <a:t>Data Exploration</a:t>
            </a:r>
            <a:endParaRPr lang="en-US" sz="1600" dirty="0"/>
          </a:p>
          <a:p>
            <a:pPr marL="457200" indent="-457200" rtl="0">
              <a:buFont typeface="+mj-lt"/>
              <a:buAutoNum type="arabicPeriod"/>
            </a:pPr>
            <a:r>
              <a:rPr lang="en-US" sz="1600" b="1" dirty="0"/>
              <a:t>SQL Queries Execution     </a:t>
            </a:r>
            <a:endParaRPr lang="en-US" sz="1600" dirty="0"/>
          </a:p>
          <a:p>
            <a:pPr marL="457200" indent="-457200" rtl="0">
              <a:buFont typeface="+mj-lt"/>
              <a:buAutoNum type="arabicPeriod"/>
            </a:pPr>
            <a:r>
              <a:rPr lang="en-US" sz="1600" b="1" dirty="0"/>
              <a:t>Answers to the Guide Questions</a:t>
            </a:r>
            <a:endParaRPr lang="en-US" sz="1600" dirty="0"/>
          </a:p>
          <a:p>
            <a:pPr marL="457200" indent="-457200" rtl="0">
              <a:buFont typeface="+mj-lt"/>
              <a:buAutoNum type="arabicPeriod"/>
            </a:pPr>
            <a:r>
              <a:rPr lang="en-US" sz="1600" b="1" dirty="0"/>
              <a:t>Key and </a:t>
            </a:r>
            <a:r>
              <a:rPr lang="en-US" sz="1600" dirty="0"/>
              <a:t>Business</a:t>
            </a:r>
            <a:r>
              <a:rPr lang="en-US" sz="1600" b="1" dirty="0"/>
              <a:t> Insights</a:t>
            </a:r>
            <a:endParaRPr lang="en-US" sz="1600" dirty="0"/>
          </a:p>
          <a:p>
            <a:pPr marL="457200" indent="-457200" rtl="0">
              <a:buFont typeface="+mj-lt"/>
              <a:buAutoNum type="arabicPeriod"/>
            </a:pPr>
            <a:endParaRPr lang="en-US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65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0C598-3335-C1DF-D9EB-D630EB67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Data Model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5A7F8B7-96E0-7BF8-4B50-DDE4A7A9D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098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99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37E000-EC99-840A-7D6A-C8681E23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1" r="22343" b="-3"/>
          <a:stretch/>
        </p:blipFill>
        <p:spPr>
          <a:xfrm>
            <a:off x="3344" y="4679245"/>
            <a:ext cx="4475150" cy="2178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0AC2A-4DD2-0968-5BB5-C2C90976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pPr rtl="0"/>
            <a:r>
              <a:rPr lang="en-US" sz="4800" dirty="0"/>
              <a:t>Data exploration </a:t>
            </a:r>
            <a:endParaRPr lang="ar-SA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04DE-DFAA-48B1-3978-6E9BFFDD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endParaRPr lang="en-US" sz="1800" dirty="0"/>
          </a:p>
          <a:p>
            <a:pPr marL="0" indent="0" rtl="0">
              <a:buNone/>
            </a:pPr>
            <a:endParaRPr lang="ar-SA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C6EE3-291F-F065-E0E3-693E81E68E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001" b="-2"/>
          <a:stretch/>
        </p:blipFill>
        <p:spPr>
          <a:xfrm>
            <a:off x="3344" y="10"/>
            <a:ext cx="4475150" cy="2178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DC1974-C191-62DE-78E3-C5DADB8361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698" r="11303" b="-2"/>
          <a:stretch/>
        </p:blipFill>
        <p:spPr>
          <a:xfrm>
            <a:off x="3344" y="2339622"/>
            <a:ext cx="4475150" cy="2178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8137DA-5B59-7816-A65F-82D9B8693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533" y="1758229"/>
            <a:ext cx="6883758" cy="38978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02F71-EC5F-FE31-A528-E1808AAD8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0070" y="5744027"/>
            <a:ext cx="6539373" cy="8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3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5D16-151B-E9BA-F74B-8DF69716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050" y="964692"/>
            <a:ext cx="6649830" cy="118872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b="1"/>
              <a:t>Key Analytical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17BC-51E9-2E86-D581-0EADADA9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361" y="7877174"/>
            <a:ext cx="9883902" cy="1010793"/>
          </a:xfrm>
        </p:spPr>
        <p:txBody>
          <a:bodyPr>
            <a:normAutofit fontScale="25000" lnSpcReduction="20000"/>
          </a:bodyPr>
          <a:lstStyle/>
          <a:p>
            <a:pPr marL="0" indent="0" algn="l" rtl="0">
              <a:buNone/>
            </a:pPr>
            <a:r>
              <a:rPr lang="en-US" sz="100"/>
              <a:t>The Data used for this project from a Bike store data base that can be accessed </a:t>
            </a:r>
            <a:r>
              <a:rPr lang="en-US" sz="100">
                <a:hlinkClick r:id="rId2"/>
              </a:rPr>
              <a:t>here</a:t>
            </a:r>
            <a:endParaRPr lang="en-US" sz="100"/>
          </a:p>
          <a:p>
            <a:pPr marL="0" indent="0" algn="l" rtl="0">
              <a:buNone/>
            </a:pPr>
            <a:endParaRPr lang="en-US" sz="100"/>
          </a:p>
          <a:p>
            <a:pPr marL="0" indent="0" algn="l" rtl="0">
              <a:buNone/>
            </a:pPr>
            <a:r>
              <a:rPr lang="en-US" sz="100"/>
              <a:t>First you Create new Database </a:t>
            </a:r>
          </a:p>
          <a:p>
            <a:pPr marL="0" indent="0" algn="l" rtl="0">
              <a:buNone/>
            </a:pPr>
            <a:endParaRPr lang="en-US" sz="100"/>
          </a:p>
          <a:p>
            <a:pPr marL="0" indent="0" algn="l" rtl="0">
              <a:buNone/>
            </a:pPr>
            <a:r>
              <a:rPr lang="en-US" sz="100"/>
              <a:t>Then Create Tables using the Create Object.sql file </a:t>
            </a:r>
          </a:p>
          <a:p>
            <a:pPr marL="0" indent="0" algn="l" rtl="0">
              <a:buNone/>
            </a:pPr>
            <a:endParaRPr lang="en-US" sz="100"/>
          </a:p>
          <a:p>
            <a:pPr marL="0" indent="0" algn="l" rtl="0">
              <a:buNone/>
            </a:pPr>
            <a:r>
              <a:rPr lang="en-US" sz="100"/>
              <a:t>Then you can load data using Load data.sql file </a:t>
            </a:r>
          </a:p>
          <a:p>
            <a:pPr marL="0" indent="0" algn="l" rtl="0">
              <a:buNone/>
            </a:pPr>
            <a:endParaRPr lang="en-US" sz="1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44FFCE-DD08-545B-3144-6971CA917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8" y="258059"/>
            <a:ext cx="3705821" cy="225128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F288CF-868C-31A5-D0C3-6E8D73855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8" y="2670212"/>
            <a:ext cx="3989831" cy="1935069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2BCD50-180E-5FBD-9C47-1B3E5EE23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" y="4766147"/>
            <a:ext cx="3973876" cy="1678962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20E7901F-CBA0-813E-37D8-46E33D35C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050" y="2475145"/>
            <a:ext cx="6649829" cy="34092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Total Price Per Order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Calculated the total price per order by considering factors like list price, quantity, and discounts to get a clearer picture of customer spending patterns.</a:t>
            </a:r>
          </a:p>
          <a:p>
            <a:pPr marL="0" marR="0" lvl="0" indent="-228600" defTabSz="914400" fontAlgn="base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Sales per Store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Measured revenue generation across different stores to understand the overall financial contribution of each location.</a:t>
            </a:r>
          </a:p>
          <a:p>
            <a:pPr marL="0" marR="0" lvl="0" indent="-228600" defTabSz="914400" fontAlgn="base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Category Analysis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Evaluated which product categories are selling the most and which have the highest rejection rates, giving insights into customer preferences and potential inventory issues.</a:t>
            </a:r>
          </a:p>
        </p:txBody>
      </p:sp>
    </p:spTree>
    <p:extLst>
      <p:ext uri="{BB962C8B-B14F-4D97-AF65-F5344CB8AC3E}">
        <p14:creationId xmlns:p14="http://schemas.microsoft.com/office/powerpoint/2010/main" val="200072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CFEB59-1DA7-4787-D3AB-EE819E28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7" y="484632"/>
            <a:ext cx="6888774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b="1"/>
              <a:t>Key Analytical Queries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6F7685B-1EBC-F067-5FAD-DA442420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361" y="7877174"/>
            <a:ext cx="9883902" cy="1010793"/>
          </a:xfrm>
        </p:spPr>
        <p:txBody>
          <a:bodyPr>
            <a:normAutofit fontScale="25000" lnSpcReduction="20000"/>
          </a:bodyPr>
          <a:lstStyle/>
          <a:p>
            <a:pPr marL="0" indent="0" algn="l" rtl="0">
              <a:buNone/>
            </a:pPr>
            <a:r>
              <a:rPr lang="en-US" sz="100"/>
              <a:t>The Data used for this project from a Bike store data base that can be accessed </a:t>
            </a:r>
            <a:r>
              <a:rPr lang="en-US" sz="100">
                <a:hlinkClick r:id="rId2"/>
              </a:rPr>
              <a:t>here</a:t>
            </a:r>
            <a:endParaRPr lang="en-US" sz="100"/>
          </a:p>
          <a:p>
            <a:pPr marL="0" indent="0" algn="l" rtl="0">
              <a:buNone/>
            </a:pPr>
            <a:endParaRPr lang="en-US" sz="100"/>
          </a:p>
          <a:p>
            <a:pPr marL="0" indent="0" algn="l" rtl="0">
              <a:buNone/>
            </a:pPr>
            <a:r>
              <a:rPr lang="en-US" sz="100"/>
              <a:t>First you Create new Database </a:t>
            </a:r>
          </a:p>
          <a:p>
            <a:pPr marL="0" indent="0" algn="l" rtl="0">
              <a:buNone/>
            </a:pPr>
            <a:endParaRPr lang="en-US" sz="100"/>
          </a:p>
          <a:p>
            <a:pPr marL="0" indent="0" algn="l" rtl="0">
              <a:buNone/>
            </a:pPr>
            <a:r>
              <a:rPr lang="en-US" sz="100"/>
              <a:t>Then Create Tables using the Create Object.sql file </a:t>
            </a:r>
          </a:p>
          <a:p>
            <a:pPr marL="0" indent="0" algn="l" rtl="0">
              <a:buNone/>
            </a:pPr>
            <a:endParaRPr lang="en-US" sz="100"/>
          </a:p>
          <a:p>
            <a:pPr marL="0" indent="0" algn="l" rtl="0">
              <a:buNone/>
            </a:pPr>
            <a:r>
              <a:rPr lang="en-US" sz="100"/>
              <a:t>Then you can load data using Load data.sql file </a:t>
            </a:r>
          </a:p>
          <a:p>
            <a:pPr marL="0" indent="0" algn="l" rtl="0">
              <a:buNone/>
            </a:pPr>
            <a:endParaRPr lang="en-US" sz="1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FCBB0A-BB36-6563-7E3A-8005C88B1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4" y="593889"/>
            <a:ext cx="4235119" cy="16093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50870E-14E1-E248-2450-1E8CD9255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9" y="2486209"/>
            <a:ext cx="3877559" cy="21423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373D81-7A1D-BC14-D2E4-D1D4AAD22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9" y="4911537"/>
            <a:ext cx="4003145" cy="1010793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36BB13ED-C67F-08A3-6B9D-84EDCFF00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295" y="2121408"/>
            <a:ext cx="6888775" cy="40507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</a:pPr>
            <a:r>
              <a:rPr lang="en-US" b="1" dirty="0"/>
              <a:t>Most Expensive Bike</a:t>
            </a:r>
            <a:r>
              <a:rPr lang="en-US" dirty="0"/>
              <a:t>: Identified the highest-priced bike in the catalog and explored potential reasons for its premium pricing, such as brand reputation, quality, or special 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</a:pPr>
            <a:r>
              <a:rPr lang="en-US" b="1" dirty="0"/>
              <a:t>Least Sold Bike</a:t>
            </a:r>
            <a:r>
              <a:rPr lang="en-US" dirty="0"/>
              <a:t>: Identified the bike with the lowest sales, providing an opportunity to explore reasons for low demand (e.g., pricing, design, or lack of marketing)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</a:pPr>
            <a:r>
              <a:rPr lang="en-US" b="1" dirty="0"/>
              <a:t>Customer Count</a:t>
            </a:r>
            <a:r>
              <a:rPr lang="en-US" dirty="0"/>
              <a:t>: Calculated the total number of customers, with a differentiation between active customers (who completed orders) and inactive ones (e.g., those with rejected orders).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552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CFEB59-1DA7-4787-D3AB-EE819E28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7" y="484632"/>
            <a:ext cx="6888774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dirty="0"/>
              <a:t>Business Insights</a:t>
            </a:r>
            <a:endParaRPr lang="en-US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6F7685B-1EBC-F067-5FAD-DA442420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361" y="7877174"/>
            <a:ext cx="9883902" cy="1010793"/>
          </a:xfrm>
        </p:spPr>
        <p:txBody>
          <a:bodyPr>
            <a:normAutofit fontScale="25000" lnSpcReduction="20000"/>
          </a:bodyPr>
          <a:lstStyle/>
          <a:p>
            <a:pPr marL="0" indent="0" algn="l" rtl="0">
              <a:buNone/>
            </a:pPr>
            <a:r>
              <a:rPr lang="en-US" sz="100"/>
              <a:t>The Data used for this project from a Bike store data base that can be accessed </a:t>
            </a:r>
            <a:r>
              <a:rPr lang="en-US" sz="100">
                <a:hlinkClick r:id="rId2"/>
              </a:rPr>
              <a:t>here</a:t>
            </a:r>
            <a:endParaRPr lang="en-US" sz="100"/>
          </a:p>
          <a:p>
            <a:pPr marL="0" indent="0" algn="l" rtl="0">
              <a:buNone/>
            </a:pPr>
            <a:endParaRPr lang="en-US" sz="100"/>
          </a:p>
          <a:p>
            <a:pPr marL="0" indent="0" algn="l" rtl="0">
              <a:buNone/>
            </a:pPr>
            <a:r>
              <a:rPr lang="en-US" sz="100"/>
              <a:t>First you Create new Database </a:t>
            </a:r>
          </a:p>
          <a:p>
            <a:pPr marL="0" indent="0" algn="l" rtl="0">
              <a:buNone/>
            </a:pPr>
            <a:endParaRPr lang="en-US" sz="100"/>
          </a:p>
          <a:p>
            <a:pPr marL="0" indent="0" algn="l" rtl="0">
              <a:buNone/>
            </a:pPr>
            <a:r>
              <a:rPr lang="en-US" sz="100"/>
              <a:t>Then Create Tables using the Create Object.sql file </a:t>
            </a:r>
          </a:p>
          <a:p>
            <a:pPr marL="0" indent="0" algn="l" rtl="0">
              <a:buNone/>
            </a:pPr>
            <a:endParaRPr lang="en-US" sz="100"/>
          </a:p>
          <a:p>
            <a:pPr marL="0" indent="0" algn="l" rtl="0">
              <a:buNone/>
            </a:pPr>
            <a:r>
              <a:rPr lang="en-US" sz="100"/>
              <a:t>Then you can load data using Load data.sql file </a:t>
            </a:r>
          </a:p>
          <a:p>
            <a:pPr marL="0" indent="0" algn="l" rtl="0">
              <a:buNone/>
            </a:pPr>
            <a:endParaRPr lang="en-US" sz="1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F20B6B-EABC-8D5C-BE41-88628C1A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7256"/>
            <a:ext cx="4575106" cy="18071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5239ED-0E9D-DAFB-E316-A7F641802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" y="4264708"/>
            <a:ext cx="3985251" cy="2231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8CAA52-11B9-6983-34C3-907DE75C7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85800"/>
            <a:ext cx="4383537" cy="1435608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388AAD1F-9B93-4668-00B6-A553C512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295" y="2121408"/>
            <a:ext cx="6888775" cy="40507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Most Liked Brand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Highlighted the most popular bike brand, helping the company focus on products that resonate most with customers.</a:t>
            </a:r>
          </a:p>
          <a:p>
            <a:pPr marL="0" marR="0" lvl="0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Inventory Analysis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Determined which stores still have a high inventory of popular products, guiding stock replenishment strategies and preventing stockouts.</a:t>
            </a:r>
          </a:p>
          <a:p>
            <a:pPr marL="0" marR="0" lvl="0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Top Performing States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Identified which states are generating the most revenue, allowing for region-specific marketing or expansion strategies.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6BB13ED-C67F-08A3-6B9D-84EDCFF0067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445027" y="3425307"/>
            <a:ext cx="2867983" cy="12294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B5C34-5BB8-A910-6A62-531AC9F4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419170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Liked Brand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Highlighted the most popular bike brand, helping the company focus on products that resonate most with customers.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49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57D2A-25A7-ABF2-EC38-307147E7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56" y="1432223"/>
            <a:ext cx="5965470" cy="335797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 </a:t>
            </a:r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6A9FDAD4-A8E7-8B83-2CEC-5FC0BBF15F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5117" y="1702032"/>
            <a:ext cx="3416725" cy="341672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56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242</TotalTime>
  <Words>534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BIKESTORE  DATA ANALYSIS </vt:lpstr>
      <vt:lpstr>Outlines</vt:lpstr>
      <vt:lpstr>Data Model</vt:lpstr>
      <vt:lpstr>Data exploration </vt:lpstr>
      <vt:lpstr>Key Analytical Queries</vt:lpstr>
      <vt:lpstr>Key Analytical Queries</vt:lpstr>
      <vt:lpstr>Business Insights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raghdan</dc:creator>
  <cp:lastModifiedBy>raghdan ramadan</cp:lastModifiedBy>
  <cp:revision>14</cp:revision>
  <dcterms:created xsi:type="dcterms:W3CDTF">2024-09-30T16:49:31Z</dcterms:created>
  <dcterms:modified xsi:type="dcterms:W3CDTF">2024-10-04T20:24:34Z</dcterms:modified>
</cp:coreProperties>
</file>