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10" r:id="rId1"/>
  </p:sldMasterIdLst>
  <p:notesMasterIdLst>
    <p:notesMasterId r:id="rId15"/>
  </p:notesMasterIdLst>
  <p:sldIdLst>
    <p:sldId id="267" r:id="rId2"/>
    <p:sldId id="266" r:id="rId3"/>
    <p:sldId id="257" r:id="rId4"/>
    <p:sldId id="258" r:id="rId5"/>
    <p:sldId id="259" r:id="rId6"/>
    <p:sldId id="260" r:id="rId7"/>
    <p:sldId id="261" r:id="rId8"/>
    <p:sldId id="262" r:id="rId9"/>
    <p:sldId id="269" r:id="rId10"/>
    <p:sldId id="263" r:id="rId11"/>
    <p:sldId id="264" r:id="rId12"/>
    <p:sldId id="268" r:id="rId13"/>
    <p:sldId id="265" r:id="rId14"/>
  </p:sldIdLst>
  <p:sldSz cx="14630400" cy="8229600"/>
  <p:notesSz cx="8229600" cy="14630400"/>
  <p:embeddedFontLst>
    <p:embeddedFont>
      <p:font typeface="Open Sans" panose="020B0606030504020204" pitchFamily="34" charset="0"/>
      <p:regular r:id="rId16"/>
      <p:bold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521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5897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55424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57979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91775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298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70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264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46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734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248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86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682002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679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69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61071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24287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671504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18035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19052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55522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75909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4AAD347D-5ACD-4C99-B74B-A9C85AD731AF}" type="datetimeFigureOut">
              <a:rPr lang="en-US" smtClean="0"/>
              <a:t>10/19/2024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29313101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Freeform: Shape 7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310" y="0"/>
            <a:ext cx="11955780" cy="82296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Freeform: Shape 7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5996" y="0"/>
            <a:ext cx="11938407" cy="82296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 0"/>
          <p:cNvSpPr/>
          <p:nvPr/>
        </p:nvSpPr>
        <p:spPr>
          <a:xfrm>
            <a:off x="1828803" y="2399538"/>
            <a:ext cx="10972800" cy="3316833"/>
          </a:xfrm>
          <a:prstGeom prst="rect">
            <a:avLst/>
          </a:prstGeom>
        </p:spPr>
        <p:txBody>
          <a:bodyPr vert="horz" lIns="91440" tIns="45720" rIns="91440" bIns="45720" rtlCol="0" anchor="ctr">
            <a:normAutofit/>
          </a:bodyPr>
          <a:lstStyle/>
          <a:p>
            <a:pPr marL="0" indent="0" algn="ctr" defTabSz="914400">
              <a:lnSpc>
                <a:spcPct val="90000"/>
              </a:lnSpc>
              <a:spcBef>
                <a:spcPct val="0"/>
              </a:spcBef>
              <a:spcAft>
                <a:spcPts val="600"/>
              </a:spcAft>
            </a:pPr>
            <a:r>
              <a:rPr lang="en-US" sz="7300" b="1" kern="1200" cap="all" dirty="0">
                <a:ln w="3175" cmpd="sng">
                  <a:noFill/>
                </a:ln>
                <a:solidFill>
                  <a:schemeClr val="tx1"/>
                </a:solidFill>
                <a:latin typeface="+mj-lt"/>
                <a:ea typeface="+mj-ea"/>
                <a:cs typeface="+mj-cs"/>
              </a:rPr>
              <a:t>Automated Data Pipeline Scraping Mobile </a:t>
            </a:r>
          </a:p>
          <a:p>
            <a:pPr marL="0" indent="0" algn="ctr" defTabSz="914400">
              <a:lnSpc>
                <a:spcPct val="90000"/>
              </a:lnSpc>
              <a:spcBef>
                <a:spcPct val="0"/>
              </a:spcBef>
              <a:spcAft>
                <a:spcPts val="600"/>
              </a:spcAft>
            </a:pPr>
            <a:r>
              <a:rPr lang="en-US" sz="7300" b="1" kern="1200" cap="all" dirty="0">
                <a:ln w="3175" cmpd="sng">
                  <a:noFill/>
                </a:ln>
                <a:solidFill>
                  <a:schemeClr val="tx1"/>
                </a:solidFill>
                <a:latin typeface="+mj-lt"/>
                <a:ea typeface="+mj-ea"/>
                <a:cs typeface="+mj-cs"/>
              </a:rPr>
              <a:t>E- Commerce Data</a:t>
            </a:r>
            <a:endParaRPr lang="en-US" sz="7300" kern="1200" cap="all" dirty="0">
              <a:ln w="3175" cmpd="sng">
                <a:noFill/>
              </a:ln>
              <a:solidFill>
                <a:schemeClr val="tx1"/>
              </a:solidFill>
              <a:latin typeface="+mj-lt"/>
              <a:ea typeface="+mj-ea"/>
              <a:cs typeface="+mj-cs"/>
            </a:endParaRPr>
          </a:p>
        </p:txBody>
      </p:sp>
      <p:sp>
        <p:nvSpPr>
          <p:cNvPr id="74" name="Rectangle 7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2272" y="6629743"/>
            <a:ext cx="5705856" cy="32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hape 3"/>
          <p:cNvSpPr/>
          <p:nvPr/>
        </p:nvSpPr>
        <p:spPr>
          <a:xfrm>
            <a:off x="773787" y="7254240"/>
            <a:ext cx="353735" cy="353735"/>
          </a:xfrm>
          <a:prstGeom prst="roundRect">
            <a:avLst>
              <a:gd name="adj" fmla="val 25847274"/>
            </a:avLst>
          </a:prstGeom>
          <a:noFill/>
          <a:ln w="7620">
            <a:solidFill>
              <a:srgbClr val="FFFFFF"/>
            </a:solidFill>
            <a:prstDash val="solid"/>
          </a:ln>
        </p:spPr>
        <p:txBody>
          <a:bodyPr/>
          <a:lstStyle/>
          <a:p>
            <a:endParaRPr lang="en-US"/>
          </a:p>
        </p:txBody>
      </p:sp>
    </p:spTree>
    <p:extLst>
      <p:ext uri="{BB962C8B-B14F-4D97-AF65-F5344CB8AC3E}">
        <p14:creationId xmlns:p14="http://schemas.microsoft.com/office/powerpoint/2010/main" val="2612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8902" y="755928"/>
            <a:ext cx="13152596" cy="1319451"/>
          </a:xfrm>
          <a:prstGeom prst="rect">
            <a:avLst/>
          </a:prstGeom>
          <a:noFill/>
          <a:ln/>
        </p:spPr>
        <p:txBody>
          <a:bodyPr wrap="square" lIns="0" tIns="0" rIns="0" bIns="0" rtlCol="0" anchor="t"/>
          <a:lstStyle/>
          <a:p>
            <a:pPr marL="0" indent="0">
              <a:lnSpc>
                <a:spcPts val="5150"/>
              </a:lnSpc>
              <a:buNone/>
            </a:pPr>
            <a:r>
              <a:rPr lang="en-US" sz="4150" b="1" dirty="0">
                <a:solidFill>
                  <a:srgbClr val="333F70"/>
                </a:solidFill>
                <a:latin typeface="Unbounded Bold" pitchFamily="34" charset="0"/>
                <a:ea typeface="Unbounded Bold" pitchFamily="34" charset="-122"/>
                <a:cs typeface="Unbounded Bold" pitchFamily="34" charset="-120"/>
              </a:rPr>
              <a:t>Overcoming Implementation Challenges</a:t>
            </a:r>
            <a:endParaRPr lang="en-US" sz="4150" dirty="0"/>
          </a:p>
        </p:txBody>
      </p:sp>
      <p:sp>
        <p:nvSpPr>
          <p:cNvPr id="3" name="Shape 1"/>
          <p:cNvSpPr/>
          <p:nvPr/>
        </p:nvSpPr>
        <p:spPr>
          <a:xfrm>
            <a:off x="738902" y="2735104"/>
            <a:ext cx="475059" cy="475059"/>
          </a:xfrm>
          <a:prstGeom prst="roundRect">
            <a:avLst>
              <a:gd name="adj" fmla="val 18667"/>
            </a:avLst>
          </a:prstGeom>
          <a:solidFill>
            <a:srgbClr val="D6F5EE"/>
          </a:solidFill>
          <a:ln w="7620">
            <a:solidFill>
              <a:srgbClr val="BCDBD4"/>
            </a:solidFill>
            <a:prstDash val="solid"/>
          </a:ln>
        </p:spPr>
        <p:txBody>
          <a:bodyPr/>
          <a:lstStyle/>
          <a:p>
            <a:endParaRPr lang="en-US"/>
          </a:p>
        </p:txBody>
      </p:sp>
      <p:sp>
        <p:nvSpPr>
          <p:cNvPr id="4" name="Text 2"/>
          <p:cNvSpPr/>
          <p:nvPr/>
        </p:nvSpPr>
        <p:spPr>
          <a:xfrm>
            <a:off x="894040" y="2814280"/>
            <a:ext cx="164663" cy="316706"/>
          </a:xfrm>
          <a:prstGeom prst="rect">
            <a:avLst/>
          </a:prstGeom>
          <a:noFill/>
          <a:ln/>
        </p:spPr>
        <p:txBody>
          <a:bodyPr wrap="none" lIns="0" tIns="0" rIns="0" bIns="0" rtlCol="0" anchor="t"/>
          <a:lstStyle/>
          <a:p>
            <a:pPr marL="0" indent="0" algn="ctr">
              <a:lnSpc>
                <a:spcPts val="2450"/>
              </a:lnSpc>
              <a:buNone/>
            </a:pPr>
            <a:r>
              <a:rPr lang="en-US" sz="2450" b="1" dirty="0">
                <a:solidFill>
                  <a:srgbClr val="333F70"/>
                </a:solidFill>
                <a:latin typeface="Unbounded Bold" pitchFamily="34" charset="0"/>
                <a:ea typeface="Unbounded Bold" pitchFamily="34" charset="-122"/>
                <a:cs typeface="Unbounded Bold" pitchFamily="34" charset="-120"/>
              </a:rPr>
              <a:t>1</a:t>
            </a:r>
            <a:endParaRPr lang="en-US" sz="2450" dirty="0"/>
          </a:p>
        </p:txBody>
      </p:sp>
      <p:sp>
        <p:nvSpPr>
          <p:cNvPr id="5" name="Text 3"/>
          <p:cNvSpPr/>
          <p:nvPr/>
        </p:nvSpPr>
        <p:spPr>
          <a:xfrm>
            <a:off x="1425059" y="2735104"/>
            <a:ext cx="5365790" cy="329922"/>
          </a:xfrm>
          <a:prstGeom prst="rect">
            <a:avLst/>
          </a:prstGeom>
          <a:noFill/>
          <a:ln/>
        </p:spPr>
        <p:txBody>
          <a:bodyPr wrap="none" lIns="0" tIns="0" rIns="0" bIns="0" rtlCol="0" anchor="t"/>
          <a:lstStyle/>
          <a:p>
            <a:pPr marL="0" indent="0">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Local Development Environment</a:t>
            </a:r>
            <a:endParaRPr lang="en-US" sz="2050" dirty="0"/>
          </a:p>
        </p:txBody>
      </p:sp>
      <p:sp>
        <p:nvSpPr>
          <p:cNvPr id="6" name="Text 4"/>
          <p:cNvSpPr/>
          <p:nvPr/>
        </p:nvSpPr>
        <p:spPr>
          <a:xfrm>
            <a:off x="1425059" y="3191708"/>
            <a:ext cx="5784652" cy="1688306"/>
          </a:xfrm>
          <a:prstGeom prst="rect">
            <a:avLst/>
          </a:prstGeom>
          <a:noFill/>
          <a:ln/>
        </p:spPr>
        <p:txBody>
          <a:bodyPr wrap="square" lIns="0" tIns="0" rIns="0" bIns="0" rtlCol="0" anchor="t"/>
          <a:lstStyle/>
          <a:p>
            <a:pPr marL="0" indent="0">
              <a:lnSpc>
                <a:spcPts val="2650"/>
              </a:lnSpc>
              <a:buNone/>
            </a:pPr>
            <a:r>
              <a:rPr lang="en-US" sz="1650" dirty="0">
                <a:solidFill>
                  <a:srgbClr val="333F70"/>
                </a:solidFill>
                <a:latin typeface="Open Sans" pitchFamily="34" charset="0"/>
                <a:ea typeface="Open Sans" pitchFamily="34" charset="-122"/>
                <a:cs typeface="Open Sans" pitchFamily="34" charset="-120"/>
              </a:rPr>
              <a:t>We utilized Visual Studio Code as our primary development environment, leveraging its powerful debugging tools and extensions to streamline our coding process. This local setup allowed for rapid iteration and testing of our scraping and transformation scripts.</a:t>
            </a:r>
            <a:endParaRPr lang="en-US" sz="1650" dirty="0"/>
          </a:p>
        </p:txBody>
      </p:sp>
      <p:sp>
        <p:nvSpPr>
          <p:cNvPr id="7" name="Shape 5"/>
          <p:cNvSpPr/>
          <p:nvPr/>
        </p:nvSpPr>
        <p:spPr>
          <a:xfrm>
            <a:off x="7420808" y="2735104"/>
            <a:ext cx="475059" cy="475059"/>
          </a:xfrm>
          <a:prstGeom prst="roundRect">
            <a:avLst>
              <a:gd name="adj" fmla="val 18667"/>
            </a:avLst>
          </a:prstGeom>
          <a:solidFill>
            <a:srgbClr val="D6F5EE"/>
          </a:solidFill>
          <a:ln w="7620">
            <a:solidFill>
              <a:srgbClr val="BCDBD4"/>
            </a:solidFill>
            <a:prstDash val="solid"/>
          </a:ln>
        </p:spPr>
        <p:txBody>
          <a:bodyPr/>
          <a:lstStyle/>
          <a:p>
            <a:endParaRPr lang="en-US"/>
          </a:p>
        </p:txBody>
      </p:sp>
      <p:sp>
        <p:nvSpPr>
          <p:cNvPr id="8" name="Text 6"/>
          <p:cNvSpPr/>
          <p:nvPr/>
        </p:nvSpPr>
        <p:spPr>
          <a:xfrm>
            <a:off x="7526060" y="2814280"/>
            <a:ext cx="264438" cy="316706"/>
          </a:xfrm>
          <a:prstGeom prst="rect">
            <a:avLst/>
          </a:prstGeom>
          <a:noFill/>
          <a:ln/>
        </p:spPr>
        <p:txBody>
          <a:bodyPr wrap="none" lIns="0" tIns="0" rIns="0" bIns="0" rtlCol="0" anchor="t"/>
          <a:lstStyle/>
          <a:p>
            <a:pPr marL="0" indent="0" algn="ctr">
              <a:lnSpc>
                <a:spcPts val="2450"/>
              </a:lnSpc>
              <a:buNone/>
            </a:pPr>
            <a:r>
              <a:rPr lang="en-US" sz="2450" b="1" dirty="0">
                <a:solidFill>
                  <a:srgbClr val="333F70"/>
                </a:solidFill>
                <a:latin typeface="Unbounded Bold" pitchFamily="34" charset="0"/>
                <a:ea typeface="Unbounded Bold" pitchFamily="34" charset="-122"/>
                <a:cs typeface="Unbounded Bold" pitchFamily="34" charset="-120"/>
              </a:rPr>
              <a:t>2</a:t>
            </a:r>
            <a:endParaRPr lang="en-US" sz="2450" dirty="0"/>
          </a:p>
        </p:txBody>
      </p:sp>
      <p:sp>
        <p:nvSpPr>
          <p:cNvPr id="9" name="Text 7"/>
          <p:cNvSpPr/>
          <p:nvPr/>
        </p:nvSpPr>
        <p:spPr>
          <a:xfrm>
            <a:off x="8106966" y="2735104"/>
            <a:ext cx="4433649" cy="329922"/>
          </a:xfrm>
          <a:prstGeom prst="rect">
            <a:avLst/>
          </a:prstGeom>
          <a:noFill/>
          <a:ln/>
        </p:spPr>
        <p:txBody>
          <a:bodyPr wrap="none" lIns="0" tIns="0" rIns="0" bIns="0" rtlCol="0" anchor="t"/>
          <a:lstStyle/>
          <a:p>
            <a:pPr marL="0" indent="0">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Azure Synapse Integration</a:t>
            </a:r>
            <a:endParaRPr lang="en-US" sz="2050" dirty="0"/>
          </a:p>
        </p:txBody>
      </p:sp>
      <p:sp>
        <p:nvSpPr>
          <p:cNvPr id="10" name="Text 8"/>
          <p:cNvSpPr/>
          <p:nvPr/>
        </p:nvSpPr>
        <p:spPr>
          <a:xfrm>
            <a:off x="8106966" y="3191708"/>
            <a:ext cx="5784652" cy="1688306"/>
          </a:xfrm>
          <a:prstGeom prst="rect">
            <a:avLst/>
          </a:prstGeom>
          <a:noFill/>
          <a:ln/>
        </p:spPr>
        <p:txBody>
          <a:bodyPr wrap="square" lIns="0" tIns="0" rIns="0" bIns="0" rtlCol="0" anchor="t"/>
          <a:lstStyle/>
          <a:p>
            <a:pPr marL="0" indent="0">
              <a:lnSpc>
                <a:spcPts val="2650"/>
              </a:lnSpc>
              <a:buNone/>
            </a:pPr>
            <a:r>
              <a:rPr lang="en-US" sz="1650" dirty="0">
                <a:solidFill>
                  <a:srgbClr val="333F70"/>
                </a:solidFill>
                <a:latin typeface="Open Sans" pitchFamily="34" charset="0"/>
                <a:ea typeface="Open Sans" pitchFamily="34" charset="-122"/>
                <a:cs typeface="Open Sans" pitchFamily="34" charset="-120"/>
              </a:rPr>
              <a:t>Connecting our local development environment to Azure Synapse presented initial challenges. We had to navigate complex authentication processes and ensure seamless data flow between our local scripts and the cloud-based data warehouse.</a:t>
            </a:r>
            <a:endParaRPr lang="en-US" sz="1650" dirty="0"/>
          </a:p>
        </p:txBody>
      </p:sp>
      <p:sp>
        <p:nvSpPr>
          <p:cNvPr id="11" name="Shape 9"/>
          <p:cNvSpPr/>
          <p:nvPr/>
        </p:nvSpPr>
        <p:spPr>
          <a:xfrm>
            <a:off x="738902" y="5328642"/>
            <a:ext cx="475059" cy="475059"/>
          </a:xfrm>
          <a:prstGeom prst="roundRect">
            <a:avLst>
              <a:gd name="adj" fmla="val 18667"/>
            </a:avLst>
          </a:prstGeom>
          <a:solidFill>
            <a:srgbClr val="D6F5EE"/>
          </a:solidFill>
          <a:ln w="7620">
            <a:solidFill>
              <a:srgbClr val="BCDBD4"/>
            </a:solidFill>
            <a:prstDash val="solid"/>
          </a:ln>
        </p:spPr>
        <p:txBody>
          <a:bodyPr/>
          <a:lstStyle/>
          <a:p>
            <a:endParaRPr lang="en-US"/>
          </a:p>
        </p:txBody>
      </p:sp>
      <p:sp>
        <p:nvSpPr>
          <p:cNvPr id="12" name="Text 10"/>
          <p:cNvSpPr/>
          <p:nvPr/>
        </p:nvSpPr>
        <p:spPr>
          <a:xfrm>
            <a:off x="843558" y="5407819"/>
            <a:ext cx="265628" cy="316706"/>
          </a:xfrm>
          <a:prstGeom prst="rect">
            <a:avLst/>
          </a:prstGeom>
          <a:noFill/>
          <a:ln/>
        </p:spPr>
        <p:txBody>
          <a:bodyPr wrap="none" lIns="0" tIns="0" rIns="0" bIns="0" rtlCol="0" anchor="t"/>
          <a:lstStyle/>
          <a:p>
            <a:pPr marL="0" indent="0" algn="ctr">
              <a:lnSpc>
                <a:spcPts val="2450"/>
              </a:lnSpc>
              <a:buNone/>
            </a:pPr>
            <a:r>
              <a:rPr lang="en-US" sz="2450" b="1" dirty="0">
                <a:solidFill>
                  <a:srgbClr val="333F70"/>
                </a:solidFill>
                <a:latin typeface="Unbounded Bold" pitchFamily="34" charset="0"/>
                <a:ea typeface="Unbounded Bold" pitchFamily="34" charset="-122"/>
                <a:cs typeface="Unbounded Bold" pitchFamily="34" charset="-120"/>
              </a:rPr>
              <a:t>3</a:t>
            </a:r>
            <a:endParaRPr lang="en-US" sz="2450" dirty="0"/>
          </a:p>
        </p:txBody>
      </p:sp>
      <p:sp>
        <p:nvSpPr>
          <p:cNvPr id="13" name="Text 11"/>
          <p:cNvSpPr/>
          <p:nvPr/>
        </p:nvSpPr>
        <p:spPr>
          <a:xfrm>
            <a:off x="1425059" y="5328642"/>
            <a:ext cx="5231487" cy="329922"/>
          </a:xfrm>
          <a:prstGeom prst="rect">
            <a:avLst/>
          </a:prstGeom>
          <a:noFill/>
          <a:ln/>
        </p:spPr>
        <p:txBody>
          <a:bodyPr wrap="none" lIns="0" tIns="0" rIns="0" bIns="0" rtlCol="0" anchor="t"/>
          <a:lstStyle/>
          <a:p>
            <a:pPr marL="0" indent="0">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GitHub Actions Implementation</a:t>
            </a:r>
            <a:endParaRPr lang="en-US" sz="2050" dirty="0"/>
          </a:p>
        </p:txBody>
      </p:sp>
      <p:sp>
        <p:nvSpPr>
          <p:cNvPr id="14" name="Text 12"/>
          <p:cNvSpPr/>
          <p:nvPr/>
        </p:nvSpPr>
        <p:spPr>
          <a:xfrm>
            <a:off x="1425059" y="5785247"/>
            <a:ext cx="5784652" cy="1688306"/>
          </a:xfrm>
          <a:prstGeom prst="rect">
            <a:avLst/>
          </a:prstGeom>
          <a:noFill/>
          <a:ln/>
        </p:spPr>
        <p:txBody>
          <a:bodyPr wrap="square" lIns="0" tIns="0" rIns="0" bIns="0" rtlCol="0" anchor="t"/>
          <a:lstStyle/>
          <a:p>
            <a:pPr marL="0" indent="0">
              <a:lnSpc>
                <a:spcPts val="2650"/>
              </a:lnSpc>
              <a:buNone/>
            </a:pPr>
            <a:r>
              <a:rPr lang="en-US" sz="1650" dirty="0">
                <a:solidFill>
                  <a:srgbClr val="333F70"/>
                </a:solidFill>
                <a:latin typeface="Open Sans" pitchFamily="34" charset="0"/>
                <a:ea typeface="Open Sans" pitchFamily="34" charset="-122"/>
                <a:cs typeface="Open Sans" pitchFamily="34" charset="-120"/>
              </a:rPr>
              <a:t>To further optimize our workflow, we integrated GitHub Actions into our development process. This allowed us to automate our entire pipeline using a Jupyter notebook, significantly reducing manual intervention and potential errors.</a:t>
            </a:r>
            <a:endParaRPr lang="en-US" sz="1650" dirty="0"/>
          </a:p>
        </p:txBody>
      </p:sp>
      <p:sp>
        <p:nvSpPr>
          <p:cNvPr id="15" name="Shape 13"/>
          <p:cNvSpPr/>
          <p:nvPr/>
        </p:nvSpPr>
        <p:spPr>
          <a:xfrm>
            <a:off x="7420808" y="5328642"/>
            <a:ext cx="475059" cy="475059"/>
          </a:xfrm>
          <a:prstGeom prst="roundRect">
            <a:avLst>
              <a:gd name="adj" fmla="val 18667"/>
            </a:avLst>
          </a:prstGeom>
          <a:solidFill>
            <a:srgbClr val="D6F5EE"/>
          </a:solidFill>
          <a:ln w="7620">
            <a:solidFill>
              <a:srgbClr val="BCDBD4"/>
            </a:solidFill>
            <a:prstDash val="solid"/>
          </a:ln>
        </p:spPr>
        <p:txBody>
          <a:bodyPr/>
          <a:lstStyle/>
          <a:p>
            <a:endParaRPr lang="en-US"/>
          </a:p>
        </p:txBody>
      </p:sp>
      <p:sp>
        <p:nvSpPr>
          <p:cNvPr id="16" name="Text 14"/>
          <p:cNvSpPr/>
          <p:nvPr/>
        </p:nvSpPr>
        <p:spPr>
          <a:xfrm>
            <a:off x="7522012" y="5407819"/>
            <a:ext cx="272653" cy="316706"/>
          </a:xfrm>
          <a:prstGeom prst="rect">
            <a:avLst/>
          </a:prstGeom>
          <a:noFill/>
          <a:ln/>
        </p:spPr>
        <p:txBody>
          <a:bodyPr wrap="none" lIns="0" tIns="0" rIns="0" bIns="0" rtlCol="0" anchor="t"/>
          <a:lstStyle/>
          <a:p>
            <a:pPr marL="0" indent="0" algn="ctr">
              <a:lnSpc>
                <a:spcPts val="2450"/>
              </a:lnSpc>
              <a:buNone/>
            </a:pPr>
            <a:r>
              <a:rPr lang="en-US" sz="2450" b="1" dirty="0">
                <a:solidFill>
                  <a:srgbClr val="333F70"/>
                </a:solidFill>
                <a:latin typeface="Unbounded Bold" pitchFamily="34" charset="0"/>
                <a:ea typeface="Unbounded Bold" pitchFamily="34" charset="-122"/>
                <a:cs typeface="Unbounded Bold" pitchFamily="34" charset="-120"/>
              </a:rPr>
              <a:t>4</a:t>
            </a:r>
            <a:endParaRPr lang="en-US" sz="2450" dirty="0"/>
          </a:p>
        </p:txBody>
      </p:sp>
      <p:sp>
        <p:nvSpPr>
          <p:cNvPr id="17" name="Text 15"/>
          <p:cNvSpPr/>
          <p:nvPr/>
        </p:nvSpPr>
        <p:spPr>
          <a:xfrm>
            <a:off x="8106966" y="5328642"/>
            <a:ext cx="4219218" cy="329922"/>
          </a:xfrm>
          <a:prstGeom prst="rect">
            <a:avLst/>
          </a:prstGeom>
          <a:noFill/>
          <a:ln/>
        </p:spPr>
        <p:txBody>
          <a:bodyPr wrap="none" lIns="0" tIns="0" rIns="0" bIns="0" rtlCol="0" anchor="t"/>
          <a:lstStyle/>
          <a:p>
            <a:pPr marL="0" indent="0">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Continuous Improvement</a:t>
            </a:r>
            <a:endParaRPr lang="en-US" sz="2050" dirty="0"/>
          </a:p>
        </p:txBody>
      </p:sp>
      <p:sp>
        <p:nvSpPr>
          <p:cNvPr id="18" name="Text 16"/>
          <p:cNvSpPr/>
          <p:nvPr/>
        </p:nvSpPr>
        <p:spPr>
          <a:xfrm>
            <a:off x="8106966" y="5785247"/>
            <a:ext cx="5784652" cy="1688306"/>
          </a:xfrm>
          <a:prstGeom prst="rect">
            <a:avLst/>
          </a:prstGeom>
          <a:noFill/>
          <a:ln/>
        </p:spPr>
        <p:txBody>
          <a:bodyPr wrap="square" lIns="0" tIns="0" rIns="0" bIns="0" rtlCol="0" anchor="t"/>
          <a:lstStyle/>
          <a:p>
            <a:pPr marL="0" indent="0">
              <a:lnSpc>
                <a:spcPts val="2650"/>
              </a:lnSpc>
              <a:buNone/>
            </a:pPr>
            <a:r>
              <a:rPr lang="en-US" sz="1650" dirty="0">
                <a:solidFill>
                  <a:srgbClr val="333F70"/>
                </a:solidFill>
                <a:latin typeface="Open Sans" pitchFamily="34" charset="0"/>
                <a:ea typeface="Open Sans" pitchFamily="34" charset="-122"/>
                <a:cs typeface="Open Sans" pitchFamily="34" charset="-120"/>
              </a:rPr>
              <a:t>Throughout the implementation process, we maintained a focus on continuous improvement. Regular code reviews, performance testing, and iterative refinements helped us overcome challenges and optimize our pipeline for efficiency and reliability.</a:t>
            </a:r>
            <a:endParaRPr lang="en-US" sz="16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38188"/>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Data Storage and Visualization Strategies</a:t>
            </a:r>
            <a:endParaRPr lang="en-US" sz="4450" dirty="0"/>
          </a:p>
        </p:txBody>
      </p:sp>
      <p:sp>
        <p:nvSpPr>
          <p:cNvPr id="3" name="Text 1"/>
          <p:cNvSpPr/>
          <p:nvPr/>
        </p:nvSpPr>
        <p:spPr>
          <a:xfrm>
            <a:off x="793790" y="2722721"/>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Serverless Data Lake Architecture</a:t>
            </a:r>
            <a:endParaRPr lang="en-US" sz="2200" dirty="0"/>
          </a:p>
        </p:txBody>
      </p:sp>
      <p:sp>
        <p:nvSpPr>
          <p:cNvPr id="4" name="Text 2"/>
          <p:cNvSpPr/>
          <p:nvPr/>
        </p:nvSpPr>
        <p:spPr>
          <a:xfrm>
            <a:off x="793790" y="3658195"/>
            <a:ext cx="3978116" cy="362902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We implemented a serverless data lake architecture to store our cleaned and transformed data. This approach provided scalable, cost-effective storage that could easily accommodate our growing dataset. The serverless model allowed us to focus on data processing without worrying about infrastructure management.</a:t>
            </a:r>
            <a:endParaRPr lang="en-US" sz="1750" dirty="0"/>
          </a:p>
        </p:txBody>
      </p:sp>
      <p:sp>
        <p:nvSpPr>
          <p:cNvPr id="5" name="Text 3"/>
          <p:cNvSpPr/>
          <p:nvPr/>
        </p:nvSpPr>
        <p:spPr>
          <a:xfrm>
            <a:off x="5332928" y="2722721"/>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External Tables in Data Warehouse</a:t>
            </a:r>
            <a:endParaRPr lang="en-US" sz="2200" dirty="0"/>
          </a:p>
        </p:txBody>
      </p:sp>
      <p:sp>
        <p:nvSpPr>
          <p:cNvPr id="6" name="Text 4"/>
          <p:cNvSpPr/>
          <p:nvPr/>
        </p:nvSpPr>
        <p:spPr>
          <a:xfrm>
            <a:off x="5332928" y="3658195"/>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To facilitate efficient data access, we created external tables in our data warehouse. These tables acted as a bridge between our data lake and the analytics layer, allowing for seamless querying of large datasets without data duplication.</a:t>
            </a:r>
            <a:endParaRPr lang="en-US" sz="1750" dirty="0"/>
          </a:p>
        </p:txBody>
      </p:sp>
      <p:sp>
        <p:nvSpPr>
          <p:cNvPr id="7" name="Text 5"/>
          <p:cNvSpPr/>
          <p:nvPr/>
        </p:nvSpPr>
        <p:spPr>
          <a:xfrm>
            <a:off x="9872067" y="2722721"/>
            <a:ext cx="3931563"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Power BI Visualization</a:t>
            </a:r>
            <a:endParaRPr lang="en-US" sz="2200" dirty="0"/>
          </a:p>
        </p:txBody>
      </p:sp>
      <p:sp>
        <p:nvSpPr>
          <p:cNvPr id="8" name="Text 6"/>
          <p:cNvSpPr/>
          <p:nvPr/>
        </p:nvSpPr>
        <p:spPr>
          <a:xfrm>
            <a:off x="9872067" y="3303865"/>
            <a:ext cx="3978116" cy="3266123"/>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For data visualization, we leveraged Power BI's robust capabilities. We developed interactive dashboards that pulled data directly from our data warehouse, enabling real-time insights into mobile product trends, pricing patterns, and customer sentiments across both Amazon and Noon platforms.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A6224C6D-CF94-A7AB-35AE-2EB5F09EB520}"/>
              </a:ext>
            </a:extLst>
          </p:cNvPr>
          <p:cNvPicPr>
            <a:picLocks noChangeAspect="1"/>
          </p:cNvPicPr>
          <p:nvPr/>
        </p:nvPicPr>
        <p:blipFill>
          <a:blip r:embed="rId2"/>
          <a:srcRect t="2192"/>
          <a:stretch/>
        </p:blipFill>
        <p:spPr>
          <a:xfrm>
            <a:off x="20" y="1538"/>
            <a:ext cx="14630380" cy="8228062"/>
          </a:xfrm>
          <a:prstGeom prst="rect">
            <a:avLst/>
          </a:prstGeom>
        </p:spPr>
      </p:pic>
    </p:spTree>
    <p:extLst>
      <p:ext uri="{BB962C8B-B14F-4D97-AF65-F5344CB8AC3E}">
        <p14:creationId xmlns:p14="http://schemas.microsoft.com/office/powerpoint/2010/main" val="327073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718304"/>
            <a:ext cx="11845885"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Conclusion and Future Directions</a:t>
            </a:r>
            <a:endParaRPr lang="en-US" sz="4450" dirty="0"/>
          </a:p>
        </p:txBody>
      </p:sp>
      <p:pic>
        <p:nvPicPr>
          <p:cNvPr id="3" name="Image 0" descr="preencoded.png"/>
          <p:cNvPicPr>
            <a:picLocks noChangeAspect="1"/>
          </p:cNvPicPr>
          <p:nvPr/>
        </p:nvPicPr>
        <p:blipFill>
          <a:blip r:embed="rId3"/>
          <a:stretch>
            <a:fillRect/>
          </a:stretch>
        </p:blipFill>
        <p:spPr>
          <a:xfrm>
            <a:off x="793790" y="1880711"/>
            <a:ext cx="566976" cy="566976"/>
          </a:xfrm>
          <a:prstGeom prst="rect">
            <a:avLst/>
          </a:prstGeom>
        </p:spPr>
      </p:pic>
      <p:sp>
        <p:nvSpPr>
          <p:cNvPr id="4" name="Text 1"/>
          <p:cNvSpPr/>
          <p:nvPr/>
        </p:nvSpPr>
        <p:spPr>
          <a:xfrm>
            <a:off x="793790" y="2674501"/>
            <a:ext cx="2881074"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Project Success</a:t>
            </a:r>
            <a:endParaRPr lang="en-US" sz="2200" dirty="0"/>
          </a:p>
        </p:txBody>
      </p:sp>
      <p:sp>
        <p:nvSpPr>
          <p:cNvPr id="5" name="Text 2"/>
          <p:cNvSpPr/>
          <p:nvPr/>
        </p:nvSpPr>
        <p:spPr>
          <a:xfrm>
            <a:off x="793790" y="3164919"/>
            <a:ext cx="3005495" cy="362902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We successfully developed an automated data pipeline that efficiently scrapes, cleans, and transforms mobile product data from Amazon and Noon. Our cost-effective solution significantly reduced processing time and improved data quality.</a:t>
            </a:r>
            <a:endParaRPr lang="en-US" sz="1750" dirty="0"/>
          </a:p>
        </p:txBody>
      </p:sp>
      <p:pic>
        <p:nvPicPr>
          <p:cNvPr id="6" name="Image 1" descr="preencoded.png"/>
          <p:cNvPicPr>
            <a:picLocks noChangeAspect="1"/>
          </p:cNvPicPr>
          <p:nvPr/>
        </p:nvPicPr>
        <p:blipFill>
          <a:blip r:embed="rId4"/>
          <a:stretch>
            <a:fillRect/>
          </a:stretch>
        </p:blipFill>
        <p:spPr>
          <a:xfrm>
            <a:off x="4139446" y="1880711"/>
            <a:ext cx="566976" cy="566976"/>
          </a:xfrm>
          <a:prstGeom prst="rect">
            <a:avLst/>
          </a:prstGeom>
        </p:spPr>
      </p:pic>
      <p:sp>
        <p:nvSpPr>
          <p:cNvPr id="7" name="Text 3"/>
          <p:cNvSpPr/>
          <p:nvPr/>
        </p:nvSpPr>
        <p:spPr>
          <a:xfrm>
            <a:off x="4139446" y="267450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Scalability</a:t>
            </a:r>
            <a:endParaRPr lang="en-US" sz="2200" dirty="0"/>
          </a:p>
        </p:txBody>
      </p:sp>
      <p:sp>
        <p:nvSpPr>
          <p:cNvPr id="8" name="Text 4"/>
          <p:cNvSpPr/>
          <p:nvPr/>
        </p:nvSpPr>
        <p:spPr>
          <a:xfrm>
            <a:off x="4139446" y="3164919"/>
            <a:ext cx="3005614" cy="362902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Moving forward, we plan to expand our data sources to include additional e-commerce platforms, providing a more comprehensive view of the mobile market. This scalability will enhance the value of our insights for stakeholders.</a:t>
            </a:r>
            <a:endParaRPr lang="en-US" sz="1750" dirty="0"/>
          </a:p>
        </p:txBody>
      </p:sp>
      <p:pic>
        <p:nvPicPr>
          <p:cNvPr id="9" name="Image 2" descr="preencoded.png"/>
          <p:cNvPicPr>
            <a:picLocks noChangeAspect="1"/>
          </p:cNvPicPr>
          <p:nvPr/>
        </p:nvPicPr>
        <p:blipFill>
          <a:blip r:embed="rId5"/>
          <a:stretch>
            <a:fillRect/>
          </a:stretch>
        </p:blipFill>
        <p:spPr>
          <a:xfrm>
            <a:off x="7485221" y="1880711"/>
            <a:ext cx="566976" cy="566976"/>
          </a:xfrm>
          <a:prstGeom prst="rect">
            <a:avLst/>
          </a:prstGeom>
        </p:spPr>
      </p:pic>
      <p:sp>
        <p:nvSpPr>
          <p:cNvPr id="10" name="Text 5"/>
          <p:cNvSpPr/>
          <p:nvPr/>
        </p:nvSpPr>
        <p:spPr>
          <a:xfrm>
            <a:off x="7485221" y="2674501"/>
            <a:ext cx="3005614"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Advanced Analytics</a:t>
            </a:r>
            <a:endParaRPr lang="en-US" sz="2200" dirty="0"/>
          </a:p>
        </p:txBody>
      </p:sp>
      <p:sp>
        <p:nvSpPr>
          <p:cNvPr id="11" name="Text 6"/>
          <p:cNvSpPr/>
          <p:nvPr/>
        </p:nvSpPr>
        <p:spPr>
          <a:xfrm>
            <a:off x="7485221" y="3519249"/>
            <a:ext cx="3005614" cy="399192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We aim to integrate advanced analytics and machine learning techniques into our pipeline. This will enable predictive modeling for price trends, demand forecasting, and sentiment analysis, offering deeper insights into market dynamics.</a:t>
            </a:r>
            <a:endParaRPr lang="en-US" sz="1750" dirty="0"/>
          </a:p>
        </p:txBody>
      </p:sp>
      <p:pic>
        <p:nvPicPr>
          <p:cNvPr id="12" name="Image 3" descr="preencoded.png"/>
          <p:cNvPicPr>
            <a:picLocks noChangeAspect="1"/>
          </p:cNvPicPr>
          <p:nvPr/>
        </p:nvPicPr>
        <p:blipFill>
          <a:blip r:embed="rId6"/>
          <a:stretch>
            <a:fillRect/>
          </a:stretch>
        </p:blipFill>
        <p:spPr>
          <a:xfrm>
            <a:off x="10830997" y="1880711"/>
            <a:ext cx="566976" cy="566976"/>
          </a:xfrm>
          <a:prstGeom prst="rect">
            <a:avLst/>
          </a:prstGeom>
        </p:spPr>
      </p:pic>
      <p:sp>
        <p:nvSpPr>
          <p:cNvPr id="13" name="Text 7"/>
          <p:cNvSpPr/>
          <p:nvPr/>
        </p:nvSpPr>
        <p:spPr>
          <a:xfrm>
            <a:off x="10830997" y="2674501"/>
            <a:ext cx="3005614"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Cloud Optimization</a:t>
            </a:r>
            <a:endParaRPr lang="en-US" sz="2200" dirty="0"/>
          </a:p>
        </p:txBody>
      </p:sp>
      <p:sp>
        <p:nvSpPr>
          <p:cNvPr id="14" name="Text 8"/>
          <p:cNvSpPr/>
          <p:nvPr/>
        </p:nvSpPr>
        <p:spPr>
          <a:xfrm>
            <a:off x="10830997" y="3519249"/>
            <a:ext cx="3005614" cy="362902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Continuous optimization of our cloud infrastructure will be a priority, ensuring our solution remains cost-effective and performant as we scale. We'll explore emerging cloud technologies to further enhance our data processing capabilities.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D72564-B9D5-9A25-594C-6029800CABBF}"/>
              </a:ext>
            </a:extLst>
          </p:cNvPr>
          <p:cNvSpPr txBox="1"/>
          <p:nvPr/>
        </p:nvSpPr>
        <p:spPr>
          <a:xfrm>
            <a:off x="501805" y="144966"/>
            <a:ext cx="13002322" cy="6673109"/>
          </a:xfrm>
          <a:prstGeom prst="rect">
            <a:avLst/>
          </a:prstGeom>
          <a:noFill/>
        </p:spPr>
        <p:txBody>
          <a:bodyPr wrap="square">
            <a:spAutoFit/>
          </a:bodyPr>
          <a:lstStyle/>
          <a:p>
            <a:pPr>
              <a:lnSpc>
                <a:spcPct val="200000"/>
              </a:lnSpc>
            </a:pPr>
            <a:r>
              <a:rPr lang="en-US" sz="4400" b="1" dirty="0">
                <a:solidFill>
                  <a:srgbClr val="333F70"/>
                </a:solidFill>
                <a:latin typeface="Open Sans" panose="020B0606030504020204" pitchFamily="34" charset="0"/>
                <a:ea typeface="Open Sans" panose="020B0606030504020204" pitchFamily="34" charset="0"/>
                <a:cs typeface="Open Sans" panose="020B0606030504020204" pitchFamily="34" charset="0"/>
              </a:rPr>
              <a:t>Our</a:t>
            </a:r>
            <a:r>
              <a:rPr lang="en-US" sz="4400" b="1"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 </a:t>
            </a:r>
            <a:r>
              <a:rPr lang="en-US" sz="4400" b="1" dirty="0">
                <a:solidFill>
                  <a:srgbClr val="333F70"/>
                </a:solidFill>
                <a:latin typeface="Open Sans" panose="020B0606030504020204" pitchFamily="34" charset="0"/>
                <a:ea typeface="Open Sans" panose="020B0606030504020204" pitchFamily="34" charset="0"/>
                <a:cs typeface="Open Sans" panose="020B0606030504020204" pitchFamily="34" charset="0"/>
              </a:rPr>
              <a:t>T</a:t>
            </a:r>
            <a:r>
              <a:rPr lang="en-US" sz="4400" b="1"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eam</a:t>
            </a:r>
            <a:r>
              <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 </a:t>
            </a:r>
            <a:r>
              <a:rPr lang="en-US" sz="4400" b="1"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consisting of :</a:t>
            </a:r>
          </a:p>
          <a:p>
            <a:pPr marL="342900" indent="-342900">
              <a:lnSpc>
                <a:spcPct val="200000"/>
              </a:lnSpc>
              <a:buFont typeface="+mj-lt"/>
              <a:buAutoNum type="arabicPeriod"/>
            </a:pPr>
            <a:r>
              <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Youssef Khalaf </a:t>
            </a:r>
            <a:r>
              <a:rPr lang="en-US" sz="4400" kern="1200" dirty="0" err="1">
                <a:solidFill>
                  <a:srgbClr val="333F70"/>
                </a:solidFill>
                <a:effectLst/>
                <a:latin typeface="Open Sans" panose="020B0606030504020204" pitchFamily="34" charset="0"/>
                <a:ea typeface="Open Sans" panose="020B0606030504020204" pitchFamily="34" charset="0"/>
                <a:cs typeface="Open Sans" panose="020B0606030504020204" pitchFamily="34" charset="0"/>
              </a:rPr>
              <a:t>Abdullatief</a:t>
            </a:r>
            <a:r>
              <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 Hassan</a:t>
            </a:r>
            <a:endParaRPr lang="en-US" sz="4400" dirty="0">
              <a:solidFill>
                <a:srgbClr val="333F7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200000"/>
              </a:lnSpc>
              <a:buFont typeface="+mj-lt"/>
              <a:buAutoNum type="arabicPeriod"/>
            </a:pPr>
            <a:r>
              <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 </a:t>
            </a:r>
            <a:r>
              <a:rPr lang="en-US" sz="4400" kern="1200" dirty="0" err="1">
                <a:solidFill>
                  <a:srgbClr val="333F70"/>
                </a:solidFill>
                <a:effectLst/>
                <a:latin typeface="Open Sans" panose="020B0606030504020204" pitchFamily="34" charset="0"/>
                <a:ea typeface="Open Sans" panose="020B0606030504020204" pitchFamily="34" charset="0"/>
                <a:cs typeface="Open Sans" panose="020B0606030504020204" pitchFamily="34" charset="0"/>
              </a:rPr>
              <a:t>Raghdan</a:t>
            </a:r>
            <a:r>
              <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 Ramadan Mohamed </a:t>
            </a:r>
            <a:r>
              <a:rPr lang="en-US" sz="4400" kern="1200" dirty="0" err="1">
                <a:solidFill>
                  <a:srgbClr val="333F70"/>
                </a:solidFill>
                <a:effectLst/>
                <a:latin typeface="Open Sans" panose="020B0606030504020204" pitchFamily="34" charset="0"/>
                <a:ea typeface="Open Sans" panose="020B0606030504020204" pitchFamily="34" charset="0"/>
                <a:cs typeface="Open Sans" panose="020B0606030504020204" pitchFamily="34" charset="0"/>
              </a:rPr>
              <a:t>Abdelghany</a:t>
            </a:r>
            <a:endPar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200000"/>
              </a:lnSpc>
              <a:buFont typeface="+mj-lt"/>
              <a:buAutoNum type="arabicPeriod"/>
            </a:pPr>
            <a:r>
              <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 Ahmed Ibrahim </a:t>
            </a:r>
            <a:r>
              <a:rPr lang="en-US" sz="4400" kern="1200" dirty="0" err="1">
                <a:solidFill>
                  <a:srgbClr val="333F70"/>
                </a:solidFill>
                <a:effectLst/>
                <a:latin typeface="Open Sans" panose="020B0606030504020204" pitchFamily="34" charset="0"/>
                <a:ea typeface="Open Sans" panose="020B0606030504020204" pitchFamily="34" charset="0"/>
                <a:cs typeface="Open Sans" panose="020B0606030504020204" pitchFamily="34" charset="0"/>
              </a:rPr>
              <a:t>Dewedar</a:t>
            </a:r>
            <a:endParaRPr lang="en-US" sz="4400" kern="1200" dirty="0">
              <a:solidFill>
                <a:srgbClr val="333F70"/>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200000"/>
              </a:lnSpc>
              <a:buFont typeface="+mj-lt"/>
              <a:buAutoNum type="arabicPeriod"/>
            </a:pPr>
            <a:r>
              <a:rPr lang="ar-EG" sz="4400" kern="120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 </a:t>
            </a:r>
            <a:r>
              <a:rPr lang="en-US" sz="4400" kern="1200">
                <a:solidFill>
                  <a:srgbClr val="333F70"/>
                </a:solidFill>
                <a:effectLst/>
                <a:latin typeface="Open Sans" panose="020B0606030504020204" pitchFamily="34" charset="0"/>
                <a:ea typeface="Open Sans" panose="020B0606030504020204" pitchFamily="34" charset="0"/>
                <a:cs typeface="Open Sans" panose="020B0606030504020204" pitchFamily="34" charset="0"/>
              </a:rPr>
              <a:t>Amr </a:t>
            </a:r>
            <a:r>
              <a:rPr lang="en-US" sz="4400" kern="1200" dirty="0" err="1">
                <a:solidFill>
                  <a:srgbClr val="333F70"/>
                </a:solidFill>
                <a:effectLst/>
                <a:latin typeface="Open Sans" panose="020B0606030504020204" pitchFamily="34" charset="0"/>
                <a:ea typeface="Open Sans" panose="020B0606030504020204" pitchFamily="34" charset="0"/>
                <a:cs typeface="Open Sans" panose="020B0606030504020204" pitchFamily="34" charset="0"/>
              </a:rPr>
              <a:t>AlAlwani</a:t>
            </a:r>
            <a:endParaRPr lang="en-US" sz="4400" dirty="0"/>
          </a:p>
        </p:txBody>
      </p:sp>
    </p:spTree>
    <p:extLst>
      <p:ext uri="{BB962C8B-B14F-4D97-AF65-F5344CB8AC3E}">
        <p14:creationId xmlns:p14="http://schemas.microsoft.com/office/powerpoint/2010/main" val="378372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32704"/>
            <a:ext cx="12678728"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Project Introduction and Objectives</a:t>
            </a:r>
            <a:endParaRPr lang="en-US" sz="4450" dirty="0"/>
          </a:p>
        </p:txBody>
      </p:sp>
      <p:sp>
        <p:nvSpPr>
          <p:cNvPr id="3" name="Text 1"/>
          <p:cNvSpPr/>
          <p:nvPr/>
        </p:nvSpPr>
        <p:spPr>
          <a:xfrm>
            <a:off x="793790" y="290845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Project Scope</a:t>
            </a:r>
            <a:endParaRPr lang="en-US" sz="2200" dirty="0"/>
          </a:p>
        </p:txBody>
      </p:sp>
      <p:sp>
        <p:nvSpPr>
          <p:cNvPr id="4" name="Text 2"/>
          <p:cNvSpPr/>
          <p:nvPr/>
        </p:nvSpPr>
        <p:spPr>
          <a:xfrm>
            <a:off x="793790" y="3489603"/>
            <a:ext cx="3978116" cy="290322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Our project aims to create a robust data pipeline for scraping mobile product information from Amazon and Noon. This data is crucial for understanding market trends, pricing strategies, and consumer preferences in the rapidly evolving mobile technology sector.</a:t>
            </a:r>
            <a:endParaRPr lang="en-US" sz="1750" dirty="0"/>
          </a:p>
        </p:txBody>
      </p:sp>
      <p:sp>
        <p:nvSpPr>
          <p:cNvPr id="5" name="Text 3"/>
          <p:cNvSpPr/>
          <p:nvPr/>
        </p:nvSpPr>
        <p:spPr>
          <a:xfrm>
            <a:off x="5332928" y="290845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Team Structure</a:t>
            </a:r>
            <a:endParaRPr lang="en-US" sz="2200" dirty="0"/>
          </a:p>
        </p:txBody>
      </p:sp>
      <p:sp>
        <p:nvSpPr>
          <p:cNvPr id="6" name="Text 4"/>
          <p:cNvSpPr/>
          <p:nvPr/>
        </p:nvSpPr>
        <p:spPr>
          <a:xfrm>
            <a:off x="5332928" y="3489603"/>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We divided our efforts into two specialized teams: Team 1 focused on Amazon's mobile section, while Team 2 concentrated on Noon. This division allowed for platform-specific expertise development and efficient problem-solving.</a:t>
            </a:r>
            <a:endParaRPr lang="en-US" sz="1750" dirty="0"/>
          </a:p>
        </p:txBody>
      </p:sp>
      <p:sp>
        <p:nvSpPr>
          <p:cNvPr id="7" name="Text 5"/>
          <p:cNvSpPr/>
          <p:nvPr/>
        </p:nvSpPr>
        <p:spPr>
          <a:xfrm>
            <a:off x="9872067" y="2908459"/>
            <a:ext cx="374082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Technical Challenges</a:t>
            </a:r>
            <a:endParaRPr lang="en-US" sz="2200" dirty="0"/>
          </a:p>
        </p:txBody>
      </p:sp>
      <p:sp>
        <p:nvSpPr>
          <p:cNvPr id="8" name="Text 6"/>
          <p:cNvSpPr/>
          <p:nvPr/>
        </p:nvSpPr>
        <p:spPr>
          <a:xfrm>
            <a:off x="9872067" y="3489603"/>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 key objective was to implement OCR technology to overcome CAPTCHA barriers, ensuring continuous and uninterrupted data collection. This innovative approach sets our project apart in the realm of e-commerce data scraping.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19432" y="2295525"/>
            <a:ext cx="5047417" cy="3638431"/>
          </a:xfrm>
          <a:prstGeom prst="rect">
            <a:avLst/>
          </a:prstGeom>
        </p:spPr>
      </p:pic>
      <p:sp>
        <p:nvSpPr>
          <p:cNvPr id="4" name="Text 0"/>
          <p:cNvSpPr/>
          <p:nvPr/>
        </p:nvSpPr>
        <p:spPr>
          <a:xfrm>
            <a:off x="6101001" y="757118"/>
            <a:ext cx="7914799" cy="1097756"/>
          </a:xfrm>
          <a:prstGeom prst="rect">
            <a:avLst/>
          </a:prstGeom>
          <a:noFill/>
          <a:ln/>
        </p:spPr>
        <p:txBody>
          <a:bodyPr wrap="square" lIns="0" tIns="0" rIns="0" bIns="0" rtlCol="0" anchor="t"/>
          <a:lstStyle/>
          <a:p>
            <a:pPr marL="0" indent="0">
              <a:lnSpc>
                <a:spcPts val="4300"/>
              </a:lnSpc>
              <a:buNone/>
            </a:pPr>
            <a:r>
              <a:rPr lang="en-US" sz="3450" b="1" dirty="0">
                <a:solidFill>
                  <a:srgbClr val="333F70"/>
                </a:solidFill>
                <a:latin typeface="Unbounded Bold" pitchFamily="34" charset="0"/>
                <a:ea typeface="Unbounded Bold" pitchFamily="34" charset="-122"/>
                <a:cs typeface="Unbounded Bold" pitchFamily="34" charset="-120"/>
              </a:rPr>
              <a:t>Data Scraping Process and Challenges</a:t>
            </a:r>
            <a:endParaRPr lang="en-US" sz="3450" dirty="0"/>
          </a:p>
        </p:txBody>
      </p:sp>
      <p:sp>
        <p:nvSpPr>
          <p:cNvPr id="5" name="Shape 1"/>
          <p:cNvSpPr/>
          <p:nvPr/>
        </p:nvSpPr>
        <p:spPr>
          <a:xfrm>
            <a:off x="6352937" y="2118241"/>
            <a:ext cx="22860" cy="5354241"/>
          </a:xfrm>
          <a:prstGeom prst="roundRect">
            <a:avLst>
              <a:gd name="adj" fmla="val 322660"/>
            </a:avLst>
          </a:prstGeom>
          <a:solidFill>
            <a:srgbClr val="BCDBD4"/>
          </a:solidFill>
          <a:ln/>
        </p:spPr>
        <p:txBody>
          <a:bodyPr/>
          <a:lstStyle/>
          <a:p>
            <a:endParaRPr lang="en-US"/>
          </a:p>
        </p:txBody>
      </p:sp>
      <p:sp>
        <p:nvSpPr>
          <p:cNvPr id="6" name="Shape 2"/>
          <p:cNvSpPr/>
          <p:nvPr/>
        </p:nvSpPr>
        <p:spPr>
          <a:xfrm>
            <a:off x="6539032" y="2501860"/>
            <a:ext cx="614601" cy="22860"/>
          </a:xfrm>
          <a:prstGeom prst="roundRect">
            <a:avLst>
              <a:gd name="adj" fmla="val 322660"/>
            </a:avLst>
          </a:prstGeom>
          <a:solidFill>
            <a:srgbClr val="BCDBD4"/>
          </a:solidFill>
          <a:ln/>
        </p:spPr>
        <p:txBody>
          <a:bodyPr/>
          <a:lstStyle/>
          <a:p>
            <a:endParaRPr lang="en-US"/>
          </a:p>
        </p:txBody>
      </p:sp>
      <p:sp>
        <p:nvSpPr>
          <p:cNvPr id="7" name="Shape 3"/>
          <p:cNvSpPr/>
          <p:nvPr/>
        </p:nvSpPr>
        <p:spPr>
          <a:xfrm>
            <a:off x="6166842" y="2315766"/>
            <a:ext cx="395049" cy="395049"/>
          </a:xfrm>
          <a:prstGeom prst="roundRect">
            <a:avLst>
              <a:gd name="adj" fmla="val 18671"/>
            </a:avLst>
          </a:prstGeom>
          <a:solidFill>
            <a:srgbClr val="D6F5EE"/>
          </a:solidFill>
          <a:ln w="7620">
            <a:solidFill>
              <a:srgbClr val="BCDBD4"/>
            </a:solidFill>
            <a:prstDash val="solid"/>
          </a:ln>
        </p:spPr>
        <p:txBody>
          <a:bodyPr/>
          <a:lstStyle/>
          <a:p>
            <a:endParaRPr lang="en-US"/>
          </a:p>
        </p:txBody>
      </p:sp>
      <p:sp>
        <p:nvSpPr>
          <p:cNvPr id="8" name="Text 4"/>
          <p:cNvSpPr/>
          <p:nvPr/>
        </p:nvSpPr>
        <p:spPr>
          <a:xfrm>
            <a:off x="6295787" y="2381488"/>
            <a:ext cx="137041" cy="263485"/>
          </a:xfrm>
          <a:prstGeom prst="rect">
            <a:avLst/>
          </a:prstGeom>
          <a:noFill/>
          <a:ln/>
        </p:spPr>
        <p:txBody>
          <a:bodyPr wrap="none" lIns="0" tIns="0" rIns="0" bIns="0" rtlCol="0" anchor="t"/>
          <a:lstStyle/>
          <a:p>
            <a:pPr marL="0" indent="0" algn="ctr">
              <a:lnSpc>
                <a:spcPts val="2050"/>
              </a:lnSpc>
              <a:buNone/>
            </a:pPr>
            <a:r>
              <a:rPr lang="en-US" sz="2050" b="1" dirty="0">
                <a:solidFill>
                  <a:srgbClr val="333F70"/>
                </a:solidFill>
                <a:latin typeface="Unbounded Bold" pitchFamily="34" charset="0"/>
                <a:ea typeface="Unbounded Bold" pitchFamily="34" charset="-122"/>
                <a:cs typeface="Unbounded Bold" pitchFamily="34" charset="-120"/>
              </a:rPr>
              <a:t>1</a:t>
            </a:r>
            <a:endParaRPr lang="en-US" sz="2050" dirty="0"/>
          </a:p>
        </p:txBody>
      </p:sp>
      <p:sp>
        <p:nvSpPr>
          <p:cNvPr id="9" name="Text 5"/>
          <p:cNvSpPr/>
          <p:nvPr/>
        </p:nvSpPr>
        <p:spPr>
          <a:xfrm>
            <a:off x="7330202" y="2293858"/>
            <a:ext cx="2195155" cy="274439"/>
          </a:xfrm>
          <a:prstGeom prst="rect">
            <a:avLst/>
          </a:prstGeom>
          <a:noFill/>
          <a:ln/>
        </p:spPr>
        <p:txBody>
          <a:bodyPr wrap="none" lIns="0" tIns="0" rIns="0" bIns="0" rtlCol="0" anchor="t"/>
          <a:lstStyle/>
          <a:p>
            <a:pPr marL="0" indent="0" algn="l">
              <a:lnSpc>
                <a:spcPts val="2150"/>
              </a:lnSpc>
              <a:buNone/>
            </a:pPr>
            <a:r>
              <a:rPr lang="en-US" sz="1700" b="1" dirty="0">
                <a:solidFill>
                  <a:srgbClr val="333F70"/>
                </a:solidFill>
                <a:latin typeface="Unbounded Bold" pitchFamily="34" charset="0"/>
                <a:ea typeface="Unbounded Bold" pitchFamily="34" charset="-122"/>
                <a:cs typeface="Unbounded Bold" pitchFamily="34" charset="-120"/>
              </a:rPr>
              <a:t>Initial Setup</a:t>
            </a:r>
            <a:endParaRPr lang="en-US" sz="1700" dirty="0"/>
          </a:p>
        </p:txBody>
      </p:sp>
      <p:sp>
        <p:nvSpPr>
          <p:cNvPr id="10" name="Text 6"/>
          <p:cNvSpPr/>
          <p:nvPr/>
        </p:nvSpPr>
        <p:spPr>
          <a:xfrm>
            <a:off x="7330202" y="2673668"/>
            <a:ext cx="6685598" cy="1123950"/>
          </a:xfrm>
          <a:prstGeom prst="rect">
            <a:avLst/>
          </a:prstGeom>
          <a:noFill/>
          <a:ln/>
        </p:spPr>
        <p:txBody>
          <a:bodyPr wrap="square" lIns="0" tIns="0" rIns="0" bIns="0" rtlCol="0" anchor="t"/>
          <a:lstStyle/>
          <a:p>
            <a:pPr marL="0" indent="0" algn="l">
              <a:lnSpc>
                <a:spcPts val="2200"/>
              </a:lnSpc>
              <a:buNone/>
            </a:pPr>
            <a:r>
              <a:rPr lang="en-US" sz="1350" dirty="0">
                <a:solidFill>
                  <a:srgbClr val="333F70"/>
                </a:solidFill>
                <a:latin typeface="Open Sans" pitchFamily="34" charset="0"/>
                <a:ea typeface="Open Sans" pitchFamily="34" charset="-122"/>
                <a:cs typeface="Open Sans" pitchFamily="34" charset="-120"/>
              </a:rPr>
              <a:t>We began by utilizing Python libraries such as BeautifulSoup and Requests to create our scraping framework. These powerful tools allowed us to navigate web pages and extract crucial data points including product specifications, prices, and customer reviews.</a:t>
            </a:r>
            <a:endParaRPr lang="en-US" sz="1350" dirty="0"/>
          </a:p>
        </p:txBody>
      </p:sp>
      <p:sp>
        <p:nvSpPr>
          <p:cNvPr id="11" name="Shape 7"/>
          <p:cNvSpPr/>
          <p:nvPr/>
        </p:nvSpPr>
        <p:spPr>
          <a:xfrm>
            <a:off x="6539032" y="4532471"/>
            <a:ext cx="614601" cy="22860"/>
          </a:xfrm>
          <a:prstGeom prst="roundRect">
            <a:avLst>
              <a:gd name="adj" fmla="val 322660"/>
            </a:avLst>
          </a:prstGeom>
          <a:solidFill>
            <a:srgbClr val="BCDBD4"/>
          </a:solidFill>
          <a:ln/>
        </p:spPr>
        <p:txBody>
          <a:bodyPr/>
          <a:lstStyle/>
          <a:p>
            <a:endParaRPr lang="en-US"/>
          </a:p>
        </p:txBody>
      </p:sp>
      <p:sp>
        <p:nvSpPr>
          <p:cNvPr id="12" name="Shape 8"/>
          <p:cNvSpPr/>
          <p:nvPr/>
        </p:nvSpPr>
        <p:spPr>
          <a:xfrm>
            <a:off x="6166842" y="4346377"/>
            <a:ext cx="395049" cy="395049"/>
          </a:xfrm>
          <a:prstGeom prst="roundRect">
            <a:avLst>
              <a:gd name="adj" fmla="val 18671"/>
            </a:avLst>
          </a:prstGeom>
          <a:solidFill>
            <a:srgbClr val="D6F5EE"/>
          </a:solidFill>
          <a:ln w="7620">
            <a:solidFill>
              <a:srgbClr val="BCDBD4"/>
            </a:solidFill>
            <a:prstDash val="solid"/>
          </a:ln>
        </p:spPr>
        <p:txBody>
          <a:bodyPr/>
          <a:lstStyle/>
          <a:p>
            <a:endParaRPr lang="en-US"/>
          </a:p>
        </p:txBody>
      </p:sp>
      <p:sp>
        <p:nvSpPr>
          <p:cNvPr id="13" name="Text 9"/>
          <p:cNvSpPr/>
          <p:nvPr/>
        </p:nvSpPr>
        <p:spPr>
          <a:xfrm>
            <a:off x="6254353" y="4412099"/>
            <a:ext cx="220028" cy="263485"/>
          </a:xfrm>
          <a:prstGeom prst="rect">
            <a:avLst/>
          </a:prstGeom>
          <a:noFill/>
          <a:ln/>
        </p:spPr>
        <p:txBody>
          <a:bodyPr wrap="none" lIns="0" tIns="0" rIns="0" bIns="0" rtlCol="0" anchor="t"/>
          <a:lstStyle/>
          <a:p>
            <a:pPr marL="0" indent="0" algn="ctr">
              <a:lnSpc>
                <a:spcPts val="2050"/>
              </a:lnSpc>
              <a:buNone/>
            </a:pPr>
            <a:r>
              <a:rPr lang="en-US" sz="2050" b="1" dirty="0">
                <a:solidFill>
                  <a:srgbClr val="333F70"/>
                </a:solidFill>
                <a:latin typeface="Unbounded Bold" pitchFamily="34" charset="0"/>
                <a:ea typeface="Unbounded Bold" pitchFamily="34" charset="-122"/>
                <a:cs typeface="Unbounded Bold" pitchFamily="34" charset="-120"/>
              </a:rPr>
              <a:t>2</a:t>
            </a:r>
            <a:endParaRPr lang="en-US" sz="2050" dirty="0"/>
          </a:p>
        </p:txBody>
      </p:sp>
      <p:sp>
        <p:nvSpPr>
          <p:cNvPr id="14" name="Text 10"/>
          <p:cNvSpPr/>
          <p:nvPr/>
        </p:nvSpPr>
        <p:spPr>
          <a:xfrm>
            <a:off x="7330202" y="4324469"/>
            <a:ext cx="2493526" cy="274439"/>
          </a:xfrm>
          <a:prstGeom prst="rect">
            <a:avLst/>
          </a:prstGeom>
          <a:noFill/>
          <a:ln/>
        </p:spPr>
        <p:txBody>
          <a:bodyPr wrap="none" lIns="0" tIns="0" rIns="0" bIns="0" rtlCol="0" anchor="t"/>
          <a:lstStyle/>
          <a:p>
            <a:pPr marL="0" indent="0" algn="l">
              <a:lnSpc>
                <a:spcPts val="2150"/>
              </a:lnSpc>
              <a:buNone/>
            </a:pPr>
            <a:r>
              <a:rPr lang="en-US" sz="1700" b="1" dirty="0">
                <a:solidFill>
                  <a:srgbClr val="333F70"/>
                </a:solidFill>
                <a:latin typeface="Unbounded Bold" pitchFamily="34" charset="0"/>
                <a:ea typeface="Unbounded Bold" pitchFamily="34" charset="-122"/>
                <a:cs typeface="Unbounded Bold" pitchFamily="34" charset="-120"/>
              </a:rPr>
              <a:t>CAPTCHA Hurdles</a:t>
            </a:r>
            <a:endParaRPr lang="en-US" sz="1700" dirty="0"/>
          </a:p>
        </p:txBody>
      </p:sp>
      <p:sp>
        <p:nvSpPr>
          <p:cNvPr id="15" name="Text 11"/>
          <p:cNvSpPr/>
          <p:nvPr/>
        </p:nvSpPr>
        <p:spPr>
          <a:xfrm>
            <a:off x="7330202" y="4704278"/>
            <a:ext cx="6685598" cy="842963"/>
          </a:xfrm>
          <a:prstGeom prst="rect">
            <a:avLst/>
          </a:prstGeom>
          <a:noFill/>
          <a:ln/>
        </p:spPr>
        <p:txBody>
          <a:bodyPr wrap="square" lIns="0" tIns="0" rIns="0" bIns="0" rtlCol="0" anchor="t"/>
          <a:lstStyle/>
          <a:p>
            <a:pPr marL="0" indent="0" algn="l">
              <a:lnSpc>
                <a:spcPts val="2200"/>
              </a:lnSpc>
              <a:buNone/>
            </a:pPr>
            <a:r>
              <a:rPr lang="en-US" sz="1350" dirty="0">
                <a:solidFill>
                  <a:srgbClr val="333F70"/>
                </a:solidFill>
                <a:latin typeface="Open Sans" pitchFamily="34" charset="0"/>
                <a:ea typeface="Open Sans" pitchFamily="34" charset="-122"/>
                <a:cs typeface="Open Sans" pitchFamily="34" charset="-120"/>
              </a:rPr>
              <a:t>During the scraping process, we encountered significant CAPTCHA challenges, particularly on Amazon. These security measures initially hindered our access to valuable data, requiring us to develop innovative solutions.</a:t>
            </a:r>
            <a:endParaRPr lang="en-US" sz="1350" dirty="0"/>
          </a:p>
        </p:txBody>
      </p:sp>
      <p:sp>
        <p:nvSpPr>
          <p:cNvPr id="16" name="Shape 12"/>
          <p:cNvSpPr/>
          <p:nvPr/>
        </p:nvSpPr>
        <p:spPr>
          <a:xfrm>
            <a:off x="6539032" y="6282095"/>
            <a:ext cx="614601" cy="22860"/>
          </a:xfrm>
          <a:prstGeom prst="roundRect">
            <a:avLst>
              <a:gd name="adj" fmla="val 322660"/>
            </a:avLst>
          </a:prstGeom>
          <a:solidFill>
            <a:srgbClr val="BCDBD4"/>
          </a:solidFill>
          <a:ln/>
        </p:spPr>
        <p:txBody>
          <a:bodyPr/>
          <a:lstStyle/>
          <a:p>
            <a:endParaRPr lang="en-US"/>
          </a:p>
        </p:txBody>
      </p:sp>
      <p:sp>
        <p:nvSpPr>
          <p:cNvPr id="17" name="Shape 13"/>
          <p:cNvSpPr/>
          <p:nvPr/>
        </p:nvSpPr>
        <p:spPr>
          <a:xfrm>
            <a:off x="6166842" y="6096000"/>
            <a:ext cx="395049" cy="395049"/>
          </a:xfrm>
          <a:prstGeom prst="roundRect">
            <a:avLst>
              <a:gd name="adj" fmla="val 18671"/>
            </a:avLst>
          </a:prstGeom>
          <a:solidFill>
            <a:srgbClr val="D6F5EE"/>
          </a:solidFill>
          <a:ln w="7620">
            <a:solidFill>
              <a:srgbClr val="BCDBD4"/>
            </a:solidFill>
            <a:prstDash val="solid"/>
          </a:ln>
        </p:spPr>
        <p:txBody>
          <a:bodyPr/>
          <a:lstStyle/>
          <a:p>
            <a:endParaRPr lang="en-US"/>
          </a:p>
        </p:txBody>
      </p:sp>
      <p:sp>
        <p:nvSpPr>
          <p:cNvPr id="18" name="Text 14"/>
          <p:cNvSpPr/>
          <p:nvPr/>
        </p:nvSpPr>
        <p:spPr>
          <a:xfrm>
            <a:off x="6253877" y="6161723"/>
            <a:ext cx="220980" cy="263485"/>
          </a:xfrm>
          <a:prstGeom prst="rect">
            <a:avLst/>
          </a:prstGeom>
          <a:noFill/>
          <a:ln/>
        </p:spPr>
        <p:txBody>
          <a:bodyPr wrap="none" lIns="0" tIns="0" rIns="0" bIns="0" rtlCol="0" anchor="t"/>
          <a:lstStyle/>
          <a:p>
            <a:pPr marL="0" indent="0" algn="ctr">
              <a:lnSpc>
                <a:spcPts val="2050"/>
              </a:lnSpc>
              <a:buNone/>
            </a:pPr>
            <a:r>
              <a:rPr lang="en-US" sz="2050" b="1" dirty="0">
                <a:solidFill>
                  <a:srgbClr val="333F70"/>
                </a:solidFill>
                <a:latin typeface="Unbounded Bold" pitchFamily="34" charset="0"/>
                <a:ea typeface="Unbounded Bold" pitchFamily="34" charset="-122"/>
                <a:cs typeface="Unbounded Bold" pitchFamily="34" charset="-120"/>
              </a:rPr>
              <a:t>3</a:t>
            </a:r>
            <a:endParaRPr lang="en-US" sz="2050" dirty="0"/>
          </a:p>
        </p:txBody>
      </p:sp>
      <p:sp>
        <p:nvSpPr>
          <p:cNvPr id="19" name="Text 15"/>
          <p:cNvSpPr/>
          <p:nvPr/>
        </p:nvSpPr>
        <p:spPr>
          <a:xfrm>
            <a:off x="7330202" y="6074093"/>
            <a:ext cx="2410301" cy="274439"/>
          </a:xfrm>
          <a:prstGeom prst="rect">
            <a:avLst/>
          </a:prstGeom>
          <a:noFill/>
          <a:ln/>
        </p:spPr>
        <p:txBody>
          <a:bodyPr wrap="none" lIns="0" tIns="0" rIns="0" bIns="0" rtlCol="0" anchor="t"/>
          <a:lstStyle/>
          <a:p>
            <a:pPr marL="0" indent="0" algn="l">
              <a:lnSpc>
                <a:spcPts val="2150"/>
              </a:lnSpc>
              <a:buNone/>
            </a:pPr>
            <a:r>
              <a:rPr lang="en-US" sz="1700" b="1" dirty="0">
                <a:solidFill>
                  <a:srgbClr val="333F70"/>
                </a:solidFill>
                <a:latin typeface="Unbounded Bold" pitchFamily="34" charset="0"/>
                <a:ea typeface="Unbounded Bold" pitchFamily="34" charset="-122"/>
                <a:cs typeface="Unbounded Bold" pitchFamily="34" charset="-120"/>
              </a:rPr>
              <a:t>Time Constraints</a:t>
            </a:r>
            <a:endParaRPr lang="en-US" sz="1700" dirty="0"/>
          </a:p>
        </p:txBody>
      </p:sp>
      <p:sp>
        <p:nvSpPr>
          <p:cNvPr id="20" name="Text 16"/>
          <p:cNvSpPr/>
          <p:nvPr/>
        </p:nvSpPr>
        <p:spPr>
          <a:xfrm>
            <a:off x="7330202" y="6453902"/>
            <a:ext cx="6685598" cy="842963"/>
          </a:xfrm>
          <a:prstGeom prst="rect">
            <a:avLst/>
          </a:prstGeom>
          <a:noFill/>
          <a:ln/>
        </p:spPr>
        <p:txBody>
          <a:bodyPr wrap="square" lIns="0" tIns="0" rIns="0" bIns="0" rtlCol="0" anchor="t"/>
          <a:lstStyle/>
          <a:p>
            <a:pPr marL="0" indent="0" algn="l">
              <a:lnSpc>
                <a:spcPts val="2200"/>
              </a:lnSpc>
              <a:buNone/>
            </a:pPr>
            <a:r>
              <a:rPr lang="en-US" sz="1350" dirty="0">
                <a:solidFill>
                  <a:srgbClr val="333F70"/>
                </a:solidFill>
                <a:latin typeface="Open Sans" pitchFamily="34" charset="0"/>
                <a:ea typeface="Open Sans" pitchFamily="34" charset="-122"/>
                <a:cs typeface="Open Sans" pitchFamily="34" charset="-120"/>
              </a:rPr>
              <a:t>Our initial scraping attempts were time-consuming, with the process taking approximately 1.5 hours for both teams combined. This highlighted the need for optimization to make our data collection more efficient and scalable.</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009293"/>
            <a:ext cx="10617279"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Code Optimization Strategies</a:t>
            </a:r>
            <a:endParaRPr lang="en-US" sz="4450" dirty="0"/>
          </a:p>
        </p:txBody>
      </p:sp>
      <p:sp>
        <p:nvSpPr>
          <p:cNvPr id="3" name="Shape 1"/>
          <p:cNvSpPr/>
          <p:nvPr/>
        </p:nvSpPr>
        <p:spPr>
          <a:xfrm>
            <a:off x="793790" y="2171700"/>
            <a:ext cx="6408063" cy="2410897"/>
          </a:xfrm>
          <a:prstGeom prst="roundRect">
            <a:avLst>
              <a:gd name="adj" fmla="val 3952"/>
            </a:avLst>
          </a:prstGeom>
          <a:solidFill>
            <a:srgbClr val="D6F5EE"/>
          </a:solidFill>
          <a:ln w="7620">
            <a:solidFill>
              <a:srgbClr val="BCDBD4"/>
            </a:solidFill>
            <a:prstDash val="solid"/>
          </a:ln>
        </p:spPr>
        <p:txBody>
          <a:bodyPr/>
          <a:lstStyle/>
          <a:p>
            <a:endParaRPr lang="en-US"/>
          </a:p>
        </p:txBody>
      </p:sp>
      <p:sp>
        <p:nvSpPr>
          <p:cNvPr id="4" name="Text 2"/>
          <p:cNvSpPr/>
          <p:nvPr/>
        </p:nvSpPr>
        <p:spPr>
          <a:xfrm>
            <a:off x="1028224" y="2406134"/>
            <a:ext cx="4469606"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Bottleneck Identification</a:t>
            </a:r>
            <a:endParaRPr lang="en-US" sz="2200" dirty="0"/>
          </a:p>
        </p:txBody>
      </p:sp>
      <p:sp>
        <p:nvSpPr>
          <p:cNvPr id="5" name="Text 3"/>
          <p:cNvSpPr/>
          <p:nvPr/>
        </p:nvSpPr>
        <p:spPr>
          <a:xfrm>
            <a:off x="1028224" y="289655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We meticulously analyzed our original scraping code to identify performance bottlenecks. This involved profiling our code and examining areas where execution time was significantly high.</a:t>
            </a:r>
            <a:endParaRPr lang="en-US" sz="1750" dirty="0"/>
          </a:p>
        </p:txBody>
      </p:sp>
      <p:sp>
        <p:nvSpPr>
          <p:cNvPr id="6" name="Shape 4"/>
          <p:cNvSpPr/>
          <p:nvPr/>
        </p:nvSpPr>
        <p:spPr>
          <a:xfrm>
            <a:off x="7428667" y="2171700"/>
            <a:ext cx="6408063" cy="2410897"/>
          </a:xfrm>
          <a:prstGeom prst="roundRect">
            <a:avLst>
              <a:gd name="adj" fmla="val 3952"/>
            </a:avLst>
          </a:prstGeom>
          <a:solidFill>
            <a:srgbClr val="D6F5EE"/>
          </a:solidFill>
          <a:ln w="7620">
            <a:solidFill>
              <a:srgbClr val="BCDBD4"/>
            </a:solidFill>
            <a:prstDash val="solid"/>
          </a:ln>
        </p:spPr>
        <p:txBody>
          <a:bodyPr/>
          <a:lstStyle/>
          <a:p>
            <a:endParaRPr lang="en-US"/>
          </a:p>
        </p:txBody>
      </p:sp>
      <p:sp>
        <p:nvSpPr>
          <p:cNvPr id="7" name="Text 5"/>
          <p:cNvSpPr/>
          <p:nvPr/>
        </p:nvSpPr>
        <p:spPr>
          <a:xfrm>
            <a:off x="7663101" y="2406134"/>
            <a:ext cx="5124450"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Asynchronous Programming</a:t>
            </a:r>
            <a:endParaRPr lang="en-US" sz="2200" dirty="0"/>
          </a:p>
        </p:txBody>
      </p:sp>
      <p:sp>
        <p:nvSpPr>
          <p:cNvPr id="8" name="Text 6"/>
          <p:cNvSpPr/>
          <p:nvPr/>
        </p:nvSpPr>
        <p:spPr>
          <a:xfrm>
            <a:off x="7663101" y="289655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To address the performance issues, we implemented asynchronous programming techniques using sync and ioh libraries. This allowed for concurrent execution of I/O-bound operations, significantly reducing wait times.</a:t>
            </a:r>
            <a:endParaRPr lang="en-US" sz="1750" dirty="0"/>
          </a:p>
        </p:txBody>
      </p:sp>
      <p:sp>
        <p:nvSpPr>
          <p:cNvPr id="9" name="Shape 7"/>
          <p:cNvSpPr/>
          <p:nvPr/>
        </p:nvSpPr>
        <p:spPr>
          <a:xfrm>
            <a:off x="793790" y="4809411"/>
            <a:ext cx="6408063" cy="2410897"/>
          </a:xfrm>
          <a:prstGeom prst="roundRect">
            <a:avLst>
              <a:gd name="adj" fmla="val 3952"/>
            </a:avLst>
          </a:prstGeom>
          <a:solidFill>
            <a:srgbClr val="D6F5EE"/>
          </a:solidFill>
          <a:ln w="7620">
            <a:solidFill>
              <a:srgbClr val="BCDBD4"/>
            </a:solidFill>
            <a:prstDash val="solid"/>
          </a:ln>
        </p:spPr>
        <p:txBody>
          <a:bodyPr/>
          <a:lstStyle/>
          <a:p>
            <a:endParaRPr lang="en-US"/>
          </a:p>
        </p:txBody>
      </p:sp>
      <p:sp>
        <p:nvSpPr>
          <p:cNvPr id="10" name="Text 8"/>
          <p:cNvSpPr/>
          <p:nvPr/>
        </p:nvSpPr>
        <p:spPr>
          <a:xfrm>
            <a:off x="1028224" y="5043845"/>
            <a:ext cx="374332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Optimization Results</a:t>
            </a:r>
            <a:endParaRPr lang="en-US" sz="2200" dirty="0"/>
          </a:p>
        </p:txBody>
      </p:sp>
      <p:sp>
        <p:nvSpPr>
          <p:cNvPr id="11" name="Text 9"/>
          <p:cNvSpPr/>
          <p:nvPr/>
        </p:nvSpPr>
        <p:spPr>
          <a:xfrm>
            <a:off x="1028224" y="553426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Our optimization efforts paid off dramatically, reducing the total scraping time from 1.5 hours to just 10 minutes. This 9x improvement in speed greatly enhanced the efficiency of our data collection process.</a:t>
            </a:r>
            <a:endParaRPr lang="en-US" sz="1750" dirty="0"/>
          </a:p>
        </p:txBody>
      </p:sp>
      <p:sp>
        <p:nvSpPr>
          <p:cNvPr id="12" name="Shape 10"/>
          <p:cNvSpPr/>
          <p:nvPr/>
        </p:nvSpPr>
        <p:spPr>
          <a:xfrm>
            <a:off x="7428667" y="4809411"/>
            <a:ext cx="6408063" cy="2410897"/>
          </a:xfrm>
          <a:prstGeom prst="roundRect">
            <a:avLst>
              <a:gd name="adj" fmla="val 3952"/>
            </a:avLst>
          </a:prstGeom>
          <a:solidFill>
            <a:srgbClr val="D6F5EE"/>
          </a:solidFill>
          <a:ln w="7620">
            <a:solidFill>
              <a:srgbClr val="BCDBD4"/>
            </a:solidFill>
            <a:prstDash val="solid"/>
          </a:ln>
        </p:spPr>
        <p:txBody>
          <a:bodyPr/>
          <a:lstStyle/>
          <a:p>
            <a:endParaRPr lang="en-US"/>
          </a:p>
        </p:txBody>
      </p:sp>
      <p:sp>
        <p:nvSpPr>
          <p:cNvPr id="13" name="Text 11"/>
          <p:cNvSpPr/>
          <p:nvPr/>
        </p:nvSpPr>
        <p:spPr>
          <a:xfrm>
            <a:off x="7663101" y="5043845"/>
            <a:ext cx="4206121"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Continuous Refinement</a:t>
            </a:r>
            <a:endParaRPr lang="en-US" sz="2200" dirty="0"/>
          </a:p>
        </p:txBody>
      </p:sp>
      <p:sp>
        <p:nvSpPr>
          <p:cNvPr id="14" name="Text 12"/>
          <p:cNvSpPr/>
          <p:nvPr/>
        </p:nvSpPr>
        <p:spPr>
          <a:xfrm>
            <a:off x="7663101" y="553426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We implemented a process of continuous refinement, regularly reviewing and updating our code to maintain optimal performance as we scaled our scraping operations.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9379" y="758071"/>
            <a:ext cx="11747897" cy="669131"/>
          </a:xfrm>
          <a:prstGeom prst="rect">
            <a:avLst/>
          </a:prstGeom>
          <a:noFill/>
          <a:ln/>
        </p:spPr>
        <p:txBody>
          <a:bodyPr wrap="none" lIns="0" tIns="0" rIns="0" bIns="0" rtlCol="0" anchor="t"/>
          <a:lstStyle/>
          <a:p>
            <a:pPr marL="0" indent="0">
              <a:lnSpc>
                <a:spcPts val="5250"/>
              </a:lnSpc>
              <a:buNone/>
            </a:pPr>
            <a:r>
              <a:rPr lang="en-US" sz="4200" b="1" dirty="0">
                <a:solidFill>
                  <a:srgbClr val="333F70"/>
                </a:solidFill>
                <a:latin typeface="Unbounded Bold" pitchFamily="34" charset="0"/>
                <a:ea typeface="Unbounded Bold" pitchFamily="34" charset="-122"/>
                <a:cs typeface="Unbounded Bold" pitchFamily="34" charset="-120"/>
              </a:rPr>
              <a:t>Data Transformation and Cleaning</a:t>
            </a:r>
            <a:endParaRPr lang="en-US" sz="4200" dirty="0"/>
          </a:p>
        </p:txBody>
      </p:sp>
      <p:pic>
        <p:nvPicPr>
          <p:cNvPr id="3" name="Image 0" descr="preencoded.png"/>
          <p:cNvPicPr>
            <a:picLocks noChangeAspect="1"/>
          </p:cNvPicPr>
          <p:nvPr/>
        </p:nvPicPr>
        <p:blipFill>
          <a:blip r:embed="rId3"/>
          <a:stretch>
            <a:fillRect/>
          </a:stretch>
        </p:blipFill>
        <p:spPr>
          <a:xfrm>
            <a:off x="749379" y="1855470"/>
            <a:ext cx="3282910" cy="856536"/>
          </a:xfrm>
          <a:prstGeom prst="rect">
            <a:avLst/>
          </a:prstGeom>
        </p:spPr>
      </p:pic>
      <p:sp>
        <p:nvSpPr>
          <p:cNvPr id="4" name="Text 1"/>
          <p:cNvSpPr/>
          <p:nvPr/>
        </p:nvSpPr>
        <p:spPr>
          <a:xfrm>
            <a:off x="963454" y="3033117"/>
            <a:ext cx="2854762" cy="669131"/>
          </a:xfrm>
          <a:prstGeom prst="rect">
            <a:avLst/>
          </a:prstGeom>
          <a:noFill/>
          <a:ln/>
        </p:spPr>
        <p:txBody>
          <a:bodyPr wrap="square" lIns="0" tIns="0" rIns="0" bIns="0" rtlCol="0" anchor="t"/>
          <a:lstStyle/>
          <a:p>
            <a:pPr marL="0" indent="0" algn="l">
              <a:lnSpc>
                <a:spcPts val="2600"/>
              </a:lnSpc>
              <a:buNone/>
            </a:pPr>
            <a:r>
              <a:rPr lang="en-US" sz="2100" b="1" dirty="0">
                <a:solidFill>
                  <a:srgbClr val="333F70"/>
                </a:solidFill>
                <a:latin typeface="Unbounded Bold" pitchFamily="34" charset="0"/>
                <a:ea typeface="Unbounded Bold" pitchFamily="34" charset="-122"/>
                <a:cs typeface="Unbounded Bold" pitchFamily="34" charset="-120"/>
              </a:rPr>
              <a:t>Raw Data Collection</a:t>
            </a:r>
            <a:endParaRPr lang="en-US" sz="2100" dirty="0"/>
          </a:p>
        </p:txBody>
      </p:sp>
      <p:sp>
        <p:nvSpPr>
          <p:cNvPr id="5" name="Text 2"/>
          <p:cNvSpPr/>
          <p:nvPr/>
        </p:nvSpPr>
        <p:spPr>
          <a:xfrm>
            <a:off x="963454" y="3830717"/>
            <a:ext cx="2854762" cy="2741295"/>
          </a:xfrm>
          <a:prstGeom prst="rect">
            <a:avLst/>
          </a:prstGeom>
          <a:noFill/>
          <a:ln/>
        </p:spPr>
        <p:txBody>
          <a:bodyPr wrap="square" lIns="0" tIns="0" rIns="0" bIns="0" rtlCol="0" anchor="t"/>
          <a:lstStyle/>
          <a:p>
            <a:pPr marL="0" indent="0" algn="l">
              <a:lnSpc>
                <a:spcPts val="2650"/>
              </a:lnSpc>
              <a:buNone/>
            </a:pPr>
            <a:r>
              <a:rPr lang="en-US" sz="1650" dirty="0">
                <a:solidFill>
                  <a:srgbClr val="333F70"/>
                </a:solidFill>
                <a:latin typeface="Open Sans" pitchFamily="34" charset="0"/>
                <a:ea typeface="Open Sans" pitchFamily="34" charset="-122"/>
                <a:cs typeface="Open Sans" pitchFamily="34" charset="-120"/>
              </a:rPr>
              <a:t>Our scraping process yielded a large volume of raw data from both Amazon and Noon. This unprocessed data contained various inconsistencies, missing values, and duplicates that needed to be addressed.</a:t>
            </a:r>
            <a:endParaRPr lang="en-US" sz="1650" dirty="0"/>
          </a:p>
        </p:txBody>
      </p:sp>
      <p:pic>
        <p:nvPicPr>
          <p:cNvPr id="6" name="Image 1" descr="preencoded.png"/>
          <p:cNvPicPr>
            <a:picLocks noChangeAspect="1"/>
          </p:cNvPicPr>
          <p:nvPr/>
        </p:nvPicPr>
        <p:blipFill>
          <a:blip r:embed="rId4"/>
          <a:stretch>
            <a:fillRect/>
          </a:stretch>
        </p:blipFill>
        <p:spPr>
          <a:xfrm>
            <a:off x="4032290" y="1855470"/>
            <a:ext cx="3282910" cy="856536"/>
          </a:xfrm>
          <a:prstGeom prst="rect">
            <a:avLst/>
          </a:prstGeom>
        </p:spPr>
      </p:pic>
      <p:sp>
        <p:nvSpPr>
          <p:cNvPr id="7" name="Text 3"/>
          <p:cNvSpPr/>
          <p:nvPr/>
        </p:nvSpPr>
        <p:spPr>
          <a:xfrm>
            <a:off x="4246364" y="3033117"/>
            <a:ext cx="2854762" cy="669131"/>
          </a:xfrm>
          <a:prstGeom prst="rect">
            <a:avLst/>
          </a:prstGeom>
          <a:noFill/>
          <a:ln/>
        </p:spPr>
        <p:txBody>
          <a:bodyPr wrap="square" lIns="0" tIns="0" rIns="0" bIns="0" rtlCol="0" anchor="t"/>
          <a:lstStyle/>
          <a:p>
            <a:pPr marL="0" indent="0" algn="l">
              <a:lnSpc>
                <a:spcPts val="2600"/>
              </a:lnSpc>
              <a:buNone/>
            </a:pPr>
            <a:r>
              <a:rPr lang="en-US" sz="2100" b="1" dirty="0">
                <a:solidFill>
                  <a:srgbClr val="333F70"/>
                </a:solidFill>
                <a:latin typeface="Unbounded Bold" pitchFamily="34" charset="0"/>
                <a:ea typeface="Unbounded Bold" pitchFamily="34" charset="-122"/>
                <a:cs typeface="Unbounded Bold" pitchFamily="34" charset="-120"/>
              </a:rPr>
              <a:t>Cleaning Process</a:t>
            </a:r>
            <a:endParaRPr lang="en-US" sz="2100" dirty="0"/>
          </a:p>
        </p:txBody>
      </p:sp>
      <p:sp>
        <p:nvSpPr>
          <p:cNvPr id="8" name="Text 4"/>
          <p:cNvSpPr/>
          <p:nvPr/>
        </p:nvSpPr>
        <p:spPr>
          <a:xfrm>
            <a:off x="4246364" y="3830717"/>
            <a:ext cx="2854762" cy="3426619"/>
          </a:xfrm>
          <a:prstGeom prst="rect">
            <a:avLst/>
          </a:prstGeom>
          <a:noFill/>
          <a:ln/>
        </p:spPr>
        <p:txBody>
          <a:bodyPr wrap="square" lIns="0" tIns="0" rIns="0" bIns="0" rtlCol="0" anchor="t"/>
          <a:lstStyle/>
          <a:p>
            <a:pPr marL="0" indent="0" algn="l">
              <a:lnSpc>
                <a:spcPts val="2650"/>
              </a:lnSpc>
              <a:buNone/>
            </a:pPr>
            <a:r>
              <a:rPr lang="en-US" sz="1650" dirty="0">
                <a:solidFill>
                  <a:srgbClr val="333F70"/>
                </a:solidFill>
                <a:latin typeface="Open Sans" pitchFamily="34" charset="0"/>
                <a:ea typeface="Open Sans" pitchFamily="34" charset="-122"/>
                <a:cs typeface="Open Sans" pitchFamily="34" charset="-120"/>
              </a:rPr>
              <a:t>We utilized Python's Pandas library to clean and transform the raw data. This involved handling missing values through imputation or deletion, removing duplicate entries, and ensuring consistency in data formats across different fields.</a:t>
            </a:r>
            <a:endParaRPr lang="en-US" sz="1650" dirty="0"/>
          </a:p>
        </p:txBody>
      </p:sp>
      <p:pic>
        <p:nvPicPr>
          <p:cNvPr id="9" name="Image 2" descr="preencoded.png"/>
          <p:cNvPicPr>
            <a:picLocks noChangeAspect="1"/>
          </p:cNvPicPr>
          <p:nvPr/>
        </p:nvPicPr>
        <p:blipFill>
          <a:blip r:embed="rId5"/>
          <a:stretch>
            <a:fillRect/>
          </a:stretch>
        </p:blipFill>
        <p:spPr>
          <a:xfrm>
            <a:off x="7315200" y="1855470"/>
            <a:ext cx="3282910" cy="856536"/>
          </a:xfrm>
          <a:prstGeom prst="rect">
            <a:avLst/>
          </a:prstGeom>
        </p:spPr>
      </p:pic>
      <p:sp>
        <p:nvSpPr>
          <p:cNvPr id="10" name="Text 5"/>
          <p:cNvSpPr/>
          <p:nvPr/>
        </p:nvSpPr>
        <p:spPr>
          <a:xfrm>
            <a:off x="7529274" y="3033117"/>
            <a:ext cx="2676644" cy="334566"/>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latin typeface="Unbounded Bold" pitchFamily="34" charset="0"/>
                <a:ea typeface="Unbounded Bold" pitchFamily="34" charset="-122"/>
                <a:cs typeface="Unbounded Bold" pitchFamily="34" charset="-120"/>
              </a:rPr>
              <a:t>Data Validation</a:t>
            </a:r>
            <a:endParaRPr lang="en-US" sz="2100" dirty="0"/>
          </a:p>
        </p:txBody>
      </p:sp>
      <p:sp>
        <p:nvSpPr>
          <p:cNvPr id="11" name="Text 6"/>
          <p:cNvSpPr/>
          <p:nvPr/>
        </p:nvSpPr>
        <p:spPr>
          <a:xfrm>
            <a:off x="7529274" y="3496151"/>
            <a:ext cx="2854762" cy="3083957"/>
          </a:xfrm>
          <a:prstGeom prst="rect">
            <a:avLst/>
          </a:prstGeom>
          <a:noFill/>
          <a:ln/>
        </p:spPr>
        <p:txBody>
          <a:bodyPr wrap="square" lIns="0" tIns="0" rIns="0" bIns="0" rtlCol="0" anchor="t"/>
          <a:lstStyle/>
          <a:p>
            <a:pPr marL="0" indent="0" algn="l">
              <a:lnSpc>
                <a:spcPts val="2650"/>
              </a:lnSpc>
              <a:buNone/>
            </a:pPr>
            <a:r>
              <a:rPr lang="en-US" sz="1650" dirty="0">
                <a:solidFill>
                  <a:srgbClr val="333F70"/>
                </a:solidFill>
                <a:latin typeface="Open Sans" pitchFamily="34" charset="0"/>
                <a:ea typeface="Open Sans" pitchFamily="34" charset="-122"/>
                <a:cs typeface="Open Sans" pitchFamily="34" charset="-120"/>
              </a:rPr>
              <a:t>After the initial cleaning, we implemented rigorous data validation checks to ensure the integrity and accuracy of our dataset. This included range checks, format validations, and cross-referencing with known valid values.</a:t>
            </a:r>
            <a:endParaRPr lang="en-US" sz="1650" dirty="0"/>
          </a:p>
        </p:txBody>
      </p:sp>
      <p:pic>
        <p:nvPicPr>
          <p:cNvPr id="12" name="Image 3" descr="preencoded.png"/>
          <p:cNvPicPr>
            <a:picLocks noChangeAspect="1"/>
          </p:cNvPicPr>
          <p:nvPr/>
        </p:nvPicPr>
        <p:blipFill>
          <a:blip r:embed="rId6"/>
          <a:stretch>
            <a:fillRect/>
          </a:stretch>
        </p:blipFill>
        <p:spPr>
          <a:xfrm>
            <a:off x="10598110" y="1855470"/>
            <a:ext cx="3282910" cy="856536"/>
          </a:xfrm>
          <a:prstGeom prst="rect">
            <a:avLst/>
          </a:prstGeom>
        </p:spPr>
      </p:pic>
      <p:sp>
        <p:nvSpPr>
          <p:cNvPr id="13" name="Text 7"/>
          <p:cNvSpPr/>
          <p:nvPr/>
        </p:nvSpPr>
        <p:spPr>
          <a:xfrm>
            <a:off x="10812185" y="3033117"/>
            <a:ext cx="2676644" cy="334566"/>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latin typeface="Unbounded Bold" pitchFamily="34" charset="0"/>
                <a:ea typeface="Unbounded Bold" pitchFamily="34" charset="-122"/>
                <a:cs typeface="Unbounded Bold" pitchFamily="34" charset="-120"/>
              </a:rPr>
              <a:t>Final Dataset</a:t>
            </a:r>
            <a:endParaRPr lang="en-US" sz="2100" dirty="0"/>
          </a:p>
        </p:txBody>
      </p:sp>
      <p:sp>
        <p:nvSpPr>
          <p:cNvPr id="14" name="Text 8"/>
          <p:cNvSpPr/>
          <p:nvPr/>
        </p:nvSpPr>
        <p:spPr>
          <a:xfrm>
            <a:off x="10812185" y="3496151"/>
            <a:ext cx="2854762" cy="3083957"/>
          </a:xfrm>
          <a:prstGeom prst="rect">
            <a:avLst/>
          </a:prstGeom>
          <a:noFill/>
          <a:ln/>
        </p:spPr>
        <p:txBody>
          <a:bodyPr wrap="square" lIns="0" tIns="0" rIns="0" bIns="0" rtlCol="0" anchor="t"/>
          <a:lstStyle/>
          <a:p>
            <a:pPr marL="0" indent="0" algn="l">
              <a:lnSpc>
                <a:spcPts val="2650"/>
              </a:lnSpc>
              <a:buNone/>
            </a:pPr>
            <a:r>
              <a:rPr lang="en-US" sz="1650" dirty="0">
                <a:solidFill>
                  <a:srgbClr val="333F70"/>
                </a:solidFill>
                <a:latin typeface="Open Sans" pitchFamily="34" charset="0"/>
                <a:ea typeface="Open Sans" pitchFamily="34" charset="-122"/>
                <a:cs typeface="Open Sans" pitchFamily="34" charset="-120"/>
              </a:rPr>
              <a:t>The result of our cleaning and transformation process was a high-quality, consistent dataset ready for analysis and modeling. This clean data formed the foundation for our subsequent data warehouse design and analytics efforts.</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36381" y="35122"/>
            <a:ext cx="5486400" cy="8243173"/>
          </a:xfrm>
          <a:prstGeom prst="rect">
            <a:avLst/>
          </a:prstGeom>
        </p:spPr>
      </p:pic>
      <p:sp>
        <p:nvSpPr>
          <p:cNvPr id="4" name="Text 0"/>
          <p:cNvSpPr/>
          <p:nvPr/>
        </p:nvSpPr>
        <p:spPr>
          <a:xfrm>
            <a:off x="640556" y="503277"/>
            <a:ext cx="7862888" cy="1143714"/>
          </a:xfrm>
          <a:prstGeom prst="rect">
            <a:avLst/>
          </a:prstGeom>
          <a:noFill/>
          <a:ln/>
        </p:spPr>
        <p:txBody>
          <a:bodyPr wrap="square" lIns="0" tIns="0" rIns="0" bIns="0" rtlCol="0" anchor="t"/>
          <a:lstStyle/>
          <a:p>
            <a:pPr marL="0" indent="0">
              <a:lnSpc>
                <a:spcPts val="4500"/>
              </a:lnSpc>
              <a:buNone/>
            </a:pPr>
            <a:r>
              <a:rPr lang="en-US" sz="3600" b="1" dirty="0">
                <a:solidFill>
                  <a:srgbClr val="333F70"/>
                </a:solidFill>
                <a:latin typeface="Unbounded Bold" pitchFamily="34" charset="0"/>
                <a:ea typeface="Unbounded Bold" pitchFamily="34" charset="-122"/>
                <a:cs typeface="Unbounded Bold" pitchFamily="34" charset="-120"/>
              </a:rPr>
              <a:t>Data Modeling: Star Schema Design</a:t>
            </a:r>
            <a:endParaRPr lang="en-US" sz="3600" dirty="0"/>
          </a:p>
        </p:txBody>
      </p:sp>
      <p:sp>
        <p:nvSpPr>
          <p:cNvPr id="5" name="Shape 1"/>
          <p:cNvSpPr/>
          <p:nvPr/>
        </p:nvSpPr>
        <p:spPr>
          <a:xfrm>
            <a:off x="640556" y="1921431"/>
            <a:ext cx="7862888" cy="5818465"/>
          </a:xfrm>
          <a:prstGeom prst="roundRect">
            <a:avLst>
              <a:gd name="adj" fmla="val 1321"/>
            </a:avLst>
          </a:prstGeom>
          <a:noFill/>
          <a:ln w="7620">
            <a:solidFill>
              <a:srgbClr val="000000">
                <a:alpha val="8000"/>
              </a:srgbClr>
            </a:solidFill>
            <a:prstDash val="solid"/>
          </a:ln>
        </p:spPr>
        <p:txBody>
          <a:bodyPr/>
          <a:lstStyle/>
          <a:p>
            <a:endParaRPr lang="en-US"/>
          </a:p>
        </p:txBody>
      </p:sp>
      <p:sp>
        <p:nvSpPr>
          <p:cNvPr id="6" name="Shape 2"/>
          <p:cNvSpPr/>
          <p:nvPr/>
        </p:nvSpPr>
        <p:spPr>
          <a:xfrm>
            <a:off x="648176" y="1929051"/>
            <a:ext cx="7847648" cy="527566"/>
          </a:xfrm>
          <a:prstGeom prst="rect">
            <a:avLst/>
          </a:prstGeom>
          <a:solidFill>
            <a:srgbClr val="FFFFFF">
              <a:alpha val="4000"/>
            </a:srgbClr>
          </a:solidFill>
          <a:ln/>
        </p:spPr>
        <p:txBody>
          <a:bodyPr/>
          <a:lstStyle/>
          <a:p>
            <a:endParaRPr lang="en-US"/>
          </a:p>
        </p:txBody>
      </p:sp>
      <p:sp>
        <p:nvSpPr>
          <p:cNvPr id="7" name="Text 3"/>
          <p:cNvSpPr/>
          <p:nvPr/>
        </p:nvSpPr>
        <p:spPr>
          <a:xfrm>
            <a:off x="831175" y="2046446"/>
            <a:ext cx="3554016" cy="292775"/>
          </a:xfrm>
          <a:prstGeom prst="rect">
            <a:avLst/>
          </a:prstGeom>
          <a:noFill/>
          <a:ln/>
        </p:spPr>
        <p:txBody>
          <a:bodyPr wrap="none" lIns="0" tIns="0" rIns="0" bIns="0" rtlCol="0" anchor="t"/>
          <a:lstStyle/>
          <a:p>
            <a:pPr marL="0" indent="0">
              <a:lnSpc>
                <a:spcPts val="2300"/>
              </a:lnSpc>
              <a:buNone/>
            </a:pPr>
            <a:r>
              <a:rPr lang="en-US" sz="1400" b="1" dirty="0">
                <a:solidFill>
                  <a:srgbClr val="333F70"/>
                </a:solidFill>
                <a:latin typeface="Open Sans" pitchFamily="34" charset="0"/>
                <a:ea typeface="Open Sans" pitchFamily="34" charset="-122"/>
                <a:cs typeface="Open Sans" pitchFamily="34" charset="-120"/>
              </a:rPr>
              <a:t>Fact Table</a:t>
            </a:r>
            <a:endParaRPr lang="en-US" sz="1400" b="1" dirty="0"/>
          </a:p>
        </p:txBody>
      </p:sp>
      <p:sp>
        <p:nvSpPr>
          <p:cNvPr id="8" name="Text 4"/>
          <p:cNvSpPr/>
          <p:nvPr/>
        </p:nvSpPr>
        <p:spPr>
          <a:xfrm>
            <a:off x="4758809" y="2046446"/>
            <a:ext cx="3554016" cy="292775"/>
          </a:xfrm>
          <a:prstGeom prst="rect">
            <a:avLst/>
          </a:prstGeom>
          <a:noFill/>
          <a:ln/>
        </p:spPr>
        <p:txBody>
          <a:bodyPr wrap="none" lIns="0" tIns="0" rIns="0" bIns="0" rtlCol="0" anchor="t"/>
          <a:lstStyle/>
          <a:p>
            <a:pPr marL="0" indent="0">
              <a:lnSpc>
                <a:spcPts val="2300"/>
              </a:lnSpc>
              <a:buNone/>
            </a:pPr>
            <a:r>
              <a:rPr lang="en-US" sz="1400" b="1" dirty="0">
                <a:solidFill>
                  <a:srgbClr val="333F70"/>
                </a:solidFill>
                <a:latin typeface="Open Sans" pitchFamily="34" charset="0"/>
                <a:ea typeface="Open Sans" pitchFamily="34" charset="-122"/>
                <a:cs typeface="Open Sans" pitchFamily="34" charset="-120"/>
              </a:rPr>
              <a:t>Dimension Tables</a:t>
            </a:r>
            <a:endParaRPr lang="en-US" sz="1400" b="1" dirty="0"/>
          </a:p>
        </p:txBody>
      </p:sp>
      <p:sp>
        <p:nvSpPr>
          <p:cNvPr id="9" name="Shape 5"/>
          <p:cNvSpPr/>
          <p:nvPr/>
        </p:nvSpPr>
        <p:spPr>
          <a:xfrm>
            <a:off x="648176" y="2456617"/>
            <a:ext cx="7847648" cy="527566"/>
          </a:xfrm>
          <a:prstGeom prst="rect">
            <a:avLst/>
          </a:prstGeom>
          <a:solidFill>
            <a:srgbClr val="000000">
              <a:alpha val="4000"/>
            </a:srgbClr>
          </a:solidFill>
          <a:ln/>
        </p:spPr>
        <p:txBody>
          <a:bodyPr/>
          <a:lstStyle/>
          <a:p>
            <a:endParaRPr lang="en-US"/>
          </a:p>
        </p:txBody>
      </p:sp>
      <p:sp>
        <p:nvSpPr>
          <p:cNvPr id="10" name="Text 6"/>
          <p:cNvSpPr/>
          <p:nvPr/>
        </p:nvSpPr>
        <p:spPr>
          <a:xfrm>
            <a:off x="831175" y="2574012"/>
            <a:ext cx="3554016" cy="292775"/>
          </a:xfrm>
          <a:prstGeom prst="rect">
            <a:avLst/>
          </a:prstGeom>
          <a:noFill/>
          <a:ln/>
        </p:spPr>
        <p:txBody>
          <a:bodyPr wrap="none" lIns="0" tIns="0" rIns="0" bIns="0" rtlCol="0" anchor="t"/>
          <a:lstStyle/>
          <a:p>
            <a:pPr marL="0" indent="0">
              <a:lnSpc>
                <a:spcPts val="2300"/>
              </a:lnSpc>
              <a:buNone/>
            </a:pPr>
            <a:endParaRPr lang="en-US" sz="1400" dirty="0"/>
          </a:p>
        </p:txBody>
      </p:sp>
      <p:sp>
        <p:nvSpPr>
          <p:cNvPr id="11" name="Text 7"/>
          <p:cNvSpPr/>
          <p:nvPr/>
        </p:nvSpPr>
        <p:spPr>
          <a:xfrm>
            <a:off x="4758809" y="2574012"/>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Dim_DeviceSpecifications</a:t>
            </a:r>
            <a:endParaRPr lang="en-US" sz="1400" dirty="0"/>
          </a:p>
        </p:txBody>
      </p:sp>
      <p:sp>
        <p:nvSpPr>
          <p:cNvPr id="12" name="Shape 8"/>
          <p:cNvSpPr/>
          <p:nvPr/>
        </p:nvSpPr>
        <p:spPr>
          <a:xfrm>
            <a:off x="648176" y="2984183"/>
            <a:ext cx="7847648" cy="527566"/>
          </a:xfrm>
          <a:prstGeom prst="rect">
            <a:avLst/>
          </a:prstGeom>
          <a:solidFill>
            <a:srgbClr val="FFFFFF">
              <a:alpha val="4000"/>
            </a:srgbClr>
          </a:solidFill>
          <a:ln/>
        </p:spPr>
        <p:txBody>
          <a:bodyPr/>
          <a:lstStyle/>
          <a:p>
            <a:endParaRPr lang="en-US"/>
          </a:p>
        </p:txBody>
      </p:sp>
      <p:sp>
        <p:nvSpPr>
          <p:cNvPr id="13" name="Text 9"/>
          <p:cNvSpPr/>
          <p:nvPr/>
        </p:nvSpPr>
        <p:spPr>
          <a:xfrm>
            <a:off x="831175" y="2567733"/>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product_id (FK)</a:t>
            </a:r>
            <a:endParaRPr lang="en-US" sz="1400" dirty="0"/>
          </a:p>
        </p:txBody>
      </p:sp>
      <p:sp>
        <p:nvSpPr>
          <p:cNvPr id="14" name="Text 10"/>
          <p:cNvSpPr/>
          <p:nvPr/>
        </p:nvSpPr>
        <p:spPr>
          <a:xfrm>
            <a:off x="4758809" y="3101578"/>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Dim_Site</a:t>
            </a:r>
            <a:endParaRPr lang="en-US" sz="1400" dirty="0"/>
          </a:p>
        </p:txBody>
      </p:sp>
      <p:sp>
        <p:nvSpPr>
          <p:cNvPr id="15" name="Shape 11"/>
          <p:cNvSpPr/>
          <p:nvPr/>
        </p:nvSpPr>
        <p:spPr>
          <a:xfrm>
            <a:off x="648176" y="3511748"/>
            <a:ext cx="7847648" cy="527566"/>
          </a:xfrm>
          <a:prstGeom prst="rect">
            <a:avLst/>
          </a:prstGeom>
          <a:solidFill>
            <a:srgbClr val="000000">
              <a:alpha val="4000"/>
            </a:srgbClr>
          </a:solidFill>
          <a:ln/>
        </p:spPr>
        <p:txBody>
          <a:bodyPr/>
          <a:lstStyle/>
          <a:p>
            <a:endParaRPr lang="en-US"/>
          </a:p>
        </p:txBody>
      </p:sp>
      <p:sp>
        <p:nvSpPr>
          <p:cNvPr id="16" name="Text 12"/>
          <p:cNvSpPr/>
          <p:nvPr/>
        </p:nvSpPr>
        <p:spPr>
          <a:xfrm>
            <a:off x="884515" y="3107858"/>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site_id (FK)</a:t>
            </a:r>
            <a:endParaRPr lang="en-US" sz="1400" dirty="0"/>
          </a:p>
        </p:txBody>
      </p:sp>
      <p:sp>
        <p:nvSpPr>
          <p:cNvPr id="17" name="Text 13"/>
          <p:cNvSpPr/>
          <p:nvPr/>
        </p:nvSpPr>
        <p:spPr>
          <a:xfrm>
            <a:off x="4758809" y="3629144"/>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Dim_Review</a:t>
            </a:r>
            <a:endParaRPr lang="en-US" sz="1400" dirty="0"/>
          </a:p>
        </p:txBody>
      </p:sp>
      <p:sp>
        <p:nvSpPr>
          <p:cNvPr id="18" name="Shape 14"/>
          <p:cNvSpPr/>
          <p:nvPr/>
        </p:nvSpPr>
        <p:spPr>
          <a:xfrm>
            <a:off x="648176" y="4039314"/>
            <a:ext cx="7847648" cy="527566"/>
          </a:xfrm>
          <a:prstGeom prst="rect">
            <a:avLst/>
          </a:prstGeom>
          <a:solidFill>
            <a:srgbClr val="FFFFFF">
              <a:alpha val="4000"/>
            </a:srgbClr>
          </a:solidFill>
          <a:ln/>
        </p:spPr>
        <p:txBody>
          <a:bodyPr/>
          <a:lstStyle/>
          <a:p>
            <a:endParaRPr lang="en-US"/>
          </a:p>
        </p:txBody>
      </p:sp>
      <p:sp>
        <p:nvSpPr>
          <p:cNvPr id="19" name="Text 15"/>
          <p:cNvSpPr/>
          <p:nvPr/>
        </p:nvSpPr>
        <p:spPr>
          <a:xfrm>
            <a:off x="884515" y="3642116"/>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date (FK)</a:t>
            </a:r>
            <a:endParaRPr lang="en-US" sz="1400" dirty="0"/>
          </a:p>
        </p:txBody>
      </p:sp>
      <p:sp>
        <p:nvSpPr>
          <p:cNvPr id="20" name="Text 16"/>
          <p:cNvSpPr/>
          <p:nvPr/>
        </p:nvSpPr>
        <p:spPr>
          <a:xfrm>
            <a:off x="4758809" y="4156710"/>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Dim_Date</a:t>
            </a:r>
            <a:endParaRPr lang="en-US" sz="1400" dirty="0"/>
          </a:p>
        </p:txBody>
      </p:sp>
      <p:sp>
        <p:nvSpPr>
          <p:cNvPr id="21" name="Shape 17"/>
          <p:cNvSpPr/>
          <p:nvPr/>
        </p:nvSpPr>
        <p:spPr>
          <a:xfrm>
            <a:off x="648176" y="4566880"/>
            <a:ext cx="7847648" cy="527566"/>
          </a:xfrm>
          <a:prstGeom prst="rect">
            <a:avLst/>
          </a:prstGeom>
          <a:solidFill>
            <a:srgbClr val="000000">
              <a:alpha val="4000"/>
            </a:srgbClr>
          </a:solidFill>
          <a:ln/>
        </p:spPr>
        <p:txBody>
          <a:bodyPr/>
          <a:lstStyle/>
          <a:p>
            <a:endParaRPr lang="en-US"/>
          </a:p>
        </p:txBody>
      </p:sp>
      <p:sp>
        <p:nvSpPr>
          <p:cNvPr id="22" name="Text 18"/>
          <p:cNvSpPr/>
          <p:nvPr/>
        </p:nvSpPr>
        <p:spPr>
          <a:xfrm>
            <a:off x="831175" y="4156709"/>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review_id (FK)</a:t>
            </a:r>
            <a:endParaRPr lang="en-US" sz="1400" dirty="0"/>
          </a:p>
        </p:txBody>
      </p:sp>
      <p:sp>
        <p:nvSpPr>
          <p:cNvPr id="23" name="Text 19"/>
          <p:cNvSpPr/>
          <p:nvPr/>
        </p:nvSpPr>
        <p:spPr>
          <a:xfrm>
            <a:off x="4758809" y="4684276"/>
            <a:ext cx="3554016" cy="292775"/>
          </a:xfrm>
          <a:prstGeom prst="rect">
            <a:avLst/>
          </a:prstGeom>
          <a:noFill/>
          <a:ln/>
        </p:spPr>
        <p:txBody>
          <a:bodyPr wrap="none" lIns="0" tIns="0" rIns="0" bIns="0" rtlCol="0" anchor="t"/>
          <a:lstStyle/>
          <a:p>
            <a:pPr marL="0" indent="0">
              <a:lnSpc>
                <a:spcPts val="2300"/>
              </a:lnSpc>
              <a:buNone/>
            </a:pPr>
            <a:endParaRPr lang="en-US" sz="1400" dirty="0"/>
          </a:p>
        </p:txBody>
      </p:sp>
      <p:sp>
        <p:nvSpPr>
          <p:cNvPr id="24" name="Shape 20"/>
          <p:cNvSpPr/>
          <p:nvPr/>
        </p:nvSpPr>
        <p:spPr>
          <a:xfrm>
            <a:off x="648176" y="5094446"/>
            <a:ext cx="7847648" cy="527566"/>
          </a:xfrm>
          <a:prstGeom prst="rect">
            <a:avLst/>
          </a:prstGeom>
          <a:solidFill>
            <a:srgbClr val="FFFFFF">
              <a:alpha val="4000"/>
            </a:srgbClr>
          </a:solidFill>
          <a:ln/>
        </p:spPr>
        <p:txBody>
          <a:bodyPr/>
          <a:lstStyle/>
          <a:p>
            <a:endParaRPr lang="en-US"/>
          </a:p>
        </p:txBody>
      </p:sp>
      <p:sp>
        <p:nvSpPr>
          <p:cNvPr id="25" name="Text 21"/>
          <p:cNvSpPr/>
          <p:nvPr/>
        </p:nvSpPr>
        <p:spPr>
          <a:xfrm>
            <a:off x="884515" y="4659094"/>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price_usd</a:t>
            </a:r>
            <a:endParaRPr lang="en-US" sz="1400" dirty="0"/>
          </a:p>
        </p:txBody>
      </p:sp>
      <p:sp>
        <p:nvSpPr>
          <p:cNvPr id="26" name="Text 22"/>
          <p:cNvSpPr/>
          <p:nvPr/>
        </p:nvSpPr>
        <p:spPr>
          <a:xfrm>
            <a:off x="4758809" y="5211842"/>
            <a:ext cx="3554016" cy="292775"/>
          </a:xfrm>
          <a:prstGeom prst="rect">
            <a:avLst/>
          </a:prstGeom>
          <a:noFill/>
          <a:ln/>
        </p:spPr>
        <p:txBody>
          <a:bodyPr wrap="none" lIns="0" tIns="0" rIns="0" bIns="0" rtlCol="0" anchor="t"/>
          <a:lstStyle/>
          <a:p>
            <a:pPr marL="0" indent="0">
              <a:lnSpc>
                <a:spcPts val="2300"/>
              </a:lnSpc>
              <a:buNone/>
            </a:pPr>
            <a:endParaRPr lang="en-US" sz="1400" dirty="0"/>
          </a:p>
        </p:txBody>
      </p:sp>
      <p:sp>
        <p:nvSpPr>
          <p:cNvPr id="27" name="Shape 23"/>
          <p:cNvSpPr/>
          <p:nvPr/>
        </p:nvSpPr>
        <p:spPr>
          <a:xfrm>
            <a:off x="648176" y="5622012"/>
            <a:ext cx="7847648" cy="527566"/>
          </a:xfrm>
          <a:prstGeom prst="rect">
            <a:avLst/>
          </a:prstGeom>
          <a:solidFill>
            <a:srgbClr val="000000">
              <a:alpha val="4000"/>
            </a:srgbClr>
          </a:solidFill>
          <a:ln/>
        </p:spPr>
        <p:txBody>
          <a:bodyPr/>
          <a:lstStyle/>
          <a:p>
            <a:endParaRPr lang="en-US"/>
          </a:p>
        </p:txBody>
      </p:sp>
      <p:sp>
        <p:nvSpPr>
          <p:cNvPr id="28" name="Text 24"/>
          <p:cNvSpPr/>
          <p:nvPr/>
        </p:nvSpPr>
        <p:spPr>
          <a:xfrm>
            <a:off x="926485" y="5241547"/>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discount</a:t>
            </a:r>
            <a:endParaRPr lang="en-US" sz="1400" dirty="0"/>
          </a:p>
        </p:txBody>
      </p:sp>
      <p:sp>
        <p:nvSpPr>
          <p:cNvPr id="29" name="Text 25"/>
          <p:cNvSpPr/>
          <p:nvPr/>
        </p:nvSpPr>
        <p:spPr>
          <a:xfrm>
            <a:off x="4758809" y="5739408"/>
            <a:ext cx="3554016" cy="292775"/>
          </a:xfrm>
          <a:prstGeom prst="rect">
            <a:avLst/>
          </a:prstGeom>
          <a:noFill/>
          <a:ln/>
        </p:spPr>
        <p:txBody>
          <a:bodyPr wrap="none" lIns="0" tIns="0" rIns="0" bIns="0" rtlCol="0" anchor="t"/>
          <a:lstStyle/>
          <a:p>
            <a:pPr marL="0" indent="0">
              <a:lnSpc>
                <a:spcPts val="2300"/>
              </a:lnSpc>
              <a:buNone/>
            </a:pPr>
            <a:endParaRPr lang="en-US" sz="1400" dirty="0"/>
          </a:p>
        </p:txBody>
      </p:sp>
      <p:sp>
        <p:nvSpPr>
          <p:cNvPr id="30" name="Shape 26"/>
          <p:cNvSpPr/>
          <p:nvPr/>
        </p:nvSpPr>
        <p:spPr>
          <a:xfrm>
            <a:off x="648176" y="6149578"/>
            <a:ext cx="7847648" cy="527566"/>
          </a:xfrm>
          <a:prstGeom prst="rect">
            <a:avLst/>
          </a:prstGeom>
          <a:solidFill>
            <a:srgbClr val="FFFFFF">
              <a:alpha val="4000"/>
            </a:srgbClr>
          </a:solidFill>
          <a:ln/>
        </p:spPr>
        <p:txBody>
          <a:bodyPr/>
          <a:lstStyle/>
          <a:p>
            <a:endParaRPr lang="en-US"/>
          </a:p>
        </p:txBody>
      </p:sp>
      <p:sp>
        <p:nvSpPr>
          <p:cNvPr id="31" name="Text 27"/>
          <p:cNvSpPr/>
          <p:nvPr/>
        </p:nvSpPr>
        <p:spPr>
          <a:xfrm>
            <a:off x="831175" y="5781376"/>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price_without_discount</a:t>
            </a:r>
            <a:endParaRPr lang="en-US" sz="1400" dirty="0"/>
          </a:p>
        </p:txBody>
      </p:sp>
      <p:sp>
        <p:nvSpPr>
          <p:cNvPr id="32" name="Text 28"/>
          <p:cNvSpPr/>
          <p:nvPr/>
        </p:nvSpPr>
        <p:spPr>
          <a:xfrm>
            <a:off x="4758809" y="6266974"/>
            <a:ext cx="3554016" cy="292775"/>
          </a:xfrm>
          <a:prstGeom prst="rect">
            <a:avLst/>
          </a:prstGeom>
          <a:noFill/>
          <a:ln/>
        </p:spPr>
        <p:txBody>
          <a:bodyPr wrap="none" lIns="0" tIns="0" rIns="0" bIns="0" rtlCol="0" anchor="t"/>
          <a:lstStyle/>
          <a:p>
            <a:pPr marL="0" indent="0">
              <a:lnSpc>
                <a:spcPts val="2300"/>
              </a:lnSpc>
              <a:buNone/>
            </a:pPr>
            <a:endParaRPr lang="en-US" sz="1400" dirty="0"/>
          </a:p>
        </p:txBody>
      </p:sp>
      <p:sp>
        <p:nvSpPr>
          <p:cNvPr id="33" name="Shape 29"/>
          <p:cNvSpPr/>
          <p:nvPr/>
        </p:nvSpPr>
        <p:spPr>
          <a:xfrm>
            <a:off x="648176" y="6677144"/>
            <a:ext cx="7847648" cy="527566"/>
          </a:xfrm>
          <a:prstGeom prst="rect">
            <a:avLst/>
          </a:prstGeom>
          <a:solidFill>
            <a:srgbClr val="000000">
              <a:alpha val="4000"/>
            </a:srgbClr>
          </a:solidFill>
          <a:ln/>
        </p:spPr>
        <p:txBody>
          <a:bodyPr/>
          <a:lstStyle/>
          <a:p>
            <a:endParaRPr lang="en-US"/>
          </a:p>
        </p:txBody>
      </p:sp>
      <p:sp>
        <p:nvSpPr>
          <p:cNvPr id="34" name="Text 30"/>
          <p:cNvSpPr/>
          <p:nvPr/>
        </p:nvSpPr>
        <p:spPr>
          <a:xfrm>
            <a:off x="884515" y="6273730"/>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rating_avg</a:t>
            </a:r>
            <a:endParaRPr lang="en-US" sz="1400" dirty="0"/>
          </a:p>
        </p:txBody>
      </p:sp>
      <p:sp>
        <p:nvSpPr>
          <p:cNvPr id="35" name="Text 31"/>
          <p:cNvSpPr/>
          <p:nvPr/>
        </p:nvSpPr>
        <p:spPr>
          <a:xfrm>
            <a:off x="4758809" y="6794540"/>
            <a:ext cx="3554016" cy="292775"/>
          </a:xfrm>
          <a:prstGeom prst="rect">
            <a:avLst/>
          </a:prstGeom>
          <a:noFill/>
          <a:ln/>
        </p:spPr>
        <p:txBody>
          <a:bodyPr wrap="none" lIns="0" tIns="0" rIns="0" bIns="0" rtlCol="0" anchor="t"/>
          <a:lstStyle/>
          <a:p>
            <a:pPr marL="0" indent="0">
              <a:lnSpc>
                <a:spcPts val="2300"/>
              </a:lnSpc>
              <a:buNone/>
            </a:pPr>
            <a:endParaRPr lang="en-US" sz="1400" dirty="0"/>
          </a:p>
        </p:txBody>
      </p:sp>
      <p:sp>
        <p:nvSpPr>
          <p:cNvPr id="36" name="Shape 32"/>
          <p:cNvSpPr/>
          <p:nvPr/>
        </p:nvSpPr>
        <p:spPr>
          <a:xfrm>
            <a:off x="648176" y="7204710"/>
            <a:ext cx="7847648" cy="527566"/>
          </a:xfrm>
          <a:prstGeom prst="rect">
            <a:avLst/>
          </a:prstGeom>
          <a:solidFill>
            <a:srgbClr val="FFFFFF">
              <a:alpha val="4000"/>
            </a:srgbClr>
          </a:solidFill>
          <a:ln/>
        </p:spPr>
        <p:txBody>
          <a:bodyPr/>
          <a:lstStyle/>
          <a:p>
            <a:endParaRPr lang="en-US"/>
          </a:p>
        </p:txBody>
      </p:sp>
      <p:sp>
        <p:nvSpPr>
          <p:cNvPr id="37" name="Text 33"/>
          <p:cNvSpPr/>
          <p:nvPr/>
        </p:nvSpPr>
        <p:spPr>
          <a:xfrm>
            <a:off x="884515" y="6752720"/>
            <a:ext cx="3554016" cy="292775"/>
          </a:xfrm>
          <a:prstGeom prst="rect">
            <a:avLst/>
          </a:prstGeom>
          <a:noFill/>
          <a:ln/>
        </p:spPr>
        <p:txBody>
          <a:bodyPr wrap="none" lIns="0" tIns="0" rIns="0" bIns="0" rtlCol="0" anchor="t"/>
          <a:lstStyle/>
          <a:p>
            <a:pPr marL="0" indent="0">
              <a:lnSpc>
                <a:spcPts val="2300"/>
              </a:lnSpc>
              <a:buNone/>
            </a:pPr>
            <a:r>
              <a:rPr lang="en-US" sz="1400" dirty="0">
                <a:solidFill>
                  <a:srgbClr val="333F70"/>
                </a:solidFill>
                <a:latin typeface="Open Sans" pitchFamily="34" charset="0"/>
                <a:ea typeface="Open Sans" pitchFamily="34" charset="-122"/>
                <a:cs typeface="Open Sans" pitchFamily="34" charset="-120"/>
              </a:rPr>
              <a:t>- review_count</a:t>
            </a:r>
            <a:endParaRPr lang="en-US" sz="1400" dirty="0"/>
          </a:p>
        </p:txBody>
      </p:sp>
      <p:sp>
        <p:nvSpPr>
          <p:cNvPr id="38" name="Text 34"/>
          <p:cNvSpPr/>
          <p:nvPr/>
        </p:nvSpPr>
        <p:spPr>
          <a:xfrm>
            <a:off x="4758809" y="7322106"/>
            <a:ext cx="3554016" cy="292775"/>
          </a:xfrm>
          <a:prstGeom prst="rect">
            <a:avLst/>
          </a:prstGeom>
          <a:noFill/>
          <a:ln/>
        </p:spPr>
        <p:txBody>
          <a:bodyPr wrap="none" lIns="0" tIns="0" rIns="0" bIns="0" rtlCol="0" anchor="t"/>
          <a:lstStyle/>
          <a:p>
            <a:pPr marL="0" indent="0">
              <a:lnSpc>
                <a:spcPts val="2300"/>
              </a:lnSpc>
              <a:buNone/>
            </a:pPr>
            <a:endParaRPr lang="en-US" sz="1400" dirty="0"/>
          </a:p>
        </p:txBody>
      </p:sp>
      <p:pic>
        <p:nvPicPr>
          <p:cNvPr id="40" name="Picture 39">
            <a:extLst>
              <a:ext uri="{FF2B5EF4-FFF2-40B4-BE49-F238E27FC236}">
                <a16:creationId xmlns:a16="http://schemas.microsoft.com/office/drawing/2014/main" id="{9A9A974D-8878-C7DE-A247-F82833040FC0}"/>
              </a:ext>
            </a:extLst>
          </p:cNvPr>
          <p:cNvPicPr>
            <a:picLocks noChangeAspect="1"/>
          </p:cNvPicPr>
          <p:nvPr/>
        </p:nvPicPr>
        <p:blipFill>
          <a:blip r:embed="rId4"/>
          <a:stretch>
            <a:fillRect/>
          </a:stretch>
        </p:blipFill>
        <p:spPr>
          <a:xfrm>
            <a:off x="9144001" y="1875069"/>
            <a:ext cx="5486400" cy="44294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957"/>
          </a:xfrm>
          <a:prstGeom prst="rect">
            <a:avLst/>
          </a:prstGeom>
        </p:spPr>
      </p:pic>
      <p:pic>
        <p:nvPicPr>
          <p:cNvPr id="3" name="Image 1" descr="preencoded.png"/>
          <p:cNvPicPr>
            <a:picLocks noChangeAspect="1"/>
          </p:cNvPicPr>
          <p:nvPr/>
        </p:nvPicPr>
        <p:blipFill>
          <a:blip r:embed="rId4"/>
          <a:stretch>
            <a:fillRect/>
          </a:stretch>
        </p:blipFill>
        <p:spPr>
          <a:xfrm>
            <a:off x="9370814" y="2399586"/>
            <a:ext cx="5032653" cy="3430667"/>
          </a:xfrm>
          <a:prstGeom prst="rect">
            <a:avLst/>
          </a:prstGeom>
        </p:spPr>
      </p:pic>
      <p:sp>
        <p:nvSpPr>
          <p:cNvPr id="4" name="Text 0"/>
          <p:cNvSpPr/>
          <p:nvPr/>
        </p:nvSpPr>
        <p:spPr>
          <a:xfrm>
            <a:off x="635318" y="499229"/>
            <a:ext cx="7873365" cy="1134666"/>
          </a:xfrm>
          <a:prstGeom prst="rect">
            <a:avLst/>
          </a:prstGeom>
          <a:noFill/>
          <a:ln/>
        </p:spPr>
        <p:txBody>
          <a:bodyPr wrap="square" lIns="0" tIns="0" rIns="0" bIns="0" rtlCol="0" anchor="t"/>
          <a:lstStyle/>
          <a:p>
            <a:pPr marL="0" indent="0">
              <a:lnSpc>
                <a:spcPts val="4450"/>
              </a:lnSpc>
              <a:buNone/>
            </a:pPr>
            <a:r>
              <a:rPr lang="en-US" sz="3550" b="1" dirty="0">
                <a:solidFill>
                  <a:srgbClr val="333F70"/>
                </a:solidFill>
                <a:latin typeface="Unbounded Bold" pitchFamily="34" charset="0"/>
                <a:ea typeface="Unbounded Bold" pitchFamily="34" charset="-122"/>
                <a:cs typeface="Unbounded Bold" pitchFamily="34" charset="-120"/>
              </a:rPr>
              <a:t>Data Pipeline Automation Journey</a:t>
            </a:r>
            <a:endParaRPr lang="en-US" sz="3550" dirty="0"/>
          </a:p>
        </p:txBody>
      </p:sp>
      <p:sp>
        <p:nvSpPr>
          <p:cNvPr id="5" name="Shape 1"/>
          <p:cNvSpPr/>
          <p:nvPr/>
        </p:nvSpPr>
        <p:spPr>
          <a:xfrm>
            <a:off x="896183" y="1906191"/>
            <a:ext cx="22860" cy="5824538"/>
          </a:xfrm>
          <a:prstGeom prst="roundRect">
            <a:avLst>
              <a:gd name="adj" fmla="val 333539"/>
            </a:avLst>
          </a:prstGeom>
          <a:solidFill>
            <a:srgbClr val="BCDBD4"/>
          </a:solidFill>
          <a:ln/>
        </p:spPr>
        <p:txBody>
          <a:bodyPr/>
          <a:lstStyle/>
          <a:p>
            <a:endParaRPr lang="en-US"/>
          </a:p>
        </p:txBody>
      </p:sp>
      <p:sp>
        <p:nvSpPr>
          <p:cNvPr id="6" name="Shape 2"/>
          <p:cNvSpPr/>
          <p:nvPr/>
        </p:nvSpPr>
        <p:spPr>
          <a:xfrm>
            <a:off x="1088946" y="2303145"/>
            <a:ext cx="635318" cy="22860"/>
          </a:xfrm>
          <a:prstGeom prst="roundRect">
            <a:avLst>
              <a:gd name="adj" fmla="val 333539"/>
            </a:avLst>
          </a:prstGeom>
          <a:solidFill>
            <a:srgbClr val="BCDBD4"/>
          </a:solidFill>
          <a:ln/>
        </p:spPr>
        <p:txBody>
          <a:bodyPr/>
          <a:lstStyle/>
          <a:p>
            <a:endParaRPr lang="en-US"/>
          </a:p>
        </p:txBody>
      </p:sp>
      <p:sp>
        <p:nvSpPr>
          <p:cNvPr id="7" name="Shape 3"/>
          <p:cNvSpPr/>
          <p:nvPr/>
        </p:nvSpPr>
        <p:spPr>
          <a:xfrm>
            <a:off x="703421" y="2110383"/>
            <a:ext cx="408384" cy="408384"/>
          </a:xfrm>
          <a:prstGeom prst="roundRect">
            <a:avLst>
              <a:gd name="adj" fmla="val 18670"/>
            </a:avLst>
          </a:prstGeom>
          <a:solidFill>
            <a:srgbClr val="D6F5EE"/>
          </a:solidFill>
          <a:ln w="7620">
            <a:solidFill>
              <a:srgbClr val="BCDBD4"/>
            </a:solidFill>
            <a:prstDash val="solid"/>
          </a:ln>
        </p:spPr>
        <p:txBody>
          <a:bodyPr/>
          <a:lstStyle/>
          <a:p>
            <a:endParaRPr lang="en-US"/>
          </a:p>
        </p:txBody>
      </p:sp>
      <p:sp>
        <p:nvSpPr>
          <p:cNvPr id="8" name="Text 4"/>
          <p:cNvSpPr/>
          <p:nvPr/>
        </p:nvSpPr>
        <p:spPr>
          <a:xfrm>
            <a:off x="836771" y="2178368"/>
            <a:ext cx="141565" cy="272296"/>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1</a:t>
            </a:r>
            <a:endParaRPr lang="en-US" sz="2100" dirty="0"/>
          </a:p>
        </p:txBody>
      </p:sp>
      <p:sp>
        <p:nvSpPr>
          <p:cNvPr id="9" name="Text 5"/>
          <p:cNvSpPr/>
          <p:nvPr/>
        </p:nvSpPr>
        <p:spPr>
          <a:xfrm>
            <a:off x="1906072" y="2087642"/>
            <a:ext cx="3390662" cy="283607"/>
          </a:xfrm>
          <a:prstGeom prst="rect">
            <a:avLst/>
          </a:prstGeom>
          <a:noFill/>
          <a:ln/>
        </p:spPr>
        <p:txBody>
          <a:bodyPr wrap="none" lIns="0" tIns="0" rIns="0" bIns="0" rtlCol="0" anchor="t"/>
          <a:lstStyle/>
          <a:p>
            <a:pPr marL="0" indent="0" algn="l">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Initial Azure Exploration</a:t>
            </a:r>
            <a:endParaRPr lang="en-US" sz="1750" dirty="0"/>
          </a:p>
        </p:txBody>
      </p:sp>
      <p:sp>
        <p:nvSpPr>
          <p:cNvPr id="10" name="Text 6"/>
          <p:cNvSpPr/>
          <p:nvPr/>
        </p:nvSpPr>
        <p:spPr>
          <a:xfrm>
            <a:off x="1906072" y="2480072"/>
            <a:ext cx="6602611" cy="1162050"/>
          </a:xfrm>
          <a:prstGeom prst="rect">
            <a:avLst/>
          </a:prstGeom>
          <a:noFill/>
          <a:ln/>
        </p:spPr>
        <p:txBody>
          <a:bodyPr wrap="square" lIns="0" tIns="0" rIns="0" bIns="0" rtlCol="0" anchor="t"/>
          <a:lstStyle/>
          <a:p>
            <a:pPr marL="0" indent="0" algn="l">
              <a:lnSpc>
                <a:spcPts val="2250"/>
              </a:lnSpc>
              <a:buNone/>
            </a:pPr>
            <a:r>
              <a:rPr lang="en-US" sz="1400" dirty="0">
                <a:solidFill>
                  <a:srgbClr val="333F70"/>
                </a:solidFill>
                <a:latin typeface="Open Sans" pitchFamily="34" charset="0"/>
                <a:ea typeface="Open Sans" pitchFamily="34" charset="-122"/>
                <a:cs typeface="Open Sans" pitchFamily="34" charset="-120"/>
              </a:rPr>
              <a:t>We began by exploring Azure Synapse Analytics as a potential solution for automating our data processing pipeline. This powerful platform offered comprehensive data integration, enterprise data warehousing, and big data analytics capabilities.</a:t>
            </a:r>
            <a:endParaRPr lang="en-US" sz="1400" dirty="0"/>
          </a:p>
        </p:txBody>
      </p:sp>
      <p:sp>
        <p:nvSpPr>
          <p:cNvPr id="11" name="Shape 7"/>
          <p:cNvSpPr/>
          <p:nvPr/>
        </p:nvSpPr>
        <p:spPr>
          <a:xfrm>
            <a:off x="1088946" y="4401979"/>
            <a:ext cx="635318" cy="22860"/>
          </a:xfrm>
          <a:prstGeom prst="roundRect">
            <a:avLst>
              <a:gd name="adj" fmla="val 333539"/>
            </a:avLst>
          </a:prstGeom>
          <a:solidFill>
            <a:srgbClr val="BCDBD4"/>
          </a:solidFill>
          <a:ln/>
        </p:spPr>
        <p:txBody>
          <a:bodyPr/>
          <a:lstStyle/>
          <a:p>
            <a:endParaRPr lang="en-US"/>
          </a:p>
        </p:txBody>
      </p:sp>
      <p:sp>
        <p:nvSpPr>
          <p:cNvPr id="12" name="Shape 8"/>
          <p:cNvSpPr/>
          <p:nvPr/>
        </p:nvSpPr>
        <p:spPr>
          <a:xfrm>
            <a:off x="703421" y="4209217"/>
            <a:ext cx="408384" cy="408384"/>
          </a:xfrm>
          <a:prstGeom prst="roundRect">
            <a:avLst>
              <a:gd name="adj" fmla="val 18670"/>
            </a:avLst>
          </a:prstGeom>
          <a:solidFill>
            <a:srgbClr val="D6F5EE"/>
          </a:solidFill>
          <a:ln w="7620">
            <a:solidFill>
              <a:srgbClr val="BCDBD4"/>
            </a:solidFill>
            <a:prstDash val="solid"/>
          </a:ln>
        </p:spPr>
        <p:txBody>
          <a:bodyPr/>
          <a:lstStyle/>
          <a:p>
            <a:endParaRPr lang="en-US"/>
          </a:p>
        </p:txBody>
      </p:sp>
      <p:sp>
        <p:nvSpPr>
          <p:cNvPr id="13" name="Text 9"/>
          <p:cNvSpPr/>
          <p:nvPr/>
        </p:nvSpPr>
        <p:spPr>
          <a:xfrm>
            <a:off x="793909" y="4277201"/>
            <a:ext cx="227290" cy="272296"/>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2</a:t>
            </a:r>
            <a:endParaRPr lang="en-US" sz="2100" dirty="0"/>
          </a:p>
        </p:txBody>
      </p:sp>
      <p:sp>
        <p:nvSpPr>
          <p:cNvPr id="14" name="Text 10"/>
          <p:cNvSpPr/>
          <p:nvPr/>
        </p:nvSpPr>
        <p:spPr>
          <a:xfrm>
            <a:off x="1906072" y="4186476"/>
            <a:ext cx="3620691" cy="283607"/>
          </a:xfrm>
          <a:prstGeom prst="rect">
            <a:avLst/>
          </a:prstGeom>
          <a:noFill/>
          <a:ln/>
        </p:spPr>
        <p:txBody>
          <a:bodyPr wrap="none" lIns="0" tIns="0" rIns="0" bIns="0" rtlCol="0" anchor="t"/>
          <a:lstStyle/>
          <a:p>
            <a:pPr marL="0" indent="0" algn="l">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Spark Pool Consideration</a:t>
            </a:r>
            <a:endParaRPr lang="en-US" sz="1750" dirty="0"/>
          </a:p>
        </p:txBody>
      </p:sp>
      <p:sp>
        <p:nvSpPr>
          <p:cNvPr id="15" name="Text 11"/>
          <p:cNvSpPr/>
          <p:nvPr/>
        </p:nvSpPr>
        <p:spPr>
          <a:xfrm>
            <a:off x="1906072" y="4578906"/>
            <a:ext cx="6602611" cy="871538"/>
          </a:xfrm>
          <a:prstGeom prst="rect">
            <a:avLst/>
          </a:prstGeom>
          <a:noFill/>
          <a:ln/>
        </p:spPr>
        <p:txBody>
          <a:bodyPr wrap="square" lIns="0" tIns="0" rIns="0" bIns="0" rtlCol="0" anchor="t"/>
          <a:lstStyle/>
          <a:p>
            <a:pPr marL="0" indent="0" algn="l">
              <a:lnSpc>
                <a:spcPts val="2250"/>
              </a:lnSpc>
              <a:buNone/>
            </a:pPr>
            <a:r>
              <a:rPr lang="en-US" sz="1400" dirty="0">
                <a:solidFill>
                  <a:srgbClr val="333F70"/>
                </a:solidFill>
                <a:latin typeface="Open Sans" pitchFamily="34" charset="0"/>
                <a:ea typeface="Open Sans" pitchFamily="34" charset="-122"/>
                <a:cs typeface="Open Sans" pitchFamily="34" charset="-120"/>
              </a:rPr>
              <a:t>Initially, we considered using Spark pool notebooks for each section of our pipeline. While this approach offered robust processing capabilities, we quickly realized it would be a costly solution for our project's scale.</a:t>
            </a:r>
            <a:endParaRPr lang="en-US" sz="1400" dirty="0"/>
          </a:p>
        </p:txBody>
      </p:sp>
      <p:sp>
        <p:nvSpPr>
          <p:cNvPr id="16" name="Shape 12"/>
          <p:cNvSpPr/>
          <p:nvPr/>
        </p:nvSpPr>
        <p:spPr>
          <a:xfrm>
            <a:off x="1088946" y="6210300"/>
            <a:ext cx="635318" cy="22860"/>
          </a:xfrm>
          <a:prstGeom prst="roundRect">
            <a:avLst>
              <a:gd name="adj" fmla="val 333539"/>
            </a:avLst>
          </a:prstGeom>
          <a:solidFill>
            <a:srgbClr val="BCDBD4"/>
          </a:solidFill>
          <a:ln/>
        </p:spPr>
        <p:txBody>
          <a:bodyPr/>
          <a:lstStyle/>
          <a:p>
            <a:endParaRPr lang="en-US"/>
          </a:p>
        </p:txBody>
      </p:sp>
      <p:sp>
        <p:nvSpPr>
          <p:cNvPr id="17" name="Shape 13"/>
          <p:cNvSpPr/>
          <p:nvPr/>
        </p:nvSpPr>
        <p:spPr>
          <a:xfrm>
            <a:off x="703421" y="6017538"/>
            <a:ext cx="408384" cy="408384"/>
          </a:xfrm>
          <a:prstGeom prst="roundRect">
            <a:avLst>
              <a:gd name="adj" fmla="val 18670"/>
            </a:avLst>
          </a:prstGeom>
          <a:solidFill>
            <a:srgbClr val="D6F5EE"/>
          </a:solidFill>
          <a:ln w="7620">
            <a:solidFill>
              <a:srgbClr val="BCDBD4"/>
            </a:solidFill>
            <a:prstDash val="solid"/>
          </a:ln>
        </p:spPr>
        <p:txBody>
          <a:bodyPr/>
          <a:lstStyle/>
          <a:p>
            <a:endParaRPr lang="en-US"/>
          </a:p>
        </p:txBody>
      </p:sp>
      <p:sp>
        <p:nvSpPr>
          <p:cNvPr id="18" name="Text 14"/>
          <p:cNvSpPr/>
          <p:nvPr/>
        </p:nvSpPr>
        <p:spPr>
          <a:xfrm>
            <a:off x="793433" y="6085523"/>
            <a:ext cx="228362" cy="272296"/>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3</a:t>
            </a:r>
            <a:endParaRPr lang="en-US" sz="2100" dirty="0"/>
          </a:p>
        </p:txBody>
      </p:sp>
      <p:sp>
        <p:nvSpPr>
          <p:cNvPr id="19" name="Text 15"/>
          <p:cNvSpPr/>
          <p:nvPr/>
        </p:nvSpPr>
        <p:spPr>
          <a:xfrm>
            <a:off x="1906072" y="5994797"/>
            <a:ext cx="3763089" cy="283607"/>
          </a:xfrm>
          <a:prstGeom prst="rect">
            <a:avLst/>
          </a:prstGeom>
          <a:noFill/>
          <a:ln/>
        </p:spPr>
        <p:txBody>
          <a:bodyPr wrap="none" lIns="0" tIns="0" rIns="0" bIns="0" rtlCol="0" anchor="t"/>
          <a:lstStyle/>
          <a:p>
            <a:pPr marL="0" indent="0" algn="l">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Cost-Effective Alternative</a:t>
            </a:r>
            <a:endParaRPr lang="en-US" sz="1750" dirty="0"/>
          </a:p>
        </p:txBody>
      </p:sp>
      <p:sp>
        <p:nvSpPr>
          <p:cNvPr id="20" name="Text 16"/>
          <p:cNvSpPr/>
          <p:nvPr/>
        </p:nvSpPr>
        <p:spPr>
          <a:xfrm>
            <a:off x="1906072" y="6387227"/>
            <a:ext cx="6602611" cy="1162050"/>
          </a:xfrm>
          <a:prstGeom prst="rect">
            <a:avLst/>
          </a:prstGeom>
          <a:noFill/>
          <a:ln/>
        </p:spPr>
        <p:txBody>
          <a:bodyPr wrap="square" lIns="0" tIns="0" rIns="0" bIns="0" rtlCol="0" anchor="t"/>
          <a:lstStyle/>
          <a:p>
            <a:pPr marL="0" indent="0" algn="l">
              <a:lnSpc>
                <a:spcPts val="2250"/>
              </a:lnSpc>
              <a:buNone/>
            </a:pPr>
            <a:r>
              <a:rPr lang="en-US" sz="1400" dirty="0">
                <a:solidFill>
                  <a:srgbClr val="333F70"/>
                </a:solidFill>
                <a:latin typeface="Open Sans" pitchFamily="34" charset="0"/>
                <a:ea typeface="Open Sans" pitchFamily="34" charset="-122"/>
                <a:cs typeface="Open Sans" pitchFamily="34" charset="-120"/>
              </a:rPr>
              <a:t>After careful consideration, we pivoted to developing a custom app function. This approach allowed us to automate the scraping and transformation processes more efficiently and at a lower cost, aligning better with our project's resources and requirements.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5B9C719-784B-9C15-5373-EC352BA078FD}"/>
              </a:ext>
            </a:extLst>
          </p:cNvPr>
          <p:cNvPicPr>
            <a:picLocks noChangeAspect="1"/>
          </p:cNvPicPr>
          <p:nvPr/>
        </p:nvPicPr>
        <p:blipFill>
          <a:blip r:embed="rId2"/>
          <a:stretch>
            <a:fillRect/>
          </a:stretch>
        </p:blipFill>
        <p:spPr>
          <a:xfrm>
            <a:off x="772160" y="2528112"/>
            <a:ext cx="13086079" cy="3173374"/>
          </a:xfrm>
          <a:prstGeom prst="rect">
            <a:avLst/>
          </a:prstGeom>
        </p:spPr>
      </p:pic>
    </p:spTree>
    <p:extLst>
      <p:ext uri="{BB962C8B-B14F-4D97-AF65-F5344CB8AC3E}">
        <p14:creationId xmlns:p14="http://schemas.microsoft.com/office/powerpoint/2010/main" val="68460815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41</TotalTime>
  <Words>1238</Words>
  <Application>Microsoft Office PowerPoint</Application>
  <PresentationFormat>Custom</PresentationFormat>
  <Paragraphs>107</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Unbounded Bold</vt:lpstr>
      <vt:lpstr>Calibri Light</vt:lpstr>
      <vt:lpstr>Arial</vt:lpstr>
      <vt:lpstr>Open Sans</vt:lpstr>
      <vt:lpstr>Calibri</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Youssef Khalaf</cp:lastModifiedBy>
  <cp:revision>3</cp:revision>
  <dcterms:created xsi:type="dcterms:W3CDTF">2024-10-19T20:04:17Z</dcterms:created>
  <dcterms:modified xsi:type="dcterms:W3CDTF">2024-10-19T20:46:36Z</dcterms:modified>
</cp:coreProperties>
</file>