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4"/>
  </p:sldMasterIdLst>
  <p:notesMasterIdLst>
    <p:notesMasterId r:id="rId1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CB3EE1-133B-4EA1-B933-1EA6B60C0362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C3DB7-8FBE-42AF-B5E0-5853E15013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4654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C3DB7-8FBE-42AF-B5E0-5853E15013E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8975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C3DB7-8FBE-42AF-B5E0-5853E15013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8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BA023-14E5-CC0E-EAD2-A1CADC22A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3B3395-ABD2-0251-B879-EFBC76512D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5961A1-F95C-6122-101D-F3F4ED9953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970C42-58F9-0155-14BA-7D8FE8821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C3DB7-8FBE-42AF-B5E0-5853E15013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431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C3DB7-8FBE-42AF-B5E0-5853E15013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60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03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8888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8590279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50282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8046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383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6642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436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7293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9464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90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572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936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74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214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1988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AE8E96-C49D-4AB3-9BA8-0A3AEFB678A8}" type="datetimeFigureOut">
              <a:rPr lang="en-US" smtClean="0"/>
              <a:t>5/9/2025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CF4CF-863B-4976-81B9-73543971A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0090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A6D31-E902-749E-07DB-3A82E3299F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5269" y="1505135"/>
            <a:ext cx="9001462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Project Spring 2025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Title:</a:t>
            </a:r>
            <a:b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“Escape room game and</a:t>
            </a:r>
            <a:b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3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karachi</a:t>
            </a:r>
            <a:r>
              <a:rPr lang="en-US" sz="33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Market Path finder”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5D467F-AD74-51F5-4B28-B3BC1D0116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5429" y="4409636"/>
            <a:ext cx="5562600" cy="1155019"/>
          </a:xfrm>
        </p:spPr>
        <p:txBody>
          <a:bodyPr>
            <a:noAutofit/>
          </a:bodyPr>
          <a:lstStyle/>
          <a:p>
            <a:pPr algn="l"/>
            <a:r>
              <a:rPr lang="en-US" sz="1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members: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Adina Faraz (23k-0008)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Syeda Sara Ali (23k-0070)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Raghib Rizwan (23k-0012)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Hafsa Rashid (23k-0064)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29EE48-44A7-340B-E8DC-79F890DEB8F2}"/>
              </a:ext>
            </a:extLst>
          </p:cNvPr>
          <p:cNvSpPr txBox="1"/>
          <p:nvPr/>
        </p:nvSpPr>
        <p:spPr>
          <a:xfrm>
            <a:off x="9247100" y="5564655"/>
            <a:ext cx="269926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Instructor: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Theory: Sir Bilal Ahsan</a:t>
            </a:r>
          </a:p>
          <a:p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Lab: Ramsha Jat</a:t>
            </a:r>
          </a:p>
        </p:txBody>
      </p:sp>
    </p:spTree>
    <p:extLst>
      <p:ext uri="{BB962C8B-B14F-4D97-AF65-F5344CB8AC3E}">
        <p14:creationId xmlns:p14="http://schemas.microsoft.com/office/powerpoint/2010/main" val="4076741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E72B-6857-DBF3-B08E-176999AB6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404989"/>
            <a:ext cx="10353761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Escape the room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92F789E-CE75-0A5F-414E-5C6E550EAF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1347" y="2282667"/>
            <a:ext cx="5605629" cy="3223236"/>
          </a:xfrm>
          <a:prstGeom prst="rect">
            <a:avLst/>
          </a:prstGeom>
          <a:ln w="190500" cap="sq">
            <a:solidFill>
              <a:srgbClr val="FFFFFF"/>
            </a:solidFill>
            <a:miter lim="800000"/>
          </a:ln>
          <a:effectLst>
            <a:outerShdw blurRad="54991" dist="17780" dir="5400000" algn="ctr" rotWithShape="0">
              <a:schemeClr val="bg1">
                <a:alpha val="40000"/>
              </a:scheme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5DC01211-BD0C-A5CB-124A-FA7AADD040E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9995" y="2004198"/>
            <a:ext cx="518160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A* Escape Room Challenge is a fun way 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show how AI solves puzzles.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Players try to escape a maze with locked doors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obstacles. The system uses the A* algorithm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 find the shortest and best path from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start to goal by considering: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 the player starts and finishes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Obstacles in the way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Steps needed and estimated distance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game helps users see how A* works in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real-time, making AI search ideas easy to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understand.</a:t>
            </a:r>
          </a:p>
        </p:txBody>
      </p:sp>
    </p:spTree>
    <p:extLst>
      <p:ext uri="{BB962C8B-B14F-4D97-AF65-F5344CB8AC3E}">
        <p14:creationId xmlns:p14="http://schemas.microsoft.com/office/powerpoint/2010/main" val="1905201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EA05D-7010-93A0-512E-1A4F93B0A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36" y="371995"/>
            <a:ext cx="10355327" cy="948126"/>
          </a:xfrm>
        </p:spPr>
        <p:txBody>
          <a:bodyPr/>
          <a:lstStyle/>
          <a:p>
            <a:r>
              <a:rPr lang="en-US" dirty="0"/>
              <a:t>HOW Efficient it is?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37C3A8A-7F69-AC73-F731-E81294C1E490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738130" y="1844560"/>
            <a:ext cx="5056742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Algorithm Used: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Algorithm (Informed Search)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Finds the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shortest and optimal path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from start to goal using: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g(n): cost from start to current node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h(n): heuristic (Manhattan distance to goal)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Total cost: f(n) = g(n) + h(n)</a:t>
            </a:r>
          </a:p>
          <a:p>
            <a:pPr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CSP Solver (Puzzle Handling):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used to solve lock puzzles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Solves by trying all digit combinations that meet constraints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Simple and efficient for small, fixed-size domains (0–9 digits)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5B584F8B-D306-B4B9-46DC-619CBB78A5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9414" y="1844560"/>
            <a:ext cx="5244456" cy="36933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 is efficient due to heuristic guidance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(worst-case):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b^d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b: branching factor (4 directions)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d: depth of the optimal path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fast here due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puzzle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Backtracking Works Well Here: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Puzzle is small and fixed (3 digits)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need for complex pruning (like Forward Checking)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and easy to implement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44741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18000"/>
                <a:satMod val="160000"/>
                <a:lumMod val="28000"/>
              </a:schemeClr>
              <a:schemeClr val="bg2">
                <a:tint val="95000"/>
                <a:satMod val="160000"/>
                <a:lumMod val="116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16FD82F-DD3F-E4F9-6A5A-24A7E84F8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0827A-0C8F-01EA-2F80-FB17049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4263" y="280987"/>
            <a:ext cx="6340084" cy="1326321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400" dirty="0"/>
              <a:t>Karachi Market Map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FD91A7-46C6-1D81-1CAB-BC8F30C984C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348" r="8860"/>
          <a:stretch/>
        </p:blipFill>
        <p:spPr>
          <a:xfrm>
            <a:off x="20" y="10"/>
            <a:ext cx="4635987" cy="6857990"/>
          </a:xfrm>
          <a:prstGeom prst="rect">
            <a:avLst/>
          </a:prstGeom>
        </p:spPr>
      </p:pic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A31A05-19BB-4F84-9402-E8569CBDB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36007" y="45720"/>
            <a:ext cx="0" cy="6766560"/>
          </a:xfrm>
          <a:prstGeom prst="line">
            <a:avLst/>
          </a:prstGeom>
          <a:ln w="190500" cap="sq">
            <a:solidFill>
              <a:srgbClr val="FFFFFF"/>
            </a:solidFill>
            <a:miter lim="800000"/>
          </a:ln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</a:sp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30">
            <a:extLst>
              <a:ext uri="{FF2B5EF4-FFF2-40B4-BE49-F238E27FC236}">
                <a16:creationId xmlns:a16="http://schemas.microsoft.com/office/drawing/2014/main" id="{B863C124-46B0-FC48-C008-BA3C6D8B34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34263" y="1607308"/>
            <a:ext cx="669751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Karachi Market Path Finder:</a:t>
            </a:r>
            <a:endParaRPr kumimoji="0" lang="en-US" altLang="en-US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module applies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and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Constraint Satisfaction Problem (CSP)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techniques to help users find optimal and legal routes through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Karachi’s busy markets. The city is represented as a graph where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each node is a market and each edge is a road, with weights based on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distance, traffic, and road conditions.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 vs CSP – Simple Comparison: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Search is used for finding the shortest and most efficient path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using a cost function f(n) = g(n) + h(n) (actual distance + estimated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distance).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CSP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used to enforce constraints like one-way roads, blocked paths, 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or restricted areas, ensuring that all solutions meet given rules.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5729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103D3-EEFF-D485-529E-8AA01627D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FC946-D08E-BFF4-15FC-9A98A8179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8336" y="371995"/>
            <a:ext cx="10355327" cy="948126"/>
          </a:xfrm>
        </p:spPr>
        <p:txBody>
          <a:bodyPr/>
          <a:lstStyle/>
          <a:p>
            <a:r>
              <a:rPr lang="en-US" dirty="0"/>
              <a:t>HOW Efficient it is?</a:t>
            </a:r>
          </a:p>
        </p:txBody>
      </p:sp>
      <p:sp>
        <p:nvSpPr>
          <p:cNvPr id="14" name="Rectangle 11">
            <a:extLst>
              <a:ext uri="{FF2B5EF4-FFF2-40B4-BE49-F238E27FC236}">
                <a16:creationId xmlns:a16="http://schemas.microsoft.com/office/drawing/2014/main" id="{EBCEEDF6-235A-E742-AAE6-1C5676F3802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511302" y="2136338"/>
            <a:ext cx="5234177" cy="3707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>
              <a:buNone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Algorithm: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O(E)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worst case (where E is the number of edges) due to exploration of the entire graph.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in dynamic environments, especially with changing conditions (traffic, road closures).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Ideal for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travel time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when factors like road closures are considered.</a:t>
            </a:r>
          </a:p>
        </p:txBody>
      </p:sp>
      <p:sp>
        <p:nvSpPr>
          <p:cNvPr id="18" name="Rectangle 15">
            <a:extLst>
              <a:ext uri="{FF2B5EF4-FFF2-40B4-BE49-F238E27FC236}">
                <a16:creationId xmlns:a16="http://schemas.microsoft.com/office/drawing/2014/main" id="{D632E2F1-8845-117A-6FDD-56946B3F4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6522" y="2136338"/>
            <a:ext cx="453655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Efficiency: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 is efficient due to heuristic guidance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(worst-case):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O(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b^d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b: branching factor (4 directions)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d: depth of the optimal path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Backtracking is fast here due to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small puzzle space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17864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280219-F2E1-0ABA-A0AA-A42CFED20A72}"/>
              </a:ext>
            </a:extLst>
          </p:cNvPr>
          <p:cNvSpPr txBox="1"/>
          <p:nvPr/>
        </p:nvSpPr>
        <p:spPr>
          <a:xfrm>
            <a:off x="566057" y="2403179"/>
            <a:ext cx="524255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CSP (Constraint Satisfaction Problem)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Depends on the constraints, but generally requires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O(n^2)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constraint checks where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the number of nodes.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Ensures compliance with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safety regulations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construction zones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restrictions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while calculating the optimal path.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scenarios with non-negotiable constraints like road type limitations or vehicle-specific restrictions.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127E386-B039-6B65-CF28-4949A73D5887}"/>
              </a:ext>
            </a:extLst>
          </p:cNvPr>
          <p:cNvSpPr txBox="1"/>
          <p:nvPr/>
        </p:nvSpPr>
        <p:spPr>
          <a:xfrm>
            <a:off x="6383383" y="2403179"/>
            <a:ext cx="52425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Why Backtracking Works Well Here: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Puzzle is small and fixed (3 digits)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need for complex pruning (like Forward Checking)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Fast and easy to implement</a:t>
            </a:r>
          </a:p>
          <a:p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AD66868-12BD-0631-A329-100B01F0FA28}"/>
              </a:ext>
            </a:extLst>
          </p:cNvPr>
          <p:cNvSpPr txBox="1">
            <a:spLocks/>
          </p:cNvSpPr>
          <p:nvPr/>
        </p:nvSpPr>
        <p:spPr>
          <a:xfrm>
            <a:off x="918336" y="371995"/>
            <a:ext cx="10355327" cy="948126"/>
          </a:xfrm>
          <a:prstGeom prst="rect">
            <a:avLst/>
          </a:prstGeom>
        </p:spPr>
        <p:txBody>
          <a:bodyPr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1" i="0" kern="1200" cap="all">
                <a:solidFill>
                  <a:schemeClr val="tx1"/>
                </a:solidFill>
                <a:effectLst>
                  <a:outerShdw blurRad="50800" dist="63500" dir="2700000" algn="tl" rotWithShape="0">
                    <a:srgbClr val="000000">
                      <a:alpha val="48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Efficient it is?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Continued…..</a:t>
            </a:r>
          </a:p>
        </p:txBody>
      </p:sp>
    </p:spTree>
    <p:extLst>
      <p:ext uri="{BB962C8B-B14F-4D97-AF65-F5344CB8AC3E}">
        <p14:creationId xmlns:p14="http://schemas.microsoft.com/office/powerpoint/2010/main" val="39154623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8FFA04-9DE1-1C6D-79A5-52AE3919EB3B}"/>
              </a:ext>
            </a:extLst>
          </p:cNvPr>
          <p:cNvSpPr txBox="1"/>
          <p:nvPr/>
        </p:nvSpPr>
        <p:spPr>
          <a:xfrm>
            <a:off x="1262744" y="799402"/>
            <a:ext cx="94139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is A star better than UCS?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BCD5547-AABA-A078-D1A7-4A0852AF8D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8836" y="2064530"/>
            <a:ext cx="8821782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uses heuristics to find the goal faster and expand fewer nodes, but at the cost of more memory.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simpler and uses less memory, but may explore more paths and take more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If </a:t>
            </a:r>
            <a:r>
              <a:rPr lang="en-US" alt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replace A* with UCS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we can expect: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Increased time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(more node expansion)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Reduced memory usage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Less optimal guidance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toward goal (no heuristic)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95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CFF7301-63F1-681A-D24A-79F9A2B314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3785440"/>
              </p:ext>
            </p:extLst>
          </p:nvPr>
        </p:nvGraphicFramePr>
        <p:xfrm>
          <a:off x="792480" y="1409428"/>
          <a:ext cx="10353675" cy="2661830"/>
        </p:xfrm>
        <a:graphic>
          <a:graphicData uri="http://schemas.openxmlformats.org/drawingml/2006/table">
            <a:tbl>
              <a:tblPr/>
              <a:tblGrid>
                <a:gridCol w="3451225">
                  <a:extLst>
                    <a:ext uri="{9D8B030D-6E8A-4147-A177-3AD203B41FA5}">
                      <a16:colId xmlns:a16="http://schemas.microsoft.com/office/drawing/2014/main" val="2212601107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898227344"/>
                    </a:ext>
                  </a:extLst>
                </a:gridCol>
                <a:gridCol w="3451225">
                  <a:extLst>
                    <a:ext uri="{9D8B030D-6E8A-4147-A177-3AD203B41FA5}">
                      <a16:colId xmlns:a16="http://schemas.microsoft.com/office/drawing/2014/main" val="2563858601"/>
                    </a:ext>
                  </a:extLst>
                </a:gridCol>
              </a:tblGrid>
              <a:tr h="741590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Factor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A*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Uniform Cost Search (UCS)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5455632"/>
                  </a:ext>
                </a:extLst>
              </a:tr>
              <a:tr h="152399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Memory Usage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 (stores nodes + heuristic values)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Lower (only stores path costs and nodes)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530342"/>
                  </a:ext>
                </a:extLst>
              </a:tr>
              <a:tr h="278673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 Complexity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b^d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but more efficient with a good heuristic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O(</a:t>
                      </a: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b^d</a:t>
                      </a: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), may expand more nodes without heuristic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9801774"/>
                  </a:ext>
                </a:extLst>
              </a:tr>
              <a:tr h="291737">
                <a:tc>
                  <a:txBody>
                    <a:bodyPr/>
                    <a:lstStyle/>
                    <a:p>
                      <a:r>
                        <a:rPr lang="en-US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Efficiency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Generally more efficient (guided by heuristic)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efficient (blind search based on cost only)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656575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463998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0353266-588B-D46A-13FB-57C4907E12D0}"/>
              </a:ext>
            </a:extLst>
          </p:cNvPr>
          <p:cNvSpPr txBox="1"/>
          <p:nvPr/>
        </p:nvSpPr>
        <p:spPr>
          <a:xfrm>
            <a:off x="1672046" y="2290355"/>
            <a:ext cx="8778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29510475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220965B29FF2C418F28D2D9B84ACDEE" ma:contentTypeVersion="5" ma:contentTypeDescription="Create a new document." ma:contentTypeScope="" ma:versionID="4870a4700aaffbd5a396972fd97702fa">
  <xsd:schema xmlns:xsd="http://www.w3.org/2001/XMLSchema" xmlns:xs="http://www.w3.org/2001/XMLSchema" xmlns:p="http://schemas.microsoft.com/office/2006/metadata/properties" xmlns:ns3="2822610e-0168-46ff-92b7-8fdd2acb8391" targetNamespace="http://schemas.microsoft.com/office/2006/metadata/properties" ma:root="true" ma:fieldsID="2b81e87e06e1381a208e638a99dd67ea" ns3:_="">
    <xsd:import namespace="2822610e-0168-46ff-92b7-8fdd2acb8391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822610e-0168-46ff-92b7-8fdd2acb8391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7FEB28-0580-43DF-8019-A72AE3454EC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822610e-0168-46ff-92b7-8fdd2acb83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1C9550E-E7AC-4686-AF77-04CD9FB78F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089BF08-5CB6-42BC-8F52-17D3456BC860}">
  <ds:schemaRefs>
    <ds:schemaRef ds:uri="http://purl.org/dc/elements/1.1/"/>
    <ds:schemaRef ds:uri="http://purl.org/dc/terms/"/>
    <ds:schemaRef ds:uri="2822610e-0168-46ff-92b7-8fdd2acb8391"/>
    <ds:schemaRef ds:uri="http://schemas.microsoft.com/office/infopath/2007/PartnerControls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2006/metadata/properties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124</TotalTime>
  <Words>834</Words>
  <Application>Microsoft Office PowerPoint</Application>
  <PresentationFormat>Widescreen</PresentationFormat>
  <Paragraphs>108</Paragraphs>
  <Slides>9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Arial</vt:lpstr>
      <vt:lpstr>Bookman Old Style</vt:lpstr>
      <vt:lpstr>Rockwell</vt:lpstr>
      <vt:lpstr>Times New Roman</vt:lpstr>
      <vt:lpstr>Damask</vt:lpstr>
      <vt:lpstr>AI Project Spring 2025  Title: “Escape room game and  karachi Market Path finder”</vt:lpstr>
      <vt:lpstr>Escape the room</vt:lpstr>
      <vt:lpstr>HOW Efficient it is?</vt:lpstr>
      <vt:lpstr>Karachi Market Map</vt:lpstr>
      <vt:lpstr>HOW Efficient it is?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Hafsa Rashid</dc:creator>
  <cp:lastModifiedBy>Hafsa Rashid</cp:lastModifiedBy>
  <cp:revision>1</cp:revision>
  <dcterms:created xsi:type="dcterms:W3CDTF">2025-05-09T03:20:53Z</dcterms:created>
  <dcterms:modified xsi:type="dcterms:W3CDTF">2025-05-09T05:25:38Z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0x0101007220965B29FF2C418F28D2D9B84ACDEE</vt:lpwstr>
  </property>
</Properties>
</file>