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7" r:id="rId4"/>
    <p:sldId id="264" r:id="rId5"/>
    <p:sldId id="261" r:id="rId6"/>
    <p:sldId id="259" r:id="rId7"/>
    <p:sldId id="260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eshwarlu venkatesh" initials="vv" lastIdx="1" clrIdx="0">
    <p:extLst>
      <p:ext uri="{19B8F6BF-5375-455C-9EA6-DF929625EA0E}">
        <p15:presenceInfo xmlns:p15="http://schemas.microsoft.com/office/powerpoint/2012/main" userId="fec3bb1ad8ce1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38" d="100"/>
          <a:sy n="38" d="100"/>
        </p:scale>
        <p:origin x="2098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30T12:20:3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0,'0'0,"0"0,0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30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F324BB3-65A1-D814-F203-220F26A74485}"/>
              </a:ext>
            </a:extLst>
          </p:cNvPr>
          <p:cNvGrpSpPr/>
          <p:nvPr/>
        </p:nvGrpSpPr>
        <p:grpSpPr>
          <a:xfrm>
            <a:off x="-309673" y="332432"/>
            <a:ext cx="15249745" cy="7264877"/>
            <a:chOff x="-233265" y="1138257"/>
            <a:chExt cx="15249745" cy="72648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6A8DEE-9ECF-CC25-6178-B098EF0C37CE}"/>
                </a:ext>
              </a:extLst>
            </p:cNvPr>
            <p:cNvSpPr txBox="1"/>
            <p:nvPr/>
          </p:nvSpPr>
          <p:spPr>
            <a:xfrm>
              <a:off x="-233265" y="1138257"/>
              <a:ext cx="14630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latin typeface="Aharoni" panose="02010803020104030203" pitchFamily="2" charset="-79"/>
                  <a:cs typeface="Aharoni" panose="02010803020104030203" pitchFamily="2" charset="-79"/>
                </a:rPr>
                <a:t>Smart Dustbin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C5591F-D12E-2D89-38E8-FAD974B00EEB}"/>
                </a:ext>
              </a:extLst>
            </p:cNvPr>
            <p:cNvSpPr txBox="1"/>
            <p:nvPr/>
          </p:nvSpPr>
          <p:spPr>
            <a:xfrm>
              <a:off x="10221262" y="6075680"/>
              <a:ext cx="4795218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By:-</a:t>
              </a:r>
            </a:p>
            <a:p>
              <a:r>
                <a:rPr lang="en-US" sz="3200" b="1" dirty="0"/>
                <a:t>M </a:t>
              </a:r>
              <a:r>
                <a:rPr lang="en-US" sz="3200" b="1" dirty="0" err="1"/>
                <a:t>Raghavendra</a:t>
              </a:r>
              <a:r>
                <a:rPr lang="en-US" sz="3200" b="1" dirty="0"/>
                <a:t> ( IT – A )</a:t>
              </a:r>
            </a:p>
            <a:p>
              <a:r>
                <a:rPr lang="en-IN" sz="3200" b="1" i="0" dirty="0">
                  <a:solidFill>
                    <a:srgbClr val="000000"/>
                  </a:solidFill>
                  <a:effectLst/>
                </a:rPr>
                <a:t>M </a:t>
              </a:r>
              <a:r>
                <a:rPr lang="en-US" sz="3200" b="1" i="0" dirty="0" err="1">
                  <a:solidFill>
                    <a:srgbClr val="000000"/>
                  </a:solidFill>
                  <a:effectLst/>
                </a:rPr>
                <a:t>Yugnesh</a:t>
              </a:r>
              <a:r>
                <a:rPr lang="en-US" sz="3200" b="1" i="0" dirty="0">
                  <a:solidFill>
                    <a:srgbClr val="000000"/>
                  </a:solidFill>
                  <a:effectLst/>
                </a:rPr>
                <a:t>  ( IT – A )</a:t>
              </a:r>
            </a:p>
            <a:p>
              <a:r>
                <a:rPr lang="en-US" sz="3200" b="1" dirty="0">
                  <a:solidFill>
                    <a:srgbClr val="000000"/>
                  </a:solidFill>
                </a:rPr>
                <a:t>M </a:t>
              </a:r>
              <a:r>
                <a:rPr lang="en-US" sz="3200" b="1" dirty="0" err="1">
                  <a:solidFill>
                    <a:srgbClr val="000000"/>
                  </a:solidFill>
                </a:rPr>
                <a:t>Jyothika</a:t>
              </a:r>
              <a:r>
                <a:rPr lang="en-US" sz="3200" b="1">
                  <a:solidFill>
                    <a:srgbClr val="000000"/>
                  </a:solidFill>
                </a:rPr>
                <a:t> (</a:t>
              </a:r>
              <a:r>
                <a:rPr lang="en-US" sz="3200" b="1" dirty="0">
                  <a:solidFill>
                    <a:srgbClr val="000000"/>
                  </a:solidFill>
                </a:rPr>
                <a:t>IT - A)</a:t>
              </a:r>
              <a:endParaRPr lang="en-IN" sz="32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EA7919-F54D-7217-435A-DD68EE616D31}"/>
                </a:ext>
              </a:extLst>
            </p:cNvPr>
            <p:cNvSpPr txBox="1"/>
            <p:nvPr/>
          </p:nvSpPr>
          <p:spPr>
            <a:xfrm>
              <a:off x="741681" y="6217920"/>
              <a:ext cx="406400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Roll no :-</a:t>
              </a:r>
            </a:p>
            <a:p>
              <a:r>
                <a:rPr lang="en-US" sz="3200" b="1" dirty="0"/>
                <a:t>23911A1242</a:t>
              </a:r>
            </a:p>
            <a:p>
              <a:r>
                <a:rPr lang="en-US" sz="3200" b="1" dirty="0"/>
                <a:t>23911A1240</a:t>
              </a:r>
            </a:p>
            <a:p>
              <a:r>
                <a:rPr lang="en-US" sz="3200" b="1" dirty="0"/>
                <a:t>23911A1241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94C87E-0A5D-503F-0303-658EFCEC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26767" y="1964173"/>
            <a:ext cx="5557519" cy="43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0" y="812800"/>
            <a:ext cx="14630400" cy="18295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 to Smart Dustbin :-</a:t>
            </a:r>
            <a:endParaRPr lang="en-US" sz="6036" b="1" u="sng" dirty="0"/>
          </a:p>
        </p:txBody>
      </p:sp>
      <p:sp>
        <p:nvSpPr>
          <p:cNvPr id="6" name="Text 3"/>
          <p:cNvSpPr/>
          <p:nvPr/>
        </p:nvSpPr>
        <p:spPr>
          <a:xfrm>
            <a:off x="400050" y="2966204"/>
            <a:ext cx="14230349" cy="3396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i="0" dirty="0">
                <a:effectLst/>
                <a:latin typeface="Bahnschrift" panose="020B0502040204020203" pitchFamily="34" charset="0"/>
              </a:rPr>
              <a:t>The Smart Dustbin is an advanced waste management device. It uses sensor technology for hands-free operation, automatically opening and closing its lid when it detects trash or a hand near it. This not only makes waste disposal more convenient but also promotes hygiene and a cleaner environment. The Smart Dustbin is a step towards smarter, more responsible waste management.</a:t>
            </a:r>
            <a:endParaRPr lang="en-US" sz="3200" dirty="0">
              <a:latin typeface="Bahnschrift" panose="020B0502040204020203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1299686" y="5703213"/>
            <a:ext cx="26898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419100" y="533400"/>
            <a:ext cx="7173873" cy="14216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b="1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Components :-</a:t>
            </a:r>
            <a:endParaRPr lang="en-US" sz="5400" b="1" u="sn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7BC92E-6A86-76A8-F0E2-D6E857B5C237}"/>
              </a:ext>
            </a:extLst>
          </p:cNvPr>
          <p:cNvSpPr/>
          <p:nvPr/>
        </p:nvSpPr>
        <p:spPr>
          <a:xfrm>
            <a:off x="914400" y="1771650"/>
            <a:ext cx="3829050" cy="5715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u="sng" kern="0" spc="-66" dirty="0">
                <a:solidFill>
                  <a:srgbClr val="FFFFFF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Arduino Nano </a:t>
            </a: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>
              <a:lnSpc>
                <a:spcPts val="2734"/>
              </a:lnSpc>
            </a:pPr>
            <a:r>
              <a:rPr lang="en-US" sz="2400" b="1" kern="0" spc="-35" dirty="0">
                <a:solidFill>
                  <a:schemeClr val="bg1">
                    <a:lumMod val="95000"/>
                  </a:schemeClr>
                </a:solidFill>
                <a:ea typeface="Inter" pitchFamily="34" charset="-122"/>
                <a:cs typeface="Inter" pitchFamily="34" charset="-120"/>
              </a:rPr>
              <a:t>The brain of the smart dustbin, the Arduino Nano, is a compact and powerful microcontroller that enables precise control and coordination of the bin's various functions.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474A5C-B452-351D-D4E6-F264B0773A1E}"/>
              </a:ext>
            </a:extLst>
          </p:cNvPr>
          <p:cNvSpPr/>
          <p:nvPr/>
        </p:nvSpPr>
        <p:spPr>
          <a:xfrm>
            <a:off x="5618202" y="1771650"/>
            <a:ext cx="3829050" cy="5715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34"/>
              </a:lnSpc>
            </a:pPr>
            <a:r>
              <a:rPr lang="en-US" sz="2400" u="sng" kern="0" spc="-66" dirty="0">
                <a:solidFill>
                  <a:srgbClr val="FFFFFF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Ultrasonic Sensor</a:t>
            </a:r>
            <a:endParaRPr lang="en-US" sz="2400" u="sng" dirty="0">
              <a:latin typeface="Arial Black" panose="020B0A04020102020204" pitchFamily="34" charset="0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>
              <a:lnSpc>
                <a:spcPts val="2734"/>
              </a:lnSpc>
            </a:pPr>
            <a:r>
              <a:rPr lang="en-US" sz="2400" b="1" kern="0" spc="-35" dirty="0">
                <a:solidFill>
                  <a:schemeClr val="bg1">
                    <a:lumMod val="95000"/>
                  </a:schemeClr>
                </a:solidFill>
                <a:ea typeface="Inter" pitchFamily="34" charset="-122"/>
                <a:cs typeface="Inter" pitchFamily="34" charset="-120"/>
              </a:rPr>
              <a:t>The ultrasonic sensor detects the waste or  hand or object near it. triggering the automatic lid opening and closing mechanism for a seamless user experience.</a:t>
            </a:r>
            <a:endParaRPr lang="en-US" sz="2400" b="1" dirty="0">
              <a:solidFill>
                <a:schemeClr val="bg1">
                  <a:lumMod val="95000"/>
                </a:schemeClr>
              </a:solidFill>
              <a:cs typeface="Inter" pitchFamily="34" charset="-120"/>
            </a:endParaRPr>
          </a:p>
          <a:p>
            <a:pPr>
              <a:lnSpc>
                <a:spcPts val="2734"/>
              </a:lnSpc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5EB973-7D80-1F77-0676-80FA7E7E2E70}"/>
              </a:ext>
            </a:extLst>
          </p:cNvPr>
          <p:cNvSpPr/>
          <p:nvPr/>
        </p:nvSpPr>
        <p:spPr>
          <a:xfrm>
            <a:off x="10382250" y="1771650"/>
            <a:ext cx="3829050" cy="5715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400" b="1" u="sng" kern="0" spc="-66" dirty="0">
                <a:solidFill>
                  <a:srgbClr val="FFFFFF"/>
                </a:solidFill>
                <a:latin typeface="Arial Black" panose="020B0A04020102020204" pitchFamily="34" charset="0"/>
                <a:ea typeface="Inter" pitchFamily="34" charset="-122"/>
                <a:cs typeface="Inter" pitchFamily="34" charset="-120"/>
              </a:rPr>
              <a:t>Servo Motor</a:t>
            </a:r>
            <a:endParaRPr lang="en-US" sz="2400" u="sng" dirty="0">
              <a:latin typeface="Arial Black" panose="020B0A04020102020204" pitchFamily="34" charset="0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kern="0" spc="-35" dirty="0">
                <a:solidFill>
                  <a:schemeClr val="bg1">
                    <a:lumMod val="9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servo motor is responsible for the smooth and precise operation of the bin's lid, ensuring a reliable and hassle-free waste disposal process.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ts val="2734"/>
              </a:lnSpc>
            </a:pPr>
            <a:endParaRPr lang="en-US" sz="1800" b="1" kern="0" spc="-66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  <a:p>
            <a:pPr marL="0" indent="0" algn="ctr">
              <a:lnSpc>
                <a:spcPts val="2734"/>
              </a:lnSpc>
              <a:buNone/>
            </a:pPr>
            <a:endParaRPr lang="en-US" sz="1800" b="1" kern="0" spc="-66" dirty="0">
              <a:solidFill>
                <a:srgbClr val="FFFFFF"/>
              </a:solidFill>
              <a:latin typeface="Arial Black" panose="020B0A04020102020204" pitchFamily="34" charset="0"/>
              <a:ea typeface="Inter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4A3F0-EED9-2912-0994-0446D7F2A501}"/>
              </a:ext>
            </a:extLst>
          </p:cNvPr>
          <p:cNvSpPr txBox="1"/>
          <p:nvPr/>
        </p:nvSpPr>
        <p:spPr>
          <a:xfrm>
            <a:off x="676045" y="678591"/>
            <a:ext cx="644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u="sng" dirty="0"/>
              <a:t>Circuit Diagram</a:t>
            </a:r>
            <a:r>
              <a:rPr lang="en-US" sz="3600" b="1" u="sng" dirty="0"/>
              <a:t>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54672-730C-1716-A54E-82EF52076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93"/>
          <a:stretch/>
        </p:blipFill>
        <p:spPr>
          <a:xfrm>
            <a:off x="3721218" y="1577815"/>
            <a:ext cx="7836018" cy="5973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C0755F-2AB6-E397-64F2-D3F9C2EF300C}"/>
                  </a:ext>
                </a:extLst>
              </p14:cNvPr>
              <p14:cNvContentPartPr/>
              <p14:nvPr/>
            </p14:nvContentPartPr>
            <p14:xfrm>
              <a:off x="9785730" y="587408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C0755F-2AB6-E397-64F2-D3F9C2EF30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7090" y="58650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09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4" name="Text 2"/>
          <p:cNvSpPr/>
          <p:nvPr/>
        </p:nvSpPr>
        <p:spPr>
          <a:xfrm>
            <a:off x="512956" y="345689"/>
            <a:ext cx="7080017" cy="9924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10"/>
              </a:lnSpc>
              <a:buNone/>
            </a:pPr>
            <a:r>
              <a:rPr lang="en-US" sz="5400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Functionality :-</a:t>
            </a:r>
            <a:endParaRPr lang="en-US" sz="5400" u="sng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6F1B12-C80B-6C98-DD6B-EDE5E7088666}"/>
              </a:ext>
            </a:extLst>
          </p:cNvPr>
          <p:cNvSpPr/>
          <p:nvPr/>
        </p:nvSpPr>
        <p:spPr>
          <a:xfrm>
            <a:off x="1765513" y="1771650"/>
            <a:ext cx="3853864" cy="580281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haroni" panose="02010803020104030203" pitchFamily="2" charset="-79"/>
                <a:ea typeface="Alexandria" pitchFamily="34" charset="-122"/>
                <a:cs typeface="Aharoni" panose="02010803020104030203" pitchFamily="2" charset="-79"/>
              </a:rPr>
              <a:t>Presence Detection</a:t>
            </a:r>
            <a:endParaRPr lang="en-US" sz="2800" b="1" u="sng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endParaRPr lang="en-IN" dirty="0"/>
          </a:p>
          <a:p>
            <a:r>
              <a:rPr lang="en-US" sz="2000" b="1" i="0" dirty="0">
                <a:solidFill>
                  <a:srgbClr val="D2D0CE"/>
                </a:solidFill>
                <a:effectLst/>
              </a:rPr>
              <a:t>The ultrasonic sensor is a key component of the Smart Dustbin. It operates continuously, vigilantly scanning for waste. Upon detecting waste within its range, it triggers the automatic opening of the lid, ensuring a seamless and hygienic waste disposal experience. This advanced functionality underscores the efficiency and convenience of the Smart Dustbin.</a:t>
            </a:r>
            <a:endParaRPr lang="en-IN" sz="20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38D9A0-8E53-8674-5CE2-2B3CBBA97E58}"/>
              </a:ext>
            </a:extLst>
          </p:cNvPr>
          <p:cNvSpPr/>
          <p:nvPr/>
        </p:nvSpPr>
        <p:spPr>
          <a:xfrm>
            <a:off x="8106121" y="4953996"/>
            <a:ext cx="4758766" cy="262046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ts val="2305"/>
              </a:lnSpc>
              <a:buNone/>
            </a:pPr>
            <a:r>
              <a:rPr lang="en-US" sz="2800" b="1" u="sng" dirty="0">
                <a:solidFill>
                  <a:schemeClr val="bg1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Lid Closing</a:t>
            </a:r>
          </a:p>
          <a:p>
            <a:pPr marL="0" indent="0" algn="ctr">
              <a:lnSpc>
                <a:spcPts val="2305"/>
              </a:lnSpc>
              <a:buNone/>
            </a:pPr>
            <a:endParaRPr lang="en-US" sz="2800" b="1" u="sng" dirty="0">
              <a:solidFill>
                <a:schemeClr val="bg1"/>
              </a:solidFill>
              <a:latin typeface="Alexandria" pitchFamily="34" charset="0"/>
              <a:ea typeface="Alexandria" pitchFamily="34" charset="-122"/>
            </a:endParaRPr>
          </a:p>
          <a:p>
            <a:pPr algn="ctr">
              <a:lnSpc>
                <a:spcPts val="2305"/>
              </a:lnSpc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a typeface="Nobile" pitchFamily="34" charset="-122"/>
                <a:cs typeface="Nobile" pitchFamily="34" charset="-120"/>
              </a:rPr>
              <a:t>After a brief delay, the lid automatically closes to maintain hygiene </a:t>
            </a:r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D51792-9341-5F9A-3817-61127A961BDE}"/>
              </a:ext>
            </a:extLst>
          </p:cNvPr>
          <p:cNvSpPr/>
          <p:nvPr/>
        </p:nvSpPr>
        <p:spPr>
          <a:xfrm>
            <a:off x="8106121" y="1678392"/>
            <a:ext cx="4758766" cy="262046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ts val="2305"/>
              </a:lnSpc>
              <a:buNone/>
            </a:pPr>
            <a:r>
              <a:rPr lang="en-US" sz="3200" b="1" u="sng" dirty="0">
                <a:solidFill>
                  <a:schemeClr val="bg1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Lid Opening</a:t>
            </a:r>
            <a:endParaRPr lang="en-US" sz="3200" b="1" u="sng" dirty="0">
              <a:solidFill>
                <a:schemeClr val="bg1"/>
              </a:solidFill>
            </a:endParaRPr>
          </a:p>
          <a:p>
            <a:pPr marL="0" indent="0" algn="ctr">
              <a:lnSpc>
                <a:spcPts val="2360"/>
              </a:lnSpc>
              <a:buNone/>
            </a:pPr>
            <a:endParaRPr lang="en-US" sz="1800" dirty="0">
              <a:solidFill>
                <a:srgbClr val="404155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 algn="ctr">
              <a:lnSpc>
                <a:spcPts val="2360"/>
              </a:lnSpc>
              <a:buNone/>
            </a:pP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ea typeface="Nobile" pitchFamily="34" charset="-122"/>
                <a:cs typeface="Nobile" pitchFamily="34" charset="-120"/>
              </a:rPr>
              <a:t>The servo motor lifts the lid, allowing for convenient waste disposal.</a:t>
            </a:r>
            <a:endParaRPr 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13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614597" y="494676"/>
            <a:ext cx="8522378" cy="11632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u="sng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Benefits and Applications :-</a:t>
            </a:r>
            <a:endParaRPr lang="en-US" sz="4374" b="1" u="sng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E0C2001-4438-58DC-AA1C-5D05B334F6AA}"/>
              </a:ext>
            </a:extLst>
          </p:cNvPr>
          <p:cNvGrpSpPr/>
          <p:nvPr/>
        </p:nvGrpSpPr>
        <p:grpSpPr>
          <a:xfrm>
            <a:off x="1355816" y="1981676"/>
            <a:ext cx="11985430" cy="5513406"/>
            <a:chOff x="2030373" y="2566868"/>
            <a:chExt cx="10562034" cy="4234577"/>
          </a:xfrm>
        </p:grpSpPr>
        <p:sp>
          <p:nvSpPr>
            <p:cNvPr id="5" name="Shape 3"/>
            <p:cNvSpPr/>
            <p:nvPr/>
          </p:nvSpPr>
          <p:spPr>
            <a:xfrm>
              <a:off x="2030373" y="2566868"/>
              <a:ext cx="5166122" cy="2006203"/>
            </a:xfrm>
            <a:prstGeom prst="roundRect">
              <a:avLst>
                <a:gd name="adj" fmla="val 4984"/>
              </a:avLst>
            </a:prstGeom>
            <a:solidFill>
              <a:srgbClr val="D2DDF9"/>
            </a:solidFill>
            <a:ln w="7620">
              <a:solidFill>
                <a:srgbClr val="B8C3DF"/>
              </a:solidFill>
              <a:prstDash val="solid"/>
            </a:ln>
          </p:spPr>
        </p:sp>
        <p:sp>
          <p:nvSpPr>
            <p:cNvPr id="6" name="Text 4"/>
            <p:cNvSpPr/>
            <p:nvPr/>
          </p:nvSpPr>
          <p:spPr>
            <a:xfrm>
              <a:off x="2267783" y="2796659"/>
              <a:ext cx="2990612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404155"/>
                  </a:solidFill>
                  <a:latin typeface="Alexandria" pitchFamily="34" charset="0"/>
                  <a:ea typeface="Alexandria" pitchFamily="34" charset="-122"/>
                  <a:cs typeface="Alexandria" pitchFamily="34" charset="-120"/>
                </a:rPr>
                <a:t>Hands-free Operation</a:t>
              </a:r>
              <a:endParaRPr lang="en-US" sz="2187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267783" y="3277076"/>
              <a:ext cx="470654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404155"/>
                  </a:solidFill>
                  <a:latin typeface="Nobile" pitchFamily="34" charset="0"/>
                  <a:ea typeface="Nobile" pitchFamily="34" charset="-122"/>
                  <a:cs typeface="Nobile" pitchFamily="34" charset="-120"/>
                </a:rPr>
                <a:t>Eliminates the need to touch the dustbin, promoting cleanliness and reducing the spread of germs.</a:t>
              </a:r>
              <a:endParaRPr lang="en-US" sz="1750" dirty="0"/>
            </a:p>
          </p:txBody>
        </p:sp>
        <p:sp>
          <p:nvSpPr>
            <p:cNvPr id="8" name="Shape 6"/>
            <p:cNvSpPr/>
            <p:nvPr/>
          </p:nvSpPr>
          <p:spPr>
            <a:xfrm>
              <a:off x="7426285" y="2566868"/>
              <a:ext cx="5166122" cy="2006203"/>
            </a:xfrm>
            <a:prstGeom prst="roundRect">
              <a:avLst>
                <a:gd name="adj" fmla="val 4984"/>
              </a:avLst>
            </a:prstGeom>
            <a:solidFill>
              <a:srgbClr val="D2DDF9"/>
            </a:solidFill>
            <a:ln w="7620">
              <a:solidFill>
                <a:srgbClr val="B8C3DF"/>
              </a:solidFill>
              <a:prstDash val="solid"/>
            </a:ln>
          </p:spPr>
        </p:sp>
        <p:sp>
          <p:nvSpPr>
            <p:cNvPr id="9" name="Text 7"/>
            <p:cNvSpPr/>
            <p:nvPr/>
          </p:nvSpPr>
          <p:spPr>
            <a:xfrm>
              <a:off x="7656076" y="2796659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404155"/>
                  </a:solidFill>
                  <a:latin typeface="Alexandria" pitchFamily="34" charset="0"/>
                  <a:ea typeface="Alexandria" pitchFamily="34" charset="-122"/>
                  <a:cs typeface="Alexandria" pitchFamily="34" charset="-120"/>
                </a:rPr>
                <a:t>Energy Efficiency</a:t>
              </a:r>
              <a:endParaRPr lang="en-US" sz="2187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7656076" y="3277076"/>
              <a:ext cx="470654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404155"/>
                  </a:solidFill>
                  <a:latin typeface="Nobile" pitchFamily="34" charset="0"/>
                  <a:ea typeface="Nobile" pitchFamily="34" charset="-122"/>
                  <a:cs typeface="Nobile" pitchFamily="34" charset="-120"/>
                </a:rPr>
                <a:t>The smart dustbin only opens the lid when needed, conserving energy and reducing </a:t>
              </a:r>
              <a:r>
                <a:rPr lang="en-US" sz="1750" dirty="0" err="1">
                  <a:solidFill>
                    <a:srgbClr val="404155"/>
                  </a:solidFill>
                  <a:latin typeface="Nobile" pitchFamily="34" charset="0"/>
                  <a:ea typeface="Nobile" pitchFamily="34" charset="-122"/>
                  <a:cs typeface="Nobile" pitchFamily="34" charset="-120"/>
                </a:rPr>
                <a:t>wast</a:t>
              </a:r>
              <a:r>
                <a:rPr lang="en-US" sz="1750" dirty="0">
                  <a:solidFill>
                    <a:srgbClr val="404155"/>
                  </a:solidFill>
                  <a:latin typeface="Nobile" pitchFamily="34" charset="0"/>
                  <a:ea typeface="Nobile" pitchFamily="34" charset="-122"/>
                  <a:cs typeface="Nobile" pitchFamily="34" charset="-120"/>
                </a:rPr>
                <a:t>.</a:t>
              </a:r>
              <a:endParaRPr lang="en-US" sz="1750" dirty="0"/>
            </a:p>
          </p:txBody>
        </p:sp>
        <p:sp>
          <p:nvSpPr>
            <p:cNvPr id="11" name="Shape 9"/>
            <p:cNvSpPr/>
            <p:nvPr/>
          </p:nvSpPr>
          <p:spPr>
            <a:xfrm>
              <a:off x="2037993" y="4795242"/>
              <a:ext cx="5166122" cy="2006203"/>
            </a:xfrm>
            <a:prstGeom prst="roundRect">
              <a:avLst>
                <a:gd name="adj" fmla="val 4984"/>
              </a:avLst>
            </a:prstGeom>
            <a:solidFill>
              <a:srgbClr val="D2DDF9"/>
            </a:solidFill>
            <a:ln w="7620">
              <a:solidFill>
                <a:srgbClr val="B8C3DF"/>
              </a:solidFill>
              <a:prstDash val="solid"/>
            </a:ln>
          </p:spPr>
        </p:sp>
        <p:sp>
          <p:nvSpPr>
            <p:cNvPr id="12" name="Text 10"/>
            <p:cNvSpPr/>
            <p:nvPr/>
          </p:nvSpPr>
          <p:spPr>
            <a:xfrm>
              <a:off x="2267783" y="5025033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404155"/>
                  </a:solidFill>
                  <a:latin typeface="Alexandria" pitchFamily="34" charset="0"/>
                  <a:ea typeface="Alexandria" pitchFamily="34" charset="-122"/>
                  <a:cs typeface="Alexandria" pitchFamily="34" charset="-120"/>
                </a:rPr>
                <a:t>Versatile Design</a:t>
              </a:r>
              <a:endParaRPr lang="en-US" sz="2187" dirty="0"/>
            </a:p>
          </p:txBody>
        </p:sp>
        <p:sp>
          <p:nvSpPr>
            <p:cNvPr id="13" name="Text 11"/>
            <p:cNvSpPr/>
            <p:nvPr/>
          </p:nvSpPr>
          <p:spPr>
            <a:xfrm>
              <a:off x="2267783" y="5505450"/>
              <a:ext cx="4706541" cy="710803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404155"/>
                  </a:solidFill>
                  <a:latin typeface="Nobile" pitchFamily="34" charset="0"/>
                  <a:ea typeface="Nobile" pitchFamily="34" charset="-122"/>
                  <a:cs typeface="Nobile" pitchFamily="34" charset="-120"/>
                </a:rPr>
                <a:t>Can be used in homes, offices, and public spaces to streamline waste management.</a:t>
              </a:r>
              <a:endParaRPr lang="en-US" sz="1750" dirty="0"/>
            </a:p>
          </p:txBody>
        </p:sp>
        <p:sp>
          <p:nvSpPr>
            <p:cNvPr id="14" name="Shape 12"/>
            <p:cNvSpPr/>
            <p:nvPr/>
          </p:nvSpPr>
          <p:spPr>
            <a:xfrm>
              <a:off x="7426285" y="4795242"/>
              <a:ext cx="5166122" cy="2006203"/>
            </a:xfrm>
            <a:prstGeom prst="roundRect">
              <a:avLst>
                <a:gd name="adj" fmla="val 4984"/>
              </a:avLst>
            </a:prstGeom>
            <a:solidFill>
              <a:srgbClr val="D2DDF9"/>
            </a:solidFill>
            <a:ln w="7620">
              <a:solidFill>
                <a:srgbClr val="B8C3DF"/>
              </a:solidFill>
              <a:prstDash val="solid"/>
            </a:ln>
          </p:spPr>
        </p:sp>
        <p:sp>
          <p:nvSpPr>
            <p:cNvPr id="15" name="Text 13"/>
            <p:cNvSpPr/>
            <p:nvPr/>
          </p:nvSpPr>
          <p:spPr>
            <a:xfrm>
              <a:off x="7656076" y="5025033"/>
              <a:ext cx="3466267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404155"/>
                  </a:solidFill>
                  <a:latin typeface="Alexandria" pitchFamily="34" charset="0"/>
                  <a:ea typeface="Alexandria" pitchFamily="34" charset="-122"/>
                  <a:cs typeface="Alexandria" pitchFamily="34" charset="-120"/>
                </a:rPr>
                <a:t>Environmentally Friendly</a:t>
              </a:r>
              <a:endParaRPr lang="en-US" sz="2187" dirty="0"/>
            </a:p>
          </p:txBody>
        </p:sp>
        <p:sp>
          <p:nvSpPr>
            <p:cNvPr id="16" name="Text 14"/>
            <p:cNvSpPr/>
            <p:nvPr/>
          </p:nvSpPr>
          <p:spPr>
            <a:xfrm>
              <a:off x="7656076" y="5505450"/>
              <a:ext cx="4706541" cy="106620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799"/>
                </a:lnSpc>
                <a:buNone/>
              </a:pPr>
              <a:r>
                <a:rPr lang="en-US" sz="1750" dirty="0">
                  <a:solidFill>
                    <a:srgbClr val="404155"/>
                  </a:solidFill>
                  <a:latin typeface="Nobile" pitchFamily="34" charset="0"/>
                  <a:ea typeface="Nobile" pitchFamily="34" charset="-122"/>
                  <a:cs typeface="Nobile" pitchFamily="34" charset="-120"/>
                </a:rPr>
                <a:t>Contributes to sustainability by reducing waste and promoting proper waste disposal.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BE095-A9CE-D841-00F4-2A949EABF116}"/>
              </a:ext>
            </a:extLst>
          </p:cNvPr>
          <p:cNvSpPr txBox="1"/>
          <p:nvPr/>
        </p:nvSpPr>
        <p:spPr>
          <a:xfrm>
            <a:off x="674557" y="386503"/>
            <a:ext cx="385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Source Code :-</a:t>
            </a:r>
            <a:endParaRPr lang="en-IN" sz="3600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099BB-C0A8-258B-9951-6747D4F6AB16}"/>
              </a:ext>
            </a:extLst>
          </p:cNvPr>
          <p:cNvSpPr txBox="1"/>
          <p:nvPr/>
        </p:nvSpPr>
        <p:spPr>
          <a:xfrm>
            <a:off x="704537" y="1454046"/>
            <a:ext cx="59211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Servo.h</a:t>
            </a:r>
            <a:r>
              <a:rPr lang="en-IN" sz="2000" b="1" dirty="0"/>
              <a:t>&gt;   // Include servo library</a:t>
            </a:r>
          </a:p>
          <a:p>
            <a:endParaRPr lang="en-IN" sz="2000" b="1" dirty="0"/>
          </a:p>
          <a:p>
            <a:r>
              <a:rPr lang="en-IN" sz="2000" b="1" dirty="0"/>
              <a:t>Servo </a:t>
            </a:r>
            <a:r>
              <a:rPr lang="en-IN" sz="2000" b="1" dirty="0" err="1"/>
              <a:t>servoMotor</a:t>
            </a:r>
            <a:r>
              <a:rPr lang="en-IN" sz="2000" b="1" dirty="0"/>
              <a:t>;     </a:t>
            </a:r>
          </a:p>
          <a:p>
            <a:r>
              <a:rPr lang="en-IN" sz="2000" b="1" dirty="0"/>
              <a:t>int </a:t>
            </a:r>
            <a:r>
              <a:rPr lang="en-IN" sz="2000" b="1" dirty="0" err="1"/>
              <a:t>trigPin</a:t>
            </a:r>
            <a:r>
              <a:rPr lang="en-IN" sz="2000" b="1" dirty="0"/>
              <a:t> = 2;    </a:t>
            </a:r>
          </a:p>
          <a:p>
            <a:r>
              <a:rPr lang="en-IN" sz="2000" b="1" dirty="0"/>
              <a:t>int </a:t>
            </a:r>
            <a:r>
              <a:rPr lang="en-IN" sz="2000" b="1" dirty="0" err="1"/>
              <a:t>echoPin</a:t>
            </a:r>
            <a:r>
              <a:rPr lang="en-IN" sz="2000" b="1" dirty="0"/>
              <a:t> = 3;   </a:t>
            </a:r>
          </a:p>
          <a:p>
            <a:r>
              <a:rPr lang="en-IN" sz="2000" b="1" dirty="0"/>
              <a:t>int </a:t>
            </a:r>
            <a:r>
              <a:rPr lang="en-IN" sz="2000" b="1" dirty="0" err="1"/>
              <a:t>servoPin</a:t>
            </a:r>
            <a:r>
              <a:rPr lang="en-IN" sz="2000" b="1" dirty="0"/>
              <a:t> = 9; </a:t>
            </a:r>
          </a:p>
          <a:p>
            <a:endParaRPr lang="en-IN" sz="2000" b="1" dirty="0"/>
          </a:p>
          <a:p>
            <a:r>
              <a:rPr lang="en-IN" sz="2000" b="1" dirty="0"/>
              <a:t>long duration, distance;   </a:t>
            </a:r>
          </a:p>
          <a:p>
            <a:endParaRPr lang="en-IN" sz="2000" b="1" dirty="0"/>
          </a:p>
          <a:p>
            <a:r>
              <a:rPr lang="en-IN" sz="2000" b="1" dirty="0"/>
              <a:t>void setup() {       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servoMotor.attach</a:t>
            </a:r>
            <a:r>
              <a:rPr lang="en-IN" sz="2000" b="1" dirty="0"/>
              <a:t>(</a:t>
            </a:r>
            <a:r>
              <a:rPr lang="en-IN" sz="2000" b="1" dirty="0" err="1"/>
              <a:t>servoPin</a:t>
            </a:r>
            <a:r>
              <a:rPr lang="en-IN" sz="2000" b="1" dirty="0"/>
              <a:t>);  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pinMode</a:t>
            </a:r>
            <a:r>
              <a:rPr lang="en-IN" sz="2000" b="1" dirty="0"/>
              <a:t>(</a:t>
            </a:r>
            <a:r>
              <a:rPr lang="en-IN" sz="2000" b="1" dirty="0" err="1"/>
              <a:t>trigPin</a:t>
            </a:r>
            <a:r>
              <a:rPr lang="en-IN" sz="2000" b="1" dirty="0"/>
              <a:t>, OUTPUT);  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pinMode</a:t>
            </a:r>
            <a:r>
              <a:rPr lang="en-IN" sz="2000" b="1" dirty="0"/>
              <a:t>(</a:t>
            </a:r>
            <a:r>
              <a:rPr lang="en-IN" sz="2000" b="1" dirty="0" err="1"/>
              <a:t>echoPin</a:t>
            </a:r>
            <a:r>
              <a:rPr lang="en-IN" sz="2000" b="1" dirty="0"/>
              <a:t>, INPUT);  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servoMotor.write</a:t>
            </a:r>
            <a:r>
              <a:rPr lang="en-IN" sz="2000" b="1" dirty="0"/>
              <a:t>(10);         // Close lid on power on</a:t>
            </a:r>
          </a:p>
          <a:p>
            <a:r>
              <a:rPr lang="en-IN" sz="2000" b="1" dirty="0"/>
              <a:t>    delay(2000);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servoMotor.detach</a:t>
            </a:r>
            <a:r>
              <a:rPr lang="en-IN" sz="2000" b="1" dirty="0"/>
              <a:t>();</a:t>
            </a:r>
          </a:p>
          <a:p>
            <a:r>
              <a:rPr lang="en-IN" sz="2000" b="1" dirty="0"/>
              <a:t>} </a:t>
            </a:r>
          </a:p>
          <a:p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76FF6-94B5-CECC-DB98-F5440AA1DD76}"/>
              </a:ext>
            </a:extLst>
          </p:cNvPr>
          <p:cNvSpPr txBox="1"/>
          <p:nvPr/>
        </p:nvSpPr>
        <p:spPr>
          <a:xfrm>
            <a:off x="7315200" y="386503"/>
            <a:ext cx="7112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void </a:t>
            </a:r>
            <a:r>
              <a:rPr lang="en-IN" sz="2000" b="1" dirty="0" err="1"/>
              <a:t>measureDistance</a:t>
            </a:r>
            <a:r>
              <a:rPr lang="en-IN" sz="2000" b="1" dirty="0"/>
              <a:t>()</a:t>
            </a:r>
          </a:p>
          <a:p>
            <a:r>
              <a:rPr lang="en-IN" sz="2000" b="1" dirty="0"/>
              <a:t> {  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digitalWrite</a:t>
            </a:r>
            <a:r>
              <a:rPr lang="en-IN" sz="2000" b="1" dirty="0"/>
              <a:t>(</a:t>
            </a:r>
            <a:r>
              <a:rPr lang="en-IN" sz="2000" b="1" dirty="0" err="1"/>
              <a:t>trigPin</a:t>
            </a:r>
            <a:r>
              <a:rPr lang="en-IN" sz="2000" b="1" dirty="0"/>
              <a:t>, LOW);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delayMicroseconds</a:t>
            </a:r>
            <a:r>
              <a:rPr lang="en-IN" sz="2000" b="1" dirty="0"/>
              <a:t>(5);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digitalWrite</a:t>
            </a:r>
            <a:r>
              <a:rPr lang="en-IN" sz="2000" b="1" dirty="0"/>
              <a:t>(</a:t>
            </a:r>
            <a:r>
              <a:rPr lang="en-IN" sz="2000" b="1" dirty="0" err="1"/>
              <a:t>trigPin</a:t>
            </a:r>
            <a:r>
              <a:rPr lang="en-IN" sz="2000" b="1" dirty="0"/>
              <a:t>, HIGH);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delayMicroseconds</a:t>
            </a:r>
            <a:r>
              <a:rPr lang="en-IN" sz="2000" b="1" dirty="0"/>
              <a:t>(15);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digitalWrite</a:t>
            </a:r>
            <a:r>
              <a:rPr lang="en-IN" sz="2000" b="1" dirty="0"/>
              <a:t>(</a:t>
            </a:r>
            <a:r>
              <a:rPr lang="en-IN" sz="2000" b="1" dirty="0" err="1"/>
              <a:t>trigPin</a:t>
            </a:r>
            <a:r>
              <a:rPr lang="en-IN" sz="2000" b="1" dirty="0"/>
              <a:t>, LOW);</a:t>
            </a:r>
          </a:p>
          <a:p>
            <a:r>
              <a:rPr lang="en-IN" sz="2000" b="1" dirty="0"/>
              <a:t>    duration = </a:t>
            </a:r>
            <a:r>
              <a:rPr lang="en-IN" sz="2000" b="1" dirty="0" err="1"/>
              <a:t>pulseIn</a:t>
            </a:r>
            <a:r>
              <a:rPr lang="en-IN" sz="2000" b="1" dirty="0"/>
              <a:t>(</a:t>
            </a:r>
            <a:r>
              <a:rPr lang="en-IN" sz="2000" b="1" dirty="0" err="1"/>
              <a:t>echoPin</a:t>
            </a:r>
            <a:r>
              <a:rPr lang="en-IN" sz="2000" b="1" dirty="0"/>
              <a:t>, HIGH);</a:t>
            </a:r>
          </a:p>
          <a:p>
            <a:r>
              <a:rPr lang="en-IN" sz="2000" b="1" dirty="0"/>
              <a:t>    distance = (duration / 2) / 29.1;    // Calculate distance</a:t>
            </a:r>
          </a:p>
          <a:p>
            <a:r>
              <a:rPr lang="en-IN" sz="2000" b="1" dirty="0"/>
              <a:t>}</a:t>
            </a:r>
            <a:br>
              <a:rPr lang="en-IN" sz="2000" b="1" dirty="0"/>
            </a:br>
            <a:r>
              <a:rPr lang="en-IN" sz="2000" b="1" dirty="0"/>
              <a:t>void loop() { 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measureDistance</a:t>
            </a:r>
            <a:r>
              <a:rPr lang="en-IN" sz="2000" b="1" dirty="0"/>
              <a:t>();   // Measure distance   </a:t>
            </a:r>
          </a:p>
          <a:p>
            <a:r>
              <a:rPr lang="en-IN" sz="2000" b="1" dirty="0"/>
              <a:t>    if (distance &lt; 8) </a:t>
            </a:r>
          </a:p>
          <a:p>
            <a:r>
              <a:rPr lang="en-IN" sz="2000" b="1" dirty="0"/>
              <a:t>{</a:t>
            </a:r>
          </a:p>
          <a:p>
            <a:r>
              <a:rPr lang="en-IN" sz="2000" b="1" dirty="0"/>
              <a:t>        </a:t>
            </a:r>
            <a:r>
              <a:rPr lang="en-IN" sz="2000" b="1" dirty="0" err="1"/>
              <a:t>servoMotor.attach</a:t>
            </a:r>
            <a:r>
              <a:rPr lang="en-IN" sz="2000" b="1" dirty="0"/>
              <a:t>(</a:t>
            </a:r>
            <a:r>
              <a:rPr lang="en-IN" sz="2000" b="1" dirty="0" err="1"/>
              <a:t>servoPin</a:t>
            </a:r>
            <a:r>
              <a:rPr lang="en-IN" sz="2000" b="1" dirty="0"/>
              <a:t>);</a:t>
            </a:r>
          </a:p>
          <a:p>
            <a:r>
              <a:rPr lang="en-IN" sz="2000" b="1" dirty="0"/>
              <a:t>        delay(1);</a:t>
            </a:r>
          </a:p>
          <a:p>
            <a:r>
              <a:rPr lang="en-IN" sz="2000" b="1" dirty="0"/>
              <a:t>        </a:t>
            </a:r>
            <a:r>
              <a:rPr lang="en-IN" sz="2000" b="1" dirty="0" err="1"/>
              <a:t>servoMotor.write</a:t>
            </a:r>
            <a:r>
              <a:rPr lang="en-IN" sz="2000" b="1" dirty="0"/>
              <a:t>(80);  // Open the lid</a:t>
            </a:r>
          </a:p>
          <a:p>
            <a:r>
              <a:rPr lang="en-IN" sz="2000" b="1" dirty="0"/>
              <a:t>        delay(4000);       // Wait for 4 seconds</a:t>
            </a:r>
          </a:p>
          <a:p>
            <a:r>
              <a:rPr lang="en-IN" sz="2000" b="1" dirty="0"/>
              <a:t>        </a:t>
            </a:r>
            <a:r>
              <a:rPr lang="en-IN" sz="2000" b="1" dirty="0" err="1"/>
              <a:t>servoMotor.write</a:t>
            </a:r>
            <a:r>
              <a:rPr lang="en-IN" sz="2000" b="1" dirty="0"/>
              <a:t>(170);    // Close the lid</a:t>
            </a:r>
          </a:p>
          <a:p>
            <a:r>
              <a:rPr lang="en-IN" sz="2000" b="1" dirty="0"/>
              <a:t>        delay(4000);</a:t>
            </a:r>
          </a:p>
          <a:p>
            <a:r>
              <a:rPr lang="en-IN" sz="2000" b="1" dirty="0"/>
              <a:t>        </a:t>
            </a:r>
            <a:r>
              <a:rPr lang="en-IN" sz="2000" b="1" dirty="0" err="1"/>
              <a:t>servoMotor.detach</a:t>
            </a:r>
            <a:r>
              <a:rPr lang="en-IN" sz="2000" b="1" dirty="0"/>
              <a:t>();    // Detach the servo</a:t>
            </a:r>
          </a:p>
          <a:p>
            <a:r>
              <a:rPr lang="en-IN" sz="2000" b="1" dirty="0"/>
              <a:t>    }</a:t>
            </a:r>
          </a:p>
          <a:p>
            <a:r>
              <a:rPr lang="en-IN" sz="2000" b="1" dirty="0"/>
              <a:t>        delay(50);  // Delay between measurements</a:t>
            </a:r>
          </a:p>
          <a:p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6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508C96-D257-F200-1300-756D90535846}"/>
              </a:ext>
            </a:extLst>
          </p:cNvPr>
          <p:cNvSpPr txBox="1"/>
          <p:nvPr/>
        </p:nvSpPr>
        <p:spPr>
          <a:xfrm>
            <a:off x="4524537" y="2998915"/>
            <a:ext cx="6451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Black" panose="020B0A04020102020204" pitchFamily="34" charset="0"/>
              </a:rPr>
              <a:t>Thank You</a:t>
            </a:r>
            <a:endParaRPr lang="en-IN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7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579</Words>
  <Application>Microsoft Office PowerPoint</Application>
  <PresentationFormat>Custom</PresentationFormat>
  <Paragraphs>91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918106108561</cp:lastModifiedBy>
  <cp:revision>6</cp:revision>
  <dcterms:created xsi:type="dcterms:W3CDTF">2024-05-24T17:45:06Z</dcterms:created>
  <dcterms:modified xsi:type="dcterms:W3CDTF">2024-06-10T06:32:39Z</dcterms:modified>
</cp:coreProperties>
</file>