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53" r:id="rId93"/>
    <p:sldId id="354" r:id="rId94"/>
    <p:sldId id="355" r:id="rId95"/>
    <p:sldId id="356" r:id="rId96"/>
    <p:sldId id="357" r:id="rId97"/>
    <p:sldId id="358" r:id="rId98"/>
    <p:sldId id="359" r:id="rId99"/>
    <p:sldId id="360" r:id="rId100"/>
    <p:sldId id="361" r:id="rId101"/>
    <p:sldId id="362" r:id="rId102"/>
    <p:sldId id="363" r:id="rId103"/>
    <p:sldId id="364" r:id="rId104"/>
    <p:sldId id="365" r:id="rId105"/>
    <p:sldId id="366" r:id="rId106"/>
    <p:sldId id="367" r:id="rId107"/>
    <p:sldId id="368" r:id="rId108"/>
    <p:sldId id="369" r:id="rId109"/>
    <p:sldId id="370" r:id="rId110"/>
    <p:sldId id="371" r:id="rId111"/>
    <p:sldId id="372" r:id="rId112"/>
    <p:sldId id="373" r:id="rId113"/>
    <p:sldId id="374" r:id="rId114"/>
    <p:sldId id="375" r:id="rId115"/>
    <p:sldId id="378" r:id="rId116"/>
    <p:sldId id="379" r:id="rId117"/>
    <p:sldId id="380" r:id="rId118"/>
    <p:sldId id="381" r:id="rId119"/>
    <p:sldId id="382" r:id="rId120"/>
    <p:sldId id="383" r:id="rId121"/>
    <p:sldId id="384" r:id="rId122"/>
    <p:sldId id="385" r:id="rId123"/>
    <p:sldId id="386" r:id="rId124"/>
    <p:sldId id="387" r:id="rId125"/>
    <p:sldId id="388" r:id="rId126"/>
    <p:sldId id="389" r:id="rId127"/>
    <p:sldId id="390" r:id="rId128"/>
    <p:sldId id="391" r:id="rId129"/>
    <p:sldId id="392" r:id="rId130"/>
    <p:sldId id="393" r:id="rId131"/>
    <p:sldId id="394" r:id="rId132"/>
    <p:sldId id="395" r:id="rId133"/>
    <p:sldId id="396" r:id="rId134"/>
    <p:sldId id="397" r:id="rId135"/>
    <p:sldId id="398" r:id="rId136"/>
    <p:sldId id="399" r:id="rId137"/>
    <p:sldId id="400" r:id="rId138"/>
    <p:sldId id="401" r:id="rId139"/>
    <p:sldId id="402" r:id="rId140"/>
    <p:sldId id="403" r:id="rId141"/>
    <p:sldId id="404" r:id="rId142"/>
    <p:sldId id="405" r:id="rId143"/>
    <p:sldId id="407" r:id="rId144"/>
    <p:sldId id="408" r:id="rId145"/>
    <p:sldId id="409" r:id="rId146"/>
    <p:sldId id="410" r:id="rId147"/>
    <p:sldId id="411" r:id="rId148"/>
    <p:sldId id="412" r:id="rId149"/>
    <p:sldId id="413" r:id="rId150"/>
    <p:sldId id="414" r:id="rId151"/>
    <p:sldId id="415" r:id="rId152"/>
    <p:sldId id="416" r:id="rId153"/>
    <p:sldId id="417" r:id="rId154"/>
    <p:sldId id="418" r:id="rId155"/>
    <p:sldId id="419" r:id="rId156"/>
    <p:sldId id="420" r:id="rId157"/>
    <p:sldId id="421" r:id="rId158"/>
    <p:sldId id="422" r:id="rId159"/>
    <p:sldId id="423" r:id="rId160"/>
    <p:sldId id="424" r:id="rId161"/>
    <p:sldId id="425" r:id="rId162"/>
    <p:sldId id="426" r:id="rId163"/>
    <p:sldId id="427" r:id="rId164"/>
    <p:sldId id="428" r:id="rId165"/>
    <p:sldId id="429" r:id="rId166"/>
    <p:sldId id="430" r:id="rId167"/>
    <p:sldId id="431" r:id="rId168"/>
    <p:sldId id="432" r:id="rId169"/>
    <p:sldId id="433" r:id="rId170"/>
    <p:sldId id="434" r:id="rId171"/>
    <p:sldId id="435" r:id="rId172"/>
    <p:sldId id="436" r:id="rId173"/>
    <p:sldId id="437" r:id="rId174"/>
    <p:sldId id="438" r:id="rId175"/>
    <p:sldId id="439" r:id="rId176"/>
    <p:sldId id="440" r:id="rId177"/>
    <p:sldId id="441" r:id="rId178"/>
    <p:sldId id="442" r:id="rId179"/>
    <p:sldId id="443" r:id="rId180"/>
    <p:sldId id="444" r:id="rId181"/>
    <p:sldId id="445" r:id="rId182"/>
    <p:sldId id="446" r:id="rId183"/>
  </p:sldIdLst>
  <p:sldSz cx="12192000" cy="6858000"/>
  <p:notesSz cx="6858000" cy="9144000"/>
  <p:embeddedFontLst>
    <p:embeddedFont>
      <p:font typeface="Nunito Sans" panose="020F0502020204030204" pitchFamily="2" charset="0"/>
      <p:regular r:id="rId185"/>
      <p:bold r:id="rId186"/>
      <p:italic r:id="rId187"/>
      <p:boldItalic r:id="rId18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2" roundtripDataSignature="AMtx7mhvk9tVDrBtpQpH96oIC7MTHs4J6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alaiyarasan M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DEE89-05BE-45FD-987C-65DA42C3C4B5}">
  <a:tblStyle styleId="{1D3DEE89-05BE-45FD-987C-65DA42C3C4B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205" Type="http://schemas.openxmlformats.org/officeDocument/2006/relationships/viewProps" Target="view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206" Type="http://schemas.openxmlformats.org/officeDocument/2006/relationships/theme" Target="theme/theme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207" Type="http://schemas.openxmlformats.org/officeDocument/2006/relationships/tableStyles" Target="tableStyles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203" Type="http://schemas.openxmlformats.org/officeDocument/2006/relationships/commentAuthors" Target="commentAuthors.xml"/><Relationship Id="rId208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204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font" Target="fonts/font2.fntdata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202" Type="http://customschemas.google.com/relationships/presentationmetadata" Target="metadata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reddy Mettu" userId="dfa3461be275af2b" providerId="LiveId" clId="{82578425-A1D3-4CEC-96A7-D645F2B6864C}"/>
    <pc:docChg chg="custSel addSld delSld modSld">
      <pc:chgData name="Raghunathreddy Mettu" userId="dfa3461be275af2b" providerId="LiveId" clId="{82578425-A1D3-4CEC-96A7-D645F2B6864C}" dt="2025-10-13T09:06:36.076" v="6" actId="21"/>
      <pc:docMkLst>
        <pc:docMk/>
      </pc:docMkLst>
      <pc:sldChg chg="modCm">
        <pc:chgData name="Raghunathreddy Mettu" userId="dfa3461be275af2b" providerId="LiveId" clId="{82578425-A1D3-4CEC-96A7-D645F2B6864C}" dt="2025-10-13T09:03:21.713" v="0"/>
        <pc:sldMkLst>
          <pc:docMk/>
          <pc:sldMk cId="0" sldId="296"/>
        </pc:sldMkLst>
      </pc:sldChg>
      <pc:sldChg chg="del">
        <pc:chgData name="Raghunathreddy Mettu" userId="dfa3461be275af2b" providerId="LiveId" clId="{82578425-A1D3-4CEC-96A7-D645F2B6864C}" dt="2025-10-13T09:04:19.490" v="2" actId="2696"/>
        <pc:sldMkLst>
          <pc:docMk/>
          <pc:sldMk cId="0" sldId="319"/>
        </pc:sldMkLst>
      </pc:sldChg>
      <pc:sldChg chg="del">
        <pc:chgData name="Raghunathreddy Mettu" userId="dfa3461be275af2b" providerId="LiveId" clId="{82578425-A1D3-4CEC-96A7-D645F2B6864C}" dt="2025-10-13T09:04:24.982" v="4" actId="2696"/>
        <pc:sldMkLst>
          <pc:docMk/>
          <pc:sldMk cId="0" sldId="320"/>
        </pc:sldMkLst>
      </pc:sldChg>
      <pc:sldChg chg="delSp mod">
        <pc:chgData name="Raghunathreddy Mettu" userId="dfa3461be275af2b" providerId="LiveId" clId="{82578425-A1D3-4CEC-96A7-D645F2B6864C}" dt="2025-10-13T09:06:01.858" v="5" actId="21"/>
        <pc:sldMkLst>
          <pc:docMk/>
          <pc:sldMk cId="0" sldId="337"/>
        </pc:sldMkLst>
        <pc:picChg chg="del">
          <ac:chgData name="Raghunathreddy Mettu" userId="dfa3461be275af2b" providerId="LiveId" clId="{82578425-A1D3-4CEC-96A7-D645F2B6864C}" dt="2025-10-13T09:06:01.858" v="5" actId="21"/>
          <ac:picMkLst>
            <pc:docMk/>
            <pc:sldMk cId="0" sldId="337"/>
            <ac:picMk id="1174" creationId="{00000000-0000-0000-0000-000000000000}"/>
          </ac:picMkLst>
        </pc:picChg>
      </pc:sldChg>
      <pc:sldChg chg="delSp mod">
        <pc:chgData name="Raghunathreddy Mettu" userId="dfa3461be275af2b" providerId="LiveId" clId="{82578425-A1D3-4CEC-96A7-D645F2B6864C}" dt="2025-10-13T09:06:36.076" v="6" actId="21"/>
        <pc:sldMkLst>
          <pc:docMk/>
          <pc:sldMk cId="0" sldId="401"/>
        </pc:sldMkLst>
        <pc:picChg chg="del">
          <ac:chgData name="Raghunathreddy Mettu" userId="dfa3461be275af2b" providerId="LiveId" clId="{82578425-A1D3-4CEC-96A7-D645F2B6864C}" dt="2025-10-13T09:06:36.076" v="6" actId="21"/>
          <ac:picMkLst>
            <pc:docMk/>
            <pc:sldMk cId="0" sldId="401"/>
            <ac:picMk id="2037" creationId="{00000000-0000-0000-0000-000000000000}"/>
          </ac:picMkLst>
        </pc:picChg>
      </pc:sldChg>
      <pc:sldChg chg="add del">
        <pc:chgData name="Raghunathreddy Mettu" userId="dfa3461be275af2b" providerId="LiveId" clId="{82578425-A1D3-4CEC-96A7-D645F2B6864C}" dt="2025-10-13T09:04:22.729" v="3" actId="2696"/>
        <pc:sldMkLst>
          <pc:docMk/>
          <pc:sldMk cId="2201948137" sldId="447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4-08-19T18:32:21.960" idx="1">
    <p:pos x="6000" y="0"/>
    <p:text>Iteration 1 (a = 1):
c = a + b =&gt; c = 1 + 5 = 6.
(b + c) % 10 = (5 + 6) % 10 = 11 % 10 = 1 (which is not 0).
So, c = c + a =&gt; c = 6 + 1 = 7.
Iteration 2 (a = 2):
c = a + b =&gt; c = 2 + 5 = 7.
(b + c) % 10 = (5 + 7) % 10 = 12 % 10 = 2 (which is not 0).
So, c = c + a =&gt; c = 7 + 2 = 9.
Iteration 3 (a = 3):
c = a + b =&gt; c = 3 + 5 = 8.
(b + c) % 10 = (5 + 8) % 10 = 13 % 10 = 3 (which is not 0).
So, c = c + a =&gt; c = 8 + 3 = 11.
Iteration 4 (a = 4):
c = a + b =&gt; c = 4 + 5 = 9.
(b + c) % 10 = (5 + 9) % 10 = 14 % 10 = 4 (which is not 0).
So, c = c + a =&gt; c = 9 + 4 = 13.</p:text>
    <p:extLst mod="1"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commentPostId="AAABUTJunAA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194" name="Google Shape;194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8" name="Google Shape;1478;p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479" name="Google Shape;1479;p1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100</a:t>
            </a:fld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4" name="Google Shape;1494;p1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495" name="Google Shape;1495;p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101</a:t>
            </a:fld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3" name="Google Shape;1503;p1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1504" name="Google Shape;1504;p1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102</a:t>
            </a:fld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8" name="Google Shape;1518;p1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1519" name="Google Shape;1519;p1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103</a:t>
            </a:fld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p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4" name="Google Shape;1534;p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1535" name="Google Shape;1535;p1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104</a:t>
            </a:fld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9" name="Google Shape;1549;p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0" name="Google Shape;1550;p1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1551" name="Google Shape;1551;p1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105</a:t>
            </a:fld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7" name="Google Shape;1567;p1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1568" name="Google Shape;1568;p1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106</a:t>
            </a:fld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3" name="Google Shape;1583;p1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1584" name="Google Shape;1584;p1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107</a:t>
            </a:fld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p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0" name="Google Shape;1600;p1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601" name="Google Shape;1601;p1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108</a:t>
            </a:fld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6" name="Google Shape;1616;p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617" name="Google Shape;1617;p13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109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" name="Google Shape;209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210" name="Google Shape;210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2" name="Google Shape;1632;p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3" name="Google Shape;1633;p1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634" name="Google Shape;1634;p1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110</a:t>
            </a:fld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49" name="Google Shape;1649;p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650" name="Google Shape;1650;p1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111</a:t>
            </a:fld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5" name="Google Shape;1665;p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6" name="Google Shape;1666;p1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667" name="Google Shape;1667;p1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112</a:t>
            </a:fld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1" name="Google Shape;1681;p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2" name="Google Shape;1682;p1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683" name="Google Shape;1683;p1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113</a:t>
            </a:fld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p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9" name="Google Shape;1699;p1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0" name="Google Shape;1700;p1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114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p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9" name="Google Shape;1719;p1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720" name="Google Shape;1720;p1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115</a:t>
            </a:fld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p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5" name="Google Shape;1735;p1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bool data type is not there in c.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Primitive data types available in C++ are: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Integer</a:t>
            </a:r>
            <a:endParaRPr sz="1200" b="1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Character</a:t>
            </a:r>
            <a:endParaRPr sz="1200" b="1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Boolean</a:t>
            </a:r>
            <a:endParaRPr sz="1200" b="1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Floating Point</a:t>
            </a:r>
            <a:endParaRPr sz="1200" b="1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i="0" u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Double Floating Point</a:t>
            </a:r>
            <a:endParaRPr sz="1200" b="1" i="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736" name="Google Shape;1736;p1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116</a:t>
            </a:fld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" name="Google Shape;1751;p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52" name="Google Shape;1752;p1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753" name="Google Shape;1753;p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117</a:t>
            </a:fld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p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1" name="Google Shape;1761;p1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762" name="Google Shape;1762;p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118</a:t>
            </a:fld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Google Shape;1775;p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6" name="Google Shape;1776;p1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x is promoted to unsigned int on comparison. On conversion x has all bits set, making it the bigger one.</a:t>
            </a:r>
            <a:endParaRPr b="1"/>
          </a:p>
        </p:txBody>
      </p:sp>
      <p:sp>
        <p:nvSpPr>
          <p:cNvPr id="1777" name="Google Shape;1777;p1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119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218" name="Google Shape;218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1" name="Google Shape;1791;p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2" name="Google Shape;1792;p1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793" name="Google Shape;1793;p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120</a:t>
            </a:fld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0" name="Google Shape;1800;p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1" name="Google Shape;1801;p1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B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Sign of result of mod operation on negative numbers is sign of the dividend.</a:t>
            </a:r>
            <a:endParaRPr b="1"/>
          </a:p>
        </p:txBody>
      </p:sp>
      <p:sp>
        <p:nvSpPr>
          <p:cNvPr id="1802" name="Google Shape;1802;p1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121</a:t>
            </a:fld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p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6" name="Google Shape;1816;p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B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Sign of result of mod operation on negative numbers is sign of the dividend.</a:t>
            </a:r>
            <a:endParaRPr b="1"/>
          </a:p>
        </p:txBody>
      </p:sp>
      <p:sp>
        <p:nvSpPr>
          <p:cNvPr id="1817" name="Google Shape;1817;p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122</a:t>
            </a:fld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1" name="Google Shape;1831;p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2" name="Google Shape;1832;p1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833" name="Google Shape;1833;p1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123</a:t>
            </a:fld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0" name="Google Shape;1840;p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41" name="Google Shape;1841;p1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C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Sign of result of mod operation on negative numbers is sign of the dividend.</a:t>
            </a:r>
            <a:endParaRPr b="1"/>
          </a:p>
        </p:txBody>
      </p:sp>
      <p:sp>
        <p:nvSpPr>
          <p:cNvPr id="1842" name="Google Shape;1842;p1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124</a:t>
            </a:fld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5" name="Google Shape;1855;p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6" name="Google Shape;1856;p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C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Sign of result of mod operation on negative numbers is sign of the dividend.</a:t>
            </a:r>
            <a:endParaRPr b="1"/>
          </a:p>
        </p:txBody>
      </p:sp>
      <p:sp>
        <p:nvSpPr>
          <p:cNvPr id="1857" name="Google Shape;1857;p1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125</a:t>
            </a:fld>
            <a:endParaRPr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1" name="Google Shape;1871;p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2" name="Google Shape;1872;p1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873" name="Google Shape;1873;p1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126</a:t>
            </a:fld>
            <a:endParaRPr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0" name="Google Shape;1880;p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1" name="Google Shape;1881;p1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Answer: D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In the program, We are concatenating the str1 and str2 and printing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it’s total length. So the length is 10.</a:t>
            </a:r>
            <a:endParaRPr b="0"/>
          </a:p>
        </p:txBody>
      </p:sp>
      <p:sp>
        <p:nvSpPr>
          <p:cNvPr id="1882" name="Google Shape;1882;p1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127</a:t>
            </a:fld>
            <a:endParaRPr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5" name="Google Shape;1895;p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96" name="Google Shape;1896;p1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D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In the program, We are concatenating the str1 and str2 and printing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it’s total length. So the length is 10.</a:t>
            </a:r>
            <a:endParaRPr b="0"/>
          </a:p>
        </p:txBody>
      </p:sp>
      <p:sp>
        <p:nvSpPr>
          <p:cNvPr id="1897" name="Google Shape;1897;p1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128</a:t>
            </a:fld>
            <a:endParaRPr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p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2" name="Google Shape;1912;p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913" name="Google Shape;1913;p1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129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2" name="Google Shape;23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233" name="Google Shape;233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0" name="Google Shape;1920;p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1" name="Google Shape;1921;p1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922" name="Google Shape;1922;p1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130</a:t>
            </a:fld>
            <a:endParaRPr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" name="Google Shape;1935;p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6" name="Google Shape;1936;p1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C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capacity() :- This function returns the capacity allocated to the string, which can be equal to or more than the size of the string. 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Additional space is allocated so that when the new characters are added to the string, the operations can be done efficiently.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The value starts from 15.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length() - This function is used to find the length of the string.</a:t>
            </a:r>
            <a:endParaRPr b="1"/>
          </a:p>
        </p:txBody>
      </p:sp>
      <p:sp>
        <p:nvSpPr>
          <p:cNvPr id="1937" name="Google Shape;1937;p1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131</a:t>
            </a:fld>
            <a:endParaRPr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2" name="Google Shape;1952;p1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953" name="Google Shape;1953;p1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132</a:t>
            </a:fld>
            <a:endParaRPr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0" name="Google Shape;1960;p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1" name="Google Shape;1961;p1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Answer: D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In the program, We are concatenating the str1 and str2 and printing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it’s total length. So the length is 10.</a:t>
            </a:r>
            <a:endParaRPr b="0"/>
          </a:p>
        </p:txBody>
      </p:sp>
      <p:sp>
        <p:nvSpPr>
          <p:cNvPr id="1962" name="Google Shape;1962;p1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133</a:t>
            </a:fld>
            <a:endParaRPr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5" name="Google Shape;1975;p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6" name="Google Shape;1976;p1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Explanation: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String is a collection of characters. There are two types of strings commonly used in C++ programming language: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1) Strings that are objects of string class (The Standard C++ Library string class)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2) C-strings (C-style Strings)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In C programming, the collection of characters is stored in the form of arrays, this is also supported in C++ programming. Hence it's called C-strings.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C-strings are arrays of type char terminated with null character, that is, \0 (ASCII value of null character is 0).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string Object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In C++, you can also create a string object for holding strings.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Unlike using char arrays, string objects has no fixed length, and can be extended as per your requirement.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int main() { 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// initialization by raw string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string str1("Hello world");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// initialization by another string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string str2(str1);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// initialization by character with number of occurence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string str3(7, '$');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// initialization by part of another string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string str4(str1, 6, 3); // from 6th index (second parameter)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// 3 characters (third parameter)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// initialization by part of another string : iteartor version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string str5(str2.begin(), str2.begin() + 5);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                        string str6(str1.begin(), str1.end());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cout &lt;&lt; str1 &lt;&lt; " " &lt;&lt; str2 &lt;&lt; endl;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                          cout &lt;&lt; str3 &lt;&lt; " " &lt;&lt; str4 &lt;&lt; endl;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                        cout &lt;&lt; str5 &lt;&lt; " " &lt;&lt; str6 &lt;&lt; endl;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}</a:t>
            </a:r>
            <a:endParaRPr b="0"/>
          </a:p>
        </p:txBody>
      </p:sp>
      <p:sp>
        <p:nvSpPr>
          <p:cNvPr id="1977" name="Google Shape;1977;p1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134</a:t>
            </a:fld>
            <a:endParaRPr/>
          </a:p>
        </p:txBody>
      </p:sp>
    </p:spTree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p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2" name="Google Shape;1992;p1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1993" name="Google Shape;1993;p1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135</a:t>
            </a:fld>
            <a:endParaRPr/>
          </a:p>
        </p:txBody>
      </p:sp>
    </p:spTree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9" name="Google Shape;1999;p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0" name="Google Shape;2000;p1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001" name="Google Shape;2001;p1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136</a:t>
            </a:fld>
            <a:endParaRPr/>
          </a:p>
        </p:txBody>
      </p:sp>
    </p:spTree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4" name="Google Shape;2014;p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5" name="Google Shape;2015;p1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D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Explanation: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Template is simple and yet very powerful tool in C++.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The simple idea is to pass data type as a parameter so that we don’t need to write same code for different data types.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For example a software company may need sort() for different data types.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Rather than writing and maintaining the multiple codes, we can write one sort() and pass data type as a parameter.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C++ adds two new keywords to support templates: ‘template’ and ‘typename’.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The second keyword can always be replaced by keyword ‘class’.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How templates work?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Templates are expanded at compiler time. This is like macros.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The difference is, compiler does type checking before template expansion.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The idea is simple, source code contains only function/class, but compiled code may contain multiple copies of same function/class.</a:t>
            </a:r>
            <a:endParaRPr b="0"/>
          </a:p>
        </p:txBody>
      </p:sp>
      <p:sp>
        <p:nvSpPr>
          <p:cNvPr id="2016" name="Google Shape;2016;p1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137</a:t>
            </a:fld>
            <a:endParaRPr/>
          </a:p>
        </p:txBody>
      </p:sp>
    </p:spTree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p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1" name="Google Shape;2031;p17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032" name="Google Shape;2032;p1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138</a:t>
            </a:fld>
            <a:endParaRPr/>
          </a:p>
        </p:txBody>
      </p:sp>
    </p:spTree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1" name="Google Shape;2041;p17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042" name="Google Shape;2042;p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139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249" name="Google Shape;249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Google Shape;2055;p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56" name="Google Shape;2056;p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Explanation: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#include &lt;iostream&gt;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using namespace std;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// One function works for all data types. This would work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// even for user defined types if operator '&gt;' is overloaded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template &lt;typename T&gt;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 myMax(T x, T y) {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	return (x &gt; y)? x: y;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} </a:t>
            </a:r>
            <a:endParaRPr b="0"/>
          </a:p>
        </p:txBody>
      </p:sp>
      <p:sp>
        <p:nvSpPr>
          <p:cNvPr id="2057" name="Google Shape;2057;p1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140</a:t>
            </a:fld>
            <a:endParaRPr/>
          </a:p>
        </p:txBody>
      </p:sp>
    </p:spTree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1" name="Google Shape;2071;p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72" name="Google Shape;2072;p1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(large) + Options</a:t>
            </a:r>
            <a:endParaRPr b="1"/>
          </a:p>
        </p:txBody>
      </p:sp>
      <p:sp>
        <p:nvSpPr>
          <p:cNvPr id="2073" name="Google Shape;2073;p1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141</a:t>
            </a:fld>
            <a:endParaRPr/>
          </a:p>
        </p:txBody>
      </p:sp>
    </p:spTree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p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4" name="Google Shape;2084;p17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C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The access specifiers can be applicable to the member data and functions because they need to be accessed outside the block.</a:t>
            </a:r>
            <a:endParaRPr b="0"/>
          </a:p>
        </p:txBody>
      </p:sp>
      <p:sp>
        <p:nvSpPr>
          <p:cNvPr id="2085" name="Google Shape;2085;p17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142</a:t>
            </a:fld>
            <a:endParaRPr/>
          </a:p>
        </p:txBody>
      </p:sp>
    </p:spTree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3" name="Google Shape;2103;p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4" name="Google Shape;2104;p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05" name="Google Shape;2105;p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143</a:t>
            </a:fld>
            <a:endParaRPr/>
          </a:p>
        </p:txBody>
      </p:sp>
    </p:spTree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" name="Google Shape;2119;p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0" name="Google Shape;2120;p17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A Friend class can access private and protected members of other class in which it is declared as friend. </a:t>
            </a:r>
            <a:endParaRPr b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0"/>
              <a:t>It is sometimes useful to allow a particular class to access private members of other class. </a:t>
            </a:r>
            <a:endParaRPr b="0"/>
          </a:p>
        </p:txBody>
      </p:sp>
      <p:sp>
        <p:nvSpPr>
          <p:cNvPr id="2121" name="Google Shape;2121;p1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144</a:t>
            </a:fld>
            <a:endParaRPr/>
          </a:p>
        </p:txBody>
      </p:sp>
    </p:spTree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7" name="Google Shape;2137;p1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38" name="Google Shape;2138;p1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145</a:t>
            </a:fld>
            <a:endParaRPr/>
          </a:p>
        </p:txBody>
      </p:sp>
    </p:spTree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4" name="Google Shape;2154;p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5" name="Google Shape;2155;p1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B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friend keyword is used to declare a friend function in C++.</a:t>
            </a:r>
            <a:endParaRPr b="1"/>
          </a:p>
        </p:txBody>
      </p:sp>
      <p:sp>
        <p:nvSpPr>
          <p:cNvPr id="2156" name="Google Shape;2156;p1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146</a:t>
            </a:fld>
            <a:endParaRPr/>
          </a:p>
        </p:txBody>
      </p:sp>
    </p:spTree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3" name="Google Shape;2173;p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4" name="Google Shape;2174;p1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75" name="Google Shape;2175;p18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147</a:t>
            </a:fld>
            <a:endParaRPr/>
          </a:p>
        </p:txBody>
      </p:sp>
    </p:spTree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" name="Google Shape;2191;p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92" name="Google Shape;2192;p1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Answer: A</a:t>
            </a:r>
            <a:endParaRPr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STL is an acronym for standard template library. It is a set of C++ template classes that provide generic classes and function that can be used to implement data structures and algorithms .STL is mainly composed of :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Algorithms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Containers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Iterators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STL provides numerous containers and algorithms which are very useful in completive programming , for example you can very easily define a linked list in a single statement by using list container of container library in STL , saving your time and effort.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STL is a generic library , i.e a same container or algorithm can be operated on any data types , you don’t have to define the same algorithm for different type of elements.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example , sort algorithm will sort the elements in the given range irrespective of their data type , we don’t have to implement different sort algorithm for different datatypes.</a:t>
            </a:r>
            <a:endParaRPr sz="1200" b="0" i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193" name="Google Shape;2193;p18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148</a:t>
            </a:fld>
            <a:endParaRPr/>
          </a:p>
        </p:txBody>
      </p:sp>
    </p:spTree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0" name="Google Shape;2210;p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1" name="Google Shape;2211;p1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2" name="Google Shape;2212;p1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149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6" name="Google Shape;2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257" name="Google Shape;257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7" name="Google Shape;2217;p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2218" name="Google Shape;2218;p1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150</a:t>
            </a:fld>
            <a:endParaRPr/>
          </a:p>
        </p:txBody>
      </p:sp>
    </p:spTree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" name="Google Shape;2232;p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3" name="Google Shape;2233;p1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2234" name="Google Shape;2234;p1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151</a:t>
            </a:fld>
            <a:endParaRPr/>
          </a:p>
        </p:txBody>
      </p:sp>
    </p:spTree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9" name="Google Shape;2249;p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0" name="Google Shape;2250;p1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251" name="Google Shape;2251;p1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152</a:t>
            </a:fld>
            <a:endParaRPr/>
          </a:p>
        </p:txBody>
      </p:sp>
    </p:spTree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5" name="Google Shape;2265;p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6" name="Google Shape;2266;p1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267" name="Google Shape;2267;p1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153</a:t>
            </a:fld>
            <a:endParaRPr/>
          </a:p>
        </p:txBody>
      </p:sp>
    </p:spTree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2" name="Google Shape;2282;p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83" name="Google Shape;2283;p1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284" name="Google Shape;2284;p1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154</a:t>
            </a:fld>
            <a:endParaRPr/>
          </a:p>
        </p:txBody>
      </p:sp>
    </p:spTree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9" name="Google Shape;2299;p1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300" name="Google Shape;2300;p1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155</a:t>
            </a:fld>
            <a:endParaRPr/>
          </a:p>
        </p:txBody>
      </p:sp>
    </p:spTree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p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6" name="Google Shape;2316;p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317" name="Google Shape;2317;p1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156</a:t>
            </a:fld>
            <a:endParaRPr/>
          </a:p>
        </p:txBody>
      </p:sp>
    </p:spTree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p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2" name="Google Shape;2332;p1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333" name="Google Shape;2333;p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157</a:t>
            </a:fld>
            <a:endParaRPr/>
          </a:p>
        </p:txBody>
      </p:sp>
    </p:spTree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8" name="Google Shape;2348;p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9" name="Google Shape;2349;p1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350" name="Google Shape;2350;p1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158</a:t>
            </a:fld>
            <a:endParaRPr/>
          </a:p>
        </p:txBody>
      </p:sp>
    </p:spTree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4" name="Google Shape;2364;p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5" name="Google Shape;2365;p1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366" name="Google Shape;2366;p1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1" name="Google Shape;271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272" name="Google Shape;272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1" name="Google Shape;2381;p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2" name="Google Shape;2382;p1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83" name="Google Shape;2383;p1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160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7" name="Google Shape;2387;p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8" name="Google Shape;2388;p1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2389" name="Google Shape;2389;p1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161</a:t>
            </a:fld>
            <a:endParaRPr/>
          </a:p>
        </p:txBody>
      </p:sp>
    </p:spTree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3" name="Google Shape;2403;p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04" name="Google Shape;2404;p1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2405" name="Google Shape;2405;p1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162</a:t>
            </a:fld>
            <a:endParaRPr/>
          </a:p>
        </p:txBody>
      </p:sp>
    </p:spTree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0" name="Google Shape;2420;p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1" name="Google Shape;2421;p1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422" name="Google Shape;2422;p1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163</a:t>
            </a:fld>
            <a:endParaRPr/>
          </a:p>
        </p:txBody>
      </p:sp>
    </p:spTree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6" name="Google Shape;2436;p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7" name="Google Shape;2437;p1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438" name="Google Shape;2438;p1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164</a:t>
            </a:fld>
            <a:endParaRPr/>
          </a:p>
        </p:txBody>
      </p:sp>
    </p:spTree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3" name="Google Shape;2453;p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4" name="Google Shape;2454;p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455" name="Google Shape;2455;p1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165</a:t>
            </a:fld>
            <a:endParaRPr/>
          </a:p>
        </p:txBody>
      </p:sp>
    </p:spTree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9" name="Google Shape;2469;p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70" name="Google Shape;2470;p1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471" name="Google Shape;2471;p1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166</a:t>
            </a:fld>
            <a:endParaRPr/>
          </a:p>
        </p:txBody>
      </p:sp>
    </p:spTree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6" name="Google Shape;2486;p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7" name="Google Shape;2487;p2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488" name="Google Shape;2488;p2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167</a:t>
            </a:fld>
            <a:endParaRPr/>
          </a:p>
        </p:txBody>
      </p:sp>
    </p:spTree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2" name="Google Shape;2502;p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3" name="Google Shape;2503;p2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2504" name="Google Shape;2504;p2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168</a:t>
            </a:fld>
            <a:endParaRPr/>
          </a:p>
        </p:txBody>
      </p:sp>
    </p:spTree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" name="Google Shape;2519;p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0" name="Google Shape;2520;p2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521" name="Google Shape;2521;p2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169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7" name="Google Shape;28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288" name="Google Shape;28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5" name="Google Shape;2535;p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6" name="Google Shape;2536;p2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537" name="Google Shape;2537;p2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170</a:t>
            </a:fld>
            <a:endParaRPr/>
          </a:p>
        </p:txBody>
      </p:sp>
    </p:spTree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2" name="Google Shape;2552;p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3" name="Google Shape;2553;p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54" name="Google Shape;2554;p2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171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8" name="Google Shape;2558;p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9" name="Google Shape;2559;p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560" name="Google Shape;2560;p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172</a:t>
            </a:fld>
            <a:endParaRPr/>
          </a:p>
        </p:txBody>
      </p:sp>
    </p:spTree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4" name="Google Shape;2574;p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5" name="Google Shape;2575;p2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576" name="Google Shape;2576;p2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173</a:t>
            </a:fld>
            <a:endParaRPr/>
          </a:p>
        </p:txBody>
      </p:sp>
    </p:spTree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1" name="Google Shape;2591;p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92" name="Google Shape;2592;p2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2593" name="Google Shape;2593;p2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174</a:t>
            </a:fld>
            <a:endParaRPr/>
          </a:p>
        </p:txBody>
      </p:sp>
    </p:spTree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7" name="Google Shape;2607;p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08" name="Google Shape;2608;p2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2609" name="Google Shape;2609;p2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175</a:t>
            </a:fld>
            <a:endParaRPr/>
          </a:p>
        </p:txBody>
      </p:sp>
    </p:spTree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4" name="Google Shape;2624;p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5" name="Google Shape;2625;p2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626" name="Google Shape;2626;p2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176</a:t>
            </a:fld>
            <a:endParaRPr/>
          </a:p>
        </p:txBody>
      </p:sp>
    </p:spTree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Google Shape;2640;p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1" name="Google Shape;2641;p2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2642" name="Google Shape;2642;p2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177</a:t>
            </a:fld>
            <a:endParaRPr/>
          </a:p>
        </p:txBody>
      </p:sp>
    </p:spTree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7" name="Google Shape;2657;p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8" name="Google Shape;2658;p2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2659" name="Google Shape;2659;p2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178</a:t>
            </a:fld>
            <a:endParaRPr/>
          </a:p>
        </p:txBody>
      </p:sp>
    </p:spTree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3" name="Google Shape;2673;p2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4" name="Google Shape;2674;p2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2675" name="Google Shape;2675;p2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179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5" name="Google Shape;29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296" name="Google Shape;29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91" name="Google Shape;2691;p2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692" name="Google Shape;2692;p2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180</a:t>
            </a:fld>
            <a:endParaRPr/>
          </a:p>
        </p:txBody>
      </p:sp>
    </p:spTree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6" name="Google Shape;2706;p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07" name="Google Shape;2707;p2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2708" name="Google Shape;2708;p2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181</a:t>
            </a:fld>
            <a:endParaRPr/>
          </a:p>
        </p:txBody>
      </p:sp>
    </p:spTree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" name="Google Shape;2723;p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4" name="Google Shape;2724;p2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Thank you slide</a:t>
            </a:r>
            <a:endParaRPr b="1"/>
          </a:p>
        </p:txBody>
      </p:sp>
      <p:sp>
        <p:nvSpPr>
          <p:cNvPr id="2725" name="Google Shape;2725;p2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182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0" name="Google Shape;310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311" name="Google Shape;311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93" name="Google Shape;9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327" name="Google Shape;32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335" name="Google Shape;335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350" name="Google Shape;350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5" name="Google Shape;365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366" name="Google Shape;366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374" name="Google Shape;374;p2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88" name="Google Shape;38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389" name="Google Shape;389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4" name="Google Shape;404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[Note: &gt;&gt;- Bitwise right shift operator, it takes two numbers, right shifts the bits of the first operand, the second operand  decides the number of places to shift]</a:t>
            </a:r>
            <a:endParaRPr b="1"/>
          </a:p>
        </p:txBody>
      </p:sp>
      <p:sp>
        <p:nvSpPr>
          <p:cNvPr id="405" name="Google Shape;405;p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7" name="Google Shape;41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[Note: &gt;&gt;- Bitwise right shift operator, it takes two numbers, right shifts the bits of the first operand, the second operand  decides the number of places to shift]</a:t>
            </a:r>
            <a:endParaRPr b="1"/>
          </a:p>
        </p:txBody>
      </p:sp>
      <p:sp>
        <p:nvSpPr>
          <p:cNvPr id="418" name="Google Shape;41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1" name="Google Shape;431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32" name="Google Shape;432;p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44" name="Google Shape;44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45" name="Google Shape;445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8" name="Google Shape;45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59" name="Google Shape;459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1" name="Google Shape;47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72" name="Google Shape;472;p3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5" name="Google Shape;485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86" name="Google Shape;486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4" name="Google Shape;49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495" name="Google Shape;495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9" name="Google Shape;509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10" name="Google Shape;510;p4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5" name="Google Shape;525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26" name="Google Shape;526;p4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39" name="Google Shape;539;p4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2" name="Google Shape;552;p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53" name="Google Shape;553;p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5" name="Google Shape;565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66" name="Google Shape;566;p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9" name="Google Shape;579;p4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80" name="Google Shape;580;p4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16" name="Google Shape;116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2" name="Google Shape;592;p4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593" name="Google Shape;593;p4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6" name="Google Shape;606;p4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607" name="Google Shape;607;p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5" name="Google Shape;615;p5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616" name="Google Shape;616;p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0" name="Google Shape;630;p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631" name="Google Shape;631;p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6" name="Google Shape;646;p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647" name="Google Shape;647;p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9" name="Google Shape;659;p5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660" name="Google Shape;660;p5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3" name="Google Shape;673;p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4" name="Google Shape;674;p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46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9" name="Google Shape;679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680" name="Google Shape;680;p5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8" name="Google Shape;688;p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689" name="Google Shape;689;p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p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704" name="Google Shape;704;p5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132" name="Google Shape;13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9" name="Google Shape;719;p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720" name="Google Shape;720;p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5" name="Google Shape;735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D</a:t>
            </a:r>
            <a:endParaRPr b="1"/>
          </a:p>
        </p:txBody>
      </p:sp>
      <p:sp>
        <p:nvSpPr>
          <p:cNvPr id="736" name="Google Shape;736;p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2" name="Google Shape;752;p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753" name="Google Shape;753;p6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" name="Google Shape;768;p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769" name="Google Shape;769;p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5" name="Google Shape;785;p6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786" name="Google Shape;786;p6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1" name="Google Shape;801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802" name="Google Shape;802;p6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8" name="Google Shape;818;p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819" name="Google Shape;819;p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34" name="Google Shape;834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835" name="Google Shape;835;p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1" name="Google Shape;851;p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852" name="Google Shape;852;p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0" name="Google Shape;860;p6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b="1"/>
          </a:p>
        </p:txBody>
      </p:sp>
      <p:sp>
        <p:nvSpPr>
          <p:cNvPr id="861" name="Google Shape;861;p6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140" name="Google Shape;140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5" name="Google Shape;875;p6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876" name="Google Shape;876;p6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1" name="Google Shape;891;p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892" name="Google Shape;892;p7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7" name="Google Shape;907;p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908" name="Google Shape;908;p7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4" name="Google Shape;924;p7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25" name="Google Shape;925;p7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2" name="Google Shape;942;p8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943" name="Google Shape;943;p8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1" name="Google Shape;951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952" name="Google Shape;952;p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6" name="Google Shape;966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967" name="Google Shape;967;p8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2" name="Google Shape;982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983" name="Google Shape;983;p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8" name="Google Shape;998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999" name="Google Shape;999;p8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5" name="Google Shape;1015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016" name="Google Shape;1016;p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D</a:t>
            </a:r>
            <a:endParaRPr b="1"/>
          </a:p>
        </p:txBody>
      </p:sp>
      <p:sp>
        <p:nvSpPr>
          <p:cNvPr id="155" name="Google Shape;155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1" name="Google Shape;1031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032" name="Google Shape;1032;p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Google Shape;1047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" name="Google Shape;1048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049" name="Google Shape;1049;p8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p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57" name="Google Shape;1057;p9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1058" name="Google Shape;1058;p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2" name="Google Shape;1072;p9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1073" name="Google Shape;1073;p9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8" name="Google Shape;1088;p9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089" name="Google Shape;1089;p9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7" name="Google Shape;1097;p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1098" name="Google Shape;1098;p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12" name="Google Shape;1112;p9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A</a:t>
            </a:r>
            <a:endParaRPr b="1"/>
          </a:p>
        </p:txBody>
      </p:sp>
      <p:sp>
        <p:nvSpPr>
          <p:cNvPr id="1113" name="Google Shape;1113;p9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" name="Google Shape;1127;p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8" name="Google Shape;1128;p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129" name="Google Shape;1129;p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7" name="Google Shape;1137;p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138" name="Google Shape;1138;p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p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2" name="Google Shape;1152;p9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153" name="Google Shape;1153;p9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Question Only</a:t>
            </a:r>
            <a:endParaRPr b="1"/>
          </a:p>
        </p:txBody>
      </p:sp>
      <p:sp>
        <p:nvSpPr>
          <p:cNvPr id="171" name="Google Shape;171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8" name="Google Shape;1168;p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169" name="Google Shape;1169;p9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" name="Google Shape;1177;p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8" name="Google Shape;1178;p9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179" name="Google Shape;1179;p9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3" name="Google Shape;1193;p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194" name="Google Shape;1194;p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9" name="Google Shape;1209;p10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1210" name="Google Shape;1210;p10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Google Shape;1224;p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5" name="Google Shape;1225;p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B</a:t>
            </a:r>
            <a:endParaRPr b="1"/>
          </a:p>
        </p:txBody>
      </p:sp>
      <p:sp>
        <p:nvSpPr>
          <p:cNvPr id="1226" name="Google Shape;1226;p10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1" name="Google Shape;1241;p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2" name="Google Shape;1242;p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243" name="Google Shape;1243;p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0" name="Google Shape;1250;p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1" name="Google Shape;1251;p1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252" name="Google Shape;1252;p10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p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6" name="Google Shape;1266;p1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267" name="Google Shape;1267;p1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2" name="Google Shape;1282;p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283" name="Google Shape;1283;p10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1" name="Google Shape;1291;p1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1292" name="Google Shape;1292;p1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179" name="Google Shape;179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5" name="Google Shape;1305;p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6" name="Google Shape;1306;p10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B</a:t>
            </a:r>
            <a:endParaRPr b="1"/>
          </a:p>
        </p:txBody>
      </p:sp>
      <p:sp>
        <p:nvSpPr>
          <p:cNvPr id="1307" name="Google Shape;1307;p10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2" name="Google Shape;1322;p1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23" name="Google Shape;1323;p10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4" name="Google Shape;1354;p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5" name="Google Shape;1355;p1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356" name="Google Shape;1356;p1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0" name="Google Shape;1370;p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1" name="Google Shape;1371;p1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372" name="Google Shape;1372;p1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7" name="Google Shape;1387;p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8" name="Google Shape;1388;p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389" name="Google Shape;1389;p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4" name="Google Shape;1404;p1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A</a:t>
            </a:r>
            <a:endParaRPr b="1"/>
          </a:p>
        </p:txBody>
      </p:sp>
      <p:sp>
        <p:nvSpPr>
          <p:cNvPr id="1405" name="Google Shape;1405;p1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0" name="Google Shape;1420;p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1" name="Google Shape;1421;p1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1422" name="Google Shape;1422;p1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6" name="Google Shape;1436;p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7" name="Google Shape;1437;p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 : C</a:t>
            </a:r>
            <a:endParaRPr b="1"/>
          </a:p>
        </p:txBody>
      </p:sp>
      <p:sp>
        <p:nvSpPr>
          <p:cNvPr id="1438" name="Google Shape;1438;p1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97</a:t>
            </a:fld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p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" name="Google Shape;1454;p1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MCQ coding question (Programming)</a:t>
            </a:r>
            <a:endParaRPr b="1"/>
          </a:p>
        </p:txBody>
      </p:sp>
      <p:sp>
        <p:nvSpPr>
          <p:cNvPr id="1455" name="Google Shape;1455;p1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98</a:t>
            </a:fld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2" name="Google Shape;1462;p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3" name="Google Shape;1463;p1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/>
              <a:t>Ans: C</a:t>
            </a:r>
            <a:endParaRPr b="1"/>
          </a:p>
        </p:txBody>
      </p:sp>
      <p:sp>
        <p:nvSpPr>
          <p:cNvPr id="1464" name="Google Shape;1464;p1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2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2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2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2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2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2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2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.xml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.xml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3155936" y="2510156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PSEUDOCODE</a:t>
            </a:r>
            <a:endParaRPr sz="2500" b="1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7" name="Google Shape;197;p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9" name="Google Shape;199;p10"/>
          <p:cNvSpPr txBox="1"/>
          <p:nvPr/>
        </p:nvSpPr>
        <p:spPr>
          <a:xfrm>
            <a:off x="642471" y="1161300"/>
            <a:ext cx="1088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" name="Google Shape;200;p10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160 2 320 1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" name="Google Shape;201;p10"/>
          <p:cNvSpPr txBox="1"/>
          <p:nvPr/>
        </p:nvSpPr>
        <p:spPr>
          <a:xfrm>
            <a:off x="642479" y="2415290"/>
            <a:ext cx="53339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" name="Google Shape;202;p1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40 2 320 0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3" name="Google Shape;203;p10"/>
          <p:cNvSpPr txBox="1"/>
          <p:nvPr/>
        </p:nvSpPr>
        <p:spPr>
          <a:xfrm>
            <a:off x="642479" y="3638296"/>
            <a:ext cx="52465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" name="Google Shape;204;p1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1 2 3 4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5" name="Google Shape;205;p10"/>
          <p:cNvSpPr txBox="1"/>
          <p:nvPr/>
        </p:nvSpPr>
        <p:spPr>
          <a:xfrm>
            <a:off x="642471" y="4892300"/>
            <a:ext cx="1088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6" name="Google Shape;20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5342" y="2184084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122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2" name="Google Shape;1482;p12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3" name="Google Shape;1483;p12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4" name="Google Shape;1484;p122"/>
          <p:cNvSpPr txBox="1"/>
          <p:nvPr/>
        </p:nvSpPr>
        <p:spPr>
          <a:xfrm>
            <a:off x="642473" y="1161300"/>
            <a:ext cx="757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5" name="Google Shape;1485;p122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6" name="Google Shape;1486;p122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7" name="Google Shape;1487;p122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Compilation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8" name="Google Shape;1488;p122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9" name="Google Shape;1489;p122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 time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90" name="Google Shape;1490;p122"/>
          <p:cNvSpPr txBox="1"/>
          <p:nvPr/>
        </p:nvSpPr>
        <p:spPr>
          <a:xfrm>
            <a:off x="642472" y="4876800"/>
            <a:ext cx="93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91" name="Google Shape;1491;p1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23724" y="328435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7" name="Google Shape;1497;p12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8" name="Google Shape;1498;p12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99" name="Google Shape;1499;p123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this code print?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0" name="Google Shape;1500;p123"/>
          <p:cNvSpPr/>
          <p:nvPr/>
        </p:nvSpPr>
        <p:spPr>
          <a:xfrm>
            <a:off x="598715" y="2590800"/>
            <a:ext cx="11063835" cy="127781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arr[] = new int [5];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System.out.print(arr);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12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7" name="Google Shape;1507;p12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8" name="Google Shape;1508;p12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9" name="Google Shape;1509;p124"/>
          <p:cNvSpPr txBox="1"/>
          <p:nvPr/>
        </p:nvSpPr>
        <p:spPr>
          <a:xfrm>
            <a:off x="642472" y="1161300"/>
            <a:ext cx="91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0" name="Google Shape;1510;p124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value stored in arr[0].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1" name="Google Shape;1511;p12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2" name="Google Shape;1512;p124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00000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3" name="Google Shape;1513;p12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4" name="Google Shape;1514;p124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 name@ hashcode in hexadecimal form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5" name="Google Shape;1515;p124"/>
          <p:cNvSpPr txBox="1"/>
          <p:nvPr/>
        </p:nvSpPr>
        <p:spPr>
          <a:xfrm>
            <a:off x="642473" y="4876800"/>
            <a:ext cx="823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125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2" name="Google Shape;1522;p12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3" name="Google Shape;1523;p12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4" name="Google Shape;1524;p125"/>
          <p:cNvSpPr txBox="1"/>
          <p:nvPr/>
        </p:nvSpPr>
        <p:spPr>
          <a:xfrm>
            <a:off x="642472" y="1161300"/>
            <a:ext cx="96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5" name="Google Shape;1525;p125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value stored in arr[0].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6" name="Google Shape;1526;p125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7" name="Google Shape;1527;p125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00000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8" name="Google Shape;1528;p125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29" name="Google Shape;1529;p125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 name@ hashcode in hexadecimal form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0" name="Google Shape;1530;p125"/>
          <p:cNvSpPr txBox="1"/>
          <p:nvPr/>
        </p:nvSpPr>
        <p:spPr>
          <a:xfrm>
            <a:off x="642472" y="4876800"/>
            <a:ext cx="96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31" name="Google Shape;1531;p1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891856" y="4522856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p126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What is true about constructor?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8" name="Google Shape;1538;p126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It can contain return type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39" name="Google Shape;1539;p12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0" name="Google Shape;1540;p12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1" name="Google Shape;1541;p126"/>
          <p:cNvSpPr txBox="1"/>
          <p:nvPr/>
        </p:nvSpPr>
        <p:spPr>
          <a:xfrm>
            <a:off x="642474" y="2362200"/>
            <a:ext cx="712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2" name="Google Shape;1542;p126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It can take any number of parameters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3" name="Google Shape;1543;p12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4" name="Google Shape;1544;p126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It can have any non access modifiers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5" name="Google Shape;1545;p12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6" name="Google Shape;1546;p126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Constructor cannot throw an exception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47" name="Google Shape;1547;p126"/>
          <p:cNvSpPr txBox="1"/>
          <p:nvPr/>
        </p:nvSpPr>
        <p:spPr>
          <a:xfrm>
            <a:off x="642472" y="5158025"/>
            <a:ext cx="981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127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What is true about constructor?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54" name="Google Shape;1554;p127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It can contain return type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55" name="Google Shape;1555;p12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6" name="Google Shape;1556;p12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57" name="Google Shape;1557;p127"/>
          <p:cNvSpPr txBox="1"/>
          <p:nvPr/>
        </p:nvSpPr>
        <p:spPr>
          <a:xfrm>
            <a:off x="642474" y="2362200"/>
            <a:ext cx="68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58" name="Google Shape;1558;p12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It can take any number of parameters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59" name="Google Shape;1559;p12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60" name="Google Shape;1560;p127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It can have any non access modifiers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61" name="Google Shape;1561;p12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62" name="Google Shape;1562;p127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Constructor cannot throw an exception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63" name="Google Shape;1563;p127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64" name="Google Shape;1564;p1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19651" y="3013501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p12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Abstract class cannot have a constructor.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1" name="Google Shape;1571;p128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True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2" name="Google Shape;1572;p12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3" name="Google Shape;1573;p12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4" name="Google Shape;1574;p128"/>
          <p:cNvSpPr txBox="1"/>
          <p:nvPr/>
        </p:nvSpPr>
        <p:spPr>
          <a:xfrm>
            <a:off x="642474" y="2362200"/>
            <a:ext cx="63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5" name="Google Shape;1575;p128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False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6" name="Google Shape;1576;p12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7" name="Google Shape;1577;p128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Cannot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8" name="Google Shape;1578;p12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79" name="Google Shape;1579;p128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Depends on the compiler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80" name="Google Shape;1580;p128"/>
          <p:cNvSpPr txBox="1"/>
          <p:nvPr/>
        </p:nvSpPr>
        <p:spPr>
          <a:xfrm>
            <a:off x="642473" y="5158025"/>
            <a:ext cx="814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129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Abstract class cannot have a constructor.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87" name="Google Shape;1587;p129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True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88" name="Google Shape;1588;p12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9" name="Google Shape;1589;p12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0" name="Google Shape;1590;p129"/>
          <p:cNvSpPr txBox="1"/>
          <p:nvPr/>
        </p:nvSpPr>
        <p:spPr>
          <a:xfrm>
            <a:off x="642473" y="2362200"/>
            <a:ext cx="765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1" name="Google Shape;1591;p129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False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2" name="Google Shape;1592;p12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3" name="Google Shape;1593;p12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Cannot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4" name="Google Shape;1594;p12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5" name="Google Shape;1595;p129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Depends on the compiler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96" name="Google Shape;1596;p129"/>
          <p:cNvSpPr txBox="1"/>
          <p:nvPr/>
        </p:nvSpPr>
        <p:spPr>
          <a:xfrm>
            <a:off x="642472" y="5158025"/>
            <a:ext cx="99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597" name="Google Shape;1597;p1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67747" y="3013501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p130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String in Java is a?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4" name="Google Shape;1604;p130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5" name="Google Shape;1605;p13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6" name="Google Shape;1606;p13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7" name="Google Shape;1607;p130"/>
          <p:cNvSpPr txBox="1"/>
          <p:nvPr/>
        </p:nvSpPr>
        <p:spPr>
          <a:xfrm>
            <a:off x="642473" y="2362200"/>
            <a:ext cx="740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8" name="Google Shape;1608;p130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object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9" name="Google Shape;1609;p130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0" name="Google Shape;1610;p130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variable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1" name="Google Shape;1611;p13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2" name="Google Shape;1612;p130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character array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3" name="Google Shape;1613;p130"/>
          <p:cNvSpPr txBox="1"/>
          <p:nvPr/>
        </p:nvSpPr>
        <p:spPr>
          <a:xfrm>
            <a:off x="642473" y="5158025"/>
            <a:ext cx="836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9" name="Google Shape;1619;p131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String in Java is a?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0" name="Google Shape;1620;p131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1" name="Google Shape;1621;p13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2" name="Google Shape;1622;p13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3" name="Google Shape;1623;p131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4" name="Google Shape;1624;p131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object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5" name="Google Shape;1625;p131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6" name="Google Shape;1626;p131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variable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7" name="Google Shape;1627;p131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8" name="Google Shape;1628;p13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character array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9" name="Google Shape;1629;p131"/>
          <p:cNvSpPr txBox="1"/>
          <p:nvPr/>
        </p:nvSpPr>
        <p:spPr>
          <a:xfrm>
            <a:off x="642472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30" name="Google Shape;1630;p1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8569" y="204855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/>
        </p:nvSpPr>
        <p:spPr>
          <a:xfrm>
            <a:off x="603504" y="1156906"/>
            <a:ext cx="10907100" cy="27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temp, a[]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a[]={1, 2, 3, 4, 5}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 = ++*a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temp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" name="Google Shape;213;p1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136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Which of the following is a type of polymorphism in Java?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7" name="Google Shape;1637;p136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 time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8" name="Google Shape;1638;p13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9" name="Google Shape;1639;p13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0" name="Google Shape;1640;p136"/>
          <p:cNvSpPr txBox="1"/>
          <p:nvPr/>
        </p:nvSpPr>
        <p:spPr>
          <a:xfrm>
            <a:off x="642473" y="2362200"/>
            <a:ext cx="807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1" name="Google Shape;1641;p136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Execution time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2" name="Google Shape;1642;p13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3" name="Google Shape;1643;p136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Multiple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4" name="Google Shape;1644;p13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5" name="Google Shape;1645;p136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Multilevel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6" name="Google Shape;1646;p136"/>
          <p:cNvSpPr txBox="1"/>
          <p:nvPr/>
        </p:nvSpPr>
        <p:spPr>
          <a:xfrm>
            <a:off x="642473" y="5158025"/>
            <a:ext cx="807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137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Which of the following is a type of polymorphism in Java?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3" name="Google Shape;1653;p137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 time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4" name="Google Shape;1654;p13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5" name="Google Shape;1655;p13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6" name="Google Shape;1656;p137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7" name="Google Shape;1657;p13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Execution time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8" name="Google Shape;1658;p13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9" name="Google Shape;1659;p137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Multiple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60" name="Google Shape;1660;p13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61" name="Google Shape;1661;p137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Multilevel polymorphism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62" name="Google Shape;1662;p137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63" name="Google Shape;1663;p1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32494" y="201076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" name="Google Shape;1669;p13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Method overriding is combination of inheritance and polymorphism?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0" name="Google Shape;1670;p138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True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1" name="Google Shape;1671;p13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2" name="Google Shape;1672;p13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3" name="Google Shape;1673;p138"/>
          <p:cNvSpPr txBox="1"/>
          <p:nvPr/>
        </p:nvSpPr>
        <p:spPr>
          <a:xfrm>
            <a:off x="642473" y="2362200"/>
            <a:ext cx="853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4" name="Google Shape;1674;p138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False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5" name="Google Shape;1675;p13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6" name="Google Shape;1676;p138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Cannot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7" name="Google Shape;1677;p13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8" name="Google Shape;1678;p138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Depends on the compiler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79" name="Google Shape;1679;p138"/>
          <p:cNvSpPr txBox="1"/>
          <p:nvPr/>
        </p:nvSpPr>
        <p:spPr>
          <a:xfrm>
            <a:off x="642473" y="5158025"/>
            <a:ext cx="76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5" name="Google Shape;1685;p139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Method overriding is combination of inheritance and polymorphism?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86" name="Google Shape;1686;p139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True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87" name="Google Shape;1687;p13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8" name="Google Shape;1688;p13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89" name="Google Shape;1689;p139"/>
          <p:cNvSpPr txBox="1"/>
          <p:nvPr/>
        </p:nvSpPr>
        <p:spPr>
          <a:xfrm>
            <a:off x="642473" y="2362200"/>
            <a:ext cx="74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0" name="Google Shape;1690;p139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False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1" name="Google Shape;1691;p13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2" name="Google Shape;1692;p13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Cannot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3" name="Google Shape;1693;p13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4" name="Google Shape;1694;p139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Depends on the compiler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95" name="Google Shape;1695;p139"/>
          <p:cNvSpPr txBox="1"/>
          <p:nvPr/>
        </p:nvSpPr>
        <p:spPr>
          <a:xfrm>
            <a:off x="642473" y="5158025"/>
            <a:ext cx="747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96" name="Google Shape;1696;p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96926" y="204855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2" name="Google Shape;1702;p144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C++</a:t>
            </a:r>
            <a:endParaRPr sz="2500" b="1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147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below is a fundamental data type in “C++” language?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3" name="Google Shape;1723;p147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4" name="Google Shape;1724;p147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5" name="Google Shape;1725;p147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6" name="Google Shape;1726;p147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7" name="Google Shape;1727;p147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bool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8" name="Google Shape;1728;p147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union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29" name="Google Shape;1729;p147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structure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0" name="Google Shape;1730;p147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1" name="Google Shape;1731;p14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2" name="Google Shape;1732;p14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8" name="Google Shape;1738;p14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below is a fundamental data type in “C++” language?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39" name="Google Shape;1739;p148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0" name="Google Shape;1740;p148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1" name="Google Shape;1741;p148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2" name="Google Shape;1742;p148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3" name="Google Shape;1743;p148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bool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4" name="Google Shape;1744;p148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union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5" name="Google Shape;1745;p148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structure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6" name="Google Shape;1746;p148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7" name="Google Shape;1747;p14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8" name="Google Shape;1748;p14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49" name="Google Shape;1749;p1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2293" y="3554964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14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6" name="Google Shape;1756;p14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57" name="Google Shape;1757;p149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58" name="Google Shape;1758;p149"/>
          <p:cNvSpPr/>
          <p:nvPr/>
        </p:nvSpPr>
        <p:spPr>
          <a:xfrm>
            <a:off x="598715" y="1907247"/>
            <a:ext cx="11063835" cy="36174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x = -1;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unsigned int y = 2;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if(x &gt; y)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	cout &lt;&lt; "x is greater";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"y is greater";   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p15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x is greater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65" name="Google Shape;1765;p15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6" name="Google Shape;1766;p15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67" name="Google Shape;1767;p150"/>
          <p:cNvSpPr txBox="1"/>
          <p:nvPr/>
        </p:nvSpPr>
        <p:spPr>
          <a:xfrm>
            <a:off x="642472" y="1161300"/>
            <a:ext cx="947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68" name="Google Shape;1768;p150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y is greater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69" name="Google Shape;1769;p150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70" name="Google Shape;1770;p15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71" name="Google Shape;1771;p15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72" name="Google Shape;1772;p15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73" name="Google Shape;1773;p150"/>
          <p:cNvSpPr txBox="1"/>
          <p:nvPr/>
        </p:nvSpPr>
        <p:spPr>
          <a:xfrm>
            <a:off x="642472" y="4876800"/>
            <a:ext cx="947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151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x is greater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0" name="Google Shape;1780;p15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1" name="Google Shape;1781;p15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2" name="Google Shape;1782;p151"/>
          <p:cNvSpPr txBox="1"/>
          <p:nvPr/>
        </p:nvSpPr>
        <p:spPr>
          <a:xfrm>
            <a:off x="642474" y="1161300"/>
            <a:ext cx="72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3" name="Google Shape;1783;p151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y is greater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4" name="Google Shape;1784;p151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5" name="Google Shape;1785;p151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6" name="Google Shape;1786;p151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7" name="Google Shape;1787;p15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88" name="Google Shape;1788;p151"/>
          <p:cNvSpPr txBox="1"/>
          <p:nvPr/>
        </p:nvSpPr>
        <p:spPr>
          <a:xfrm>
            <a:off x="642473" y="4876800"/>
            <a:ext cx="80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789" name="Google Shape;1789;p1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72115" y="928062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1" name="Google Shape;221;p1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3" name="Google Shape;223;p12"/>
          <p:cNvSpPr txBox="1"/>
          <p:nvPr/>
        </p:nvSpPr>
        <p:spPr>
          <a:xfrm>
            <a:off x="642471" y="1161300"/>
            <a:ext cx="104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Compilation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Runtime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" name="Google Shape;227;p12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8" name="Google Shape;228;p12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" name="Google Shape;229;p12"/>
          <p:cNvSpPr txBox="1"/>
          <p:nvPr/>
        </p:nvSpPr>
        <p:spPr>
          <a:xfrm>
            <a:off x="642468" y="4876800"/>
            <a:ext cx="1481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p15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6" name="Google Shape;1796;p15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97" name="Google Shape;1797;p152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98" name="Google Shape;1798;p152"/>
          <p:cNvSpPr/>
          <p:nvPr/>
        </p:nvSpPr>
        <p:spPr>
          <a:xfrm>
            <a:off x="598715" y="1907247"/>
            <a:ext cx="11063835" cy="36174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i = 3;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l = i / -2;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k = i % -2;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l &lt;&lt; endl &lt;&lt; k;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153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05" name="Google Shape;1805;p15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6" name="Google Shape;1806;p15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07" name="Google Shape;1807;p153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08" name="Google Shape;1808;p153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09" name="Google Shape;1809;p153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0" name="Google Shape;1810;p153"/>
          <p:cNvSpPr/>
          <p:nvPr/>
        </p:nvSpPr>
        <p:spPr>
          <a:xfrm>
            <a:off x="1167134" y="36201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1" name="Google Shape;1811;p153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2" name="Google Shape;1812;p153"/>
          <p:cNvSpPr/>
          <p:nvPr/>
        </p:nvSpPr>
        <p:spPr>
          <a:xfrm>
            <a:off x="1167134" y="4849505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13" name="Google Shape;1813;p153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9" name="Google Shape;1819;p15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0" name="Google Shape;1820;p15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1" name="Google Shape;1821;p15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2" name="Google Shape;1822;p154"/>
          <p:cNvSpPr txBox="1"/>
          <p:nvPr/>
        </p:nvSpPr>
        <p:spPr>
          <a:xfrm>
            <a:off x="642472" y="1161300"/>
            <a:ext cx="926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3" name="Google Shape;1823;p154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4" name="Google Shape;1824;p15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5" name="Google Shape;1825;p154"/>
          <p:cNvSpPr/>
          <p:nvPr/>
        </p:nvSpPr>
        <p:spPr>
          <a:xfrm>
            <a:off x="1167134" y="36201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6" name="Google Shape;1826;p15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7" name="Google Shape;1827;p154"/>
          <p:cNvSpPr/>
          <p:nvPr/>
        </p:nvSpPr>
        <p:spPr>
          <a:xfrm>
            <a:off x="1167134" y="4849505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8" name="Google Shape;1828;p154"/>
          <p:cNvSpPr txBox="1"/>
          <p:nvPr/>
        </p:nvSpPr>
        <p:spPr>
          <a:xfrm>
            <a:off x="642473" y="4876800"/>
            <a:ext cx="926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829" name="Google Shape;1829;p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9758" y="2320301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5" name="Google Shape;1835;p15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6" name="Google Shape;1836;p15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37" name="Google Shape;1837;p155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38" name="Google Shape;1838;p155"/>
          <p:cNvSpPr/>
          <p:nvPr/>
        </p:nvSpPr>
        <p:spPr>
          <a:xfrm>
            <a:off x="598715" y="1907247"/>
            <a:ext cx="11063835" cy="36174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i = -3;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l = i / -2;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k = i % -2;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l &lt;&lt; endl &lt;&lt; k;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" name="Google Shape;1844;p156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45" name="Google Shape;1845;p15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6" name="Google Shape;1846;p15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47" name="Google Shape;1847;p156"/>
          <p:cNvSpPr txBox="1"/>
          <p:nvPr/>
        </p:nvSpPr>
        <p:spPr>
          <a:xfrm>
            <a:off x="642472" y="1161293"/>
            <a:ext cx="913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48" name="Google Shape;1848;p156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49" name="Google Shape;1849;p156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0" name="Google Shape;1850;p156"/>
          <p:cNvSpPr/>
          <p:nvPr/>
        </p:nvSpPr>
        <p:spPr>
          <a:xfrm>
            <a:off x="1167134" y="36201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1" name="Google Shape;1851;p156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2" name="Google Shape;1852;p156"/>
          <p:cNvSpPr/>
          <p:nvPr/>
        </p:nvSpPr>
        <p:spPr>
          <a:xfrm>
            <a:off x="1167134" y="4849505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3" name="Google Shape;1853;p156"/>
          <p:cNvSpPr txBox="1"/>
          <p:nvPr/>
        </p:nvSpPr>
        <p:spPr>
          <a:xfrm>
            <a:off x="642473" y="4876800"/>
            <a:ext cx="786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9" name="Google Shape;1859;p157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0" name="Google Shape;1860;p15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1" name="Google Shape;1861;p15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2" name="Google Shape;1862;p157"/>
          <p:cNvSpPr txBox="1"/>
          <p:nvPr/>
        </p:nvSpPr>
        <p:spPr>
          <a:xfrm>
            <a:off x="642473" y="1161294"/>
            <a:ext cx="84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3" name="Google Shape;1863;p157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4" name="Google Shape;1864;p157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5" name="Google Shape;1865;p157"/>
          <p:cNvSpPr/>
          <p:nvPr/>
        </p:nvSpPr>
        <p:spPr>
          <a:xfrm>
            <a:off x="1167134" y="36201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6" name="Google Shape;1866;p157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7" name="Google Shape;1867;p157"/>
          <p:cNvSpPr/>
          <p:nvPr/>
        </p:nvSpPr>
        <p:spPr>
          <a:xfrm>
            <a:off x="1167134" y="4849505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8" name="Google Shape;1868;p157"/>
          <p:cNvSpPr txBox="1"/>
          <p:nvPr/>
        </p:nvSpPr>
        <p:spPr>
          <a:xfrm>
            <a:off x="642473" y="4876800"/>
            <a:ext cx="84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869" name="Google Shape;1869;p1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0534" y="3558805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15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6" name="Google Shape;1876;p15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77" name="Google Shape;1877;p158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78" name="Google Shape;1878;p158"/>
          <p:cNvSpPr/>
          <p:nvPr/>
        </p:nvSpPr>
        <p:spPr>
          <a:xfrm>
            <a:off x="598715" y="1633960"/>
            <a:ext cx="11063835" cy="4385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#include&lt;cstring&gt;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char str1[10] = "Hello";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char str2[10] = "World";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char str3[10];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len 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strcpy( str3, str1);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strcat( str1, str2);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len = strlen(str1);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len &lt;&lt; endl;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" name="Google Shape;1884;p159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5" name="Google Shape;1885;p15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6" name="Google Shape;1886;p15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7" name="Google Shape;1887;p159"/>
          <p:cNvSpPr txBox="1"/>
          <p:nvPr/>
        </p:nvSpPr>
        <p:spPr>
          <a:xfrm>
            <a:off x="642474" y="1161300"/>
            <a:ext cx="709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8" name="Google Shape;1888;p159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9" name="Google Shape;1889;p159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90" name="Google Shape;1890;p15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91" name="Google Shape;1891;p159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92" name="Google Shape;1892;p159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93" name="Google Shape;1893;p159"/>
          <p:cNvSpPr txBox="1"/>
          <p:nvPr/>
        </p:nvSpPr>
        <p:spPr>
          <a:xfrm>
            <a:off x="642473" y="4876800"/>
            <a:ext cx="85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9" name="Google Shape;1899;p16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0" name="Google Shape;1900;p16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1" name="Google Shape;1901;p16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2" name="Google Shape;1902;p160"/>
          <p:cNvSpPr txBox="1"/>
          <p:nvPr/>
        </p:nvSpPr>
        <p:spPr>
          <a:xfrm>
            <a:off x="642472" y="1161294"/>
            <a:ext cx="93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3" name="Google Shape;1903;p160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4" name="Google Shape;1904;p160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5" name="Google Shape;1905;p16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6" name="Google Shape;1906;p16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7" name="Google Shape;1907;p16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8" name="Google Shape;1908;p160"/>
          <p:cNvSpPr txBox="1"/>
          <p:nvPr/>
        </p:nvSpPr>
        <p:spPr>
          <a:xfrm>
            <a:off x="642472" y="4876800"/>
            <a:ext cx="93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09" name="Google Shape;1909;p16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4648200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5" name="Google Shape;1915;p16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6" name="Google Shape;1916;p16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17" name="Google Shape;1917;p161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18" name="Google Shape;1918;p161"/>
          <p:cNvSpPr/>
          <p:nvPr/>
        </p:nvSpPr>
        <p:spPr>
          <a:xfrm>
            <a:off x="598715" y="1907247"/>
            <a:ext cx="11063835" cy="361743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 (){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string str ("Steve Jobs");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str.capacity() &lt;&lt; endl;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cout &lt;&lt; str.length()&lt;&lt; endl;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3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6" name="Google Shape;236;p1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8" name="Google Shape;238;p13"/>
          <p:cNvSpPr txBox="1"/>
          <p:nvPr/>
        </p:nvSpPr>
        <p:spPr>
          <a:xfrm>
            <a:off x="642471" y="1161295"/>
            <a:ext cx="1013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" name="Google Shape;239;p13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Compilation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0" name="Google Shape;240;p13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" name="Google Shape;241;p13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Runtime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" name="Google Shape;242;p13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" name="Google Shape;244;p13"/>
          <p:cNvSpPr txBox="1"/>
          <p:nvPr/>
        </p:nvSpPr>
        <p:spPr>
          <a:xfrm>
            <a:off x="642471" y="4876800"/>
            <a:ext cx="1116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45" name="Google Shape;24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7819" y="4670190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162"/>
          <p:cNvSpPr/>
          <p:nvPr/>
        </p:nvSpPr>
        <p:spPr>
          <a:xfrm>
            <a:off x="1167134" y="1161288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25" name="Google Shape;1925;p16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6" name="Google Shape;1926;p16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27" name="Google Shape;1927;p162"/>
          <p:cNvSpPr txBox="1"/>
          <p:nvPr/>
        </p:nvSpPr>
        <p:spPr>
          <a:xfrm>
            <a:off x="642473" y="1161300"/>
            <a:ext cx="79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28" name="Google Shape;1928;p162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29" name="Google Shape;1929;p162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30" name="Google Shape;1930;p162"/>
          <p:cNvSpPr/>
          <p:nvPr/>
        </p:nvSpPr>
        <p:spPr>
          <a:xfrm>
            <a:off x="1167134" y="36201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31" name="Google Shape;1931;p162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32" name="Google Shape;1932;p162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33" name="Google Shape;1933;p162"/>
          <p:cNvSpPr txBox="1"/>
          <p:nvPr/>
        </p:nvSpPr>
        <p:spPr>
          <a:xfrm>
            <a:off x="642473" y="4876800"/>
            <a:ext cx="87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9" name="Google Shape;1939;p163"/>
          <p:cNvSpPr/>
          <p:nvPr/>
        </p:nvSpPr>
        <p:spPr>
          <a:xfrm>
            <a:off x="1167134" y="1161288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0" name="Google Shape;1940;p16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1" name="Google Shape;1941;p16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2" name="Google Shape;1942;p163"/>
          <p:cNvSpPr txBox="1"/>
          <p:nvPr/>
        </p:nvSpPr>
        <p:spPr>
          <a:xfrm>
            <a:off x="642475" y="1161300"/>
            <a:ext cx="727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3" name="Google Shape;1943;p163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4" name="Google Shape;1944;p163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5" name="Google Shape;1945;p163"/>
          <p:cNvSpPr/>
          <p:nvPr/>
        </p:nvSpPr>
        <p:spPr>
          <a:xfrm>
            <a:off x="1167134" y="36201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6" name="Google Shape;1946;p163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7" name="Google Shape;1947;p163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48" name="Google Shape;1948;p163"/>
          <p:cNvSpPr txBox="1"/>
          <p:nvPr/>
        </p:nvSpPr>
        <p:spPr>
          <a:xfrm>
            <a:off x="642473" y="4876800"/>
            <a:ext cx="87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49" name="Google Shape;1949;p1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28800" y="3558805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16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6" name="Google Shape;1956;p16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57" name="Google Shape;1957;p164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58" name="Google Shape;1958;p164"/>
          <p:cNvSpPr/>
          <p:nvPr/>
        </p:nvSpPr>
        <p:spPr>
          <a:xfrm>
            <a:off x="598715" y="1633960"/>
            <a:ext cx="11063835" cy="4385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main(){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str1("Hello world");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str2(str1);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str3(7, '$');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str4(str1, 6, 3);					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str5(str2.begin(), str2.begin() + 5);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string str6(str1.begin(), str1.end());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str1 &lt;&lt; " " &lt;&lt; str2 &lt;&lt; endl;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str3 &lt;&lt; " " &lt;&lt; str4 &lt;&lt; endl;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cout &lt;&lt; str5 &lt;&lt; " " &lt;&lt; str6 &lt;&lt; endl;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4" name="Google Shape;1964;p165"/>
          <p:cNvSpPr/>
          <p:nvPr/>
        </p:nvSpPr>
        <p:spPr>
          <a:xfrm>
            <a:off x="1167134" y="1161288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world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$$$$$$$ wor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65" name="Google Shape;1965;p16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6" name="Google Shape;1966;p16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67" name="Google Shape;1967;p165"/>
          <p:cNvSpPr txBox="1"/>
          <p:nvPr/>
        </p:nvSpPr>
        <p:spPr>
          <a:xfrm>
            <a:off x="642473" y="1161300"/>
            <a:ext cx="73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68" name="Google Shape;1968;p165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world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$$$$$$$ wor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69" name="Google Shape;1969;p165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70" name="Google Shape;1970;p165"/>
          <p:cNvSpPr/>
          <p:nvPr/>
        </p:nvSpPr>
        <p:spPr>
          <a:xfrm>
            <a:off x="1167134" y="3620100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world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$$$$$$$ wor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Hello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71" name="Google Shape;1971;p165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72" name="Google Shape;1972;p165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73" name="Google Shape;1973;p165"/>
          <p:cNvSpPr txBox="1"/>
          <p:nvPr/>
        </p:nvSpPr>
        <p:spPr>
          <a:xfrm>
            <a:off x="642473" y="4876800"/>
            <a:ext cx="815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9" name="Google Shape;1979;p166"/>
          <p:cNvSpPr/>
          <p:nvPr/>
        </p:nvSpPr>
        <p:spPr>
          <a:xfrm>
            <a:off x="1167134" y="1161288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world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$$$$$$$ wor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0" name="Google Shape;1980;p16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1" name="Google Shape;1981;p16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2" name="Google Shape;1982;p166"/>
          <p:cNvSpPr txBox="1"/>
          <p:nvPr/>
        </p:nvSpPr>
        <p:spPr>
          <a:xfrm>
            <a:off x="642473" y="1161300"/>
            <a:ext cx="862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3" name="Google Shape;1983;p166"/>
          <p:cNvSpPr/>
          <p:nvPr/>
        </p:nvSpPr>
        <p:spPr>
          <a:xfrm>
            <a:off x="1175878" y="239069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world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$$$$$$$ wor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4" name="Google Shape;1984;p166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5" name="Google Shape;1985;p166"/>
          <p:cNvSpPr/>
          <p:nvPr/>
        </p:nvSpPr>
        <p:spPr>
          <a:xfrm>
            <a:off x="1167134" y="3620100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world Hello world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$$$$$$$ wor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 Hello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6" name="Google Shape;1986;p166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7" name="Google Shape;1987;p166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88" name="Google Shape;1988;p166"/>
          <p:cNvSpPr txBox="1"/>
          <p:nvPr/>
        </p:nvSpPr>
        <p:spPr>
          <a:xfrm>
            <a:off x="642473" y="4876800"/>
            <a:ext cx="862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989" name="Google Shape;1989;p16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24400" y="1276696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167"/>
          <p:cNvSpPr txBox="1"/>
          <p:nvPr/>
        </p:nvSpPr>
        <p:spPr>
          <a:xfrm>
            <a:off x="640080" y="1156906"/>
            <a:ext cx="10907041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is true about templates.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Nunito Sans"/>
              <a:buAutoNum type="arabicParenR"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Template is a feature of C++ that allows us to write one code for different data types.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2) We can write one function that can be used for all data types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including  user defined types. Like sort(), max(), min(), ..etc.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3) We can write one class or struct that can be used for all data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types including user defined types. Like Linked List, Stack, Queue ..etc.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4) Template is an example of compile time polymorphism.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96" name="Google Shape;1996;p16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7" name="Google Shape;1997;p16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3" name="Google Shape;2003;p168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and 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4" name="Google Shape;2004;p16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5" name="Google Shape;2005;p16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6" name="Google Shape;2006;p168"/>
          <p:cNvSpPr txBox="1"/>
          <p:nvPr/>
        </p:nvSpPr>
        <p:spPr>
          <a:xfrm>
            <a:off x="642472" y="1161300"/>
            <a:ext cx="903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7" name="Google Shape;2007;p168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1, 2 and 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8" name="Google Shape;2008;p16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09" name="Google Shape;2009;p168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1, 2 and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0" name="Google Shape;2010;p168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1" name="Google Shape;2011;p168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1, 2, 3 and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2" name="Google Shape;2012;p168"/>
          <p:cNvSpPr txBox="1"/>
          <p:nvPr/>
        </p:nvSpPr>
        <p:spPr>
          <a:xfrm>
            <a:off x="642471" y="4876800"/>
            <a:ext cx="1019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8" name="Google Shape;2018;p169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and 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19" name="Google Shape;2019;p16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0" name="Google Shape;2020;p16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1" name="Google Shape;2021;p169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2" name="Google Shape;2022;p169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1, 2 and 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3" name="Google Shape;2023;p169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4" name="Google Shape;2024;p16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1, 2 and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5" name="Google Shape;2025;p169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6" name="Google Shape;2026;p169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1, 2, 3 and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27" name="Google Shape;2027;p169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28" name="Google Shape;2028;p1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5873" y="4558782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4" name="Google Shape;2034;p17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5" name="Google Shape;2035;p17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36" name="Google Shape;2036;p170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38" name="Google Shape;2038;p170"/>
          <p:cNvSpPr/>
          <p:nvPr/>
        </p:nvSpPr>
        <p:spPr>
          <a:xfrm>
            <a:off x="598715" y="1907247"/>
            <a:ext cx="11063835" cy="3883953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&lt;iostream&gt;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template &lt;typename T&gt;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 myMax(T x, T y) {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(x &gt; y)? x: y;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 {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myMax&lt;int&gt;(3, 10) &lt;&lt; endl;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myMax&lt;double&gt;(3, 7.0) &lt;&lt; endl;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cout &lt;&lt; myMax&lt;char&gt;('a', 99) &lt;&lt; endl;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0;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71"/>
          <p:cNvSpPr/>
          <p:nvPr/>
        </p:nvSpPr>
        <p:spPr>
          <a:xfrm>
            <a:off x="1167134" y="1161288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5" name="Google Shape;2045;p17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6" name="Google Shape;2046;p17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7" name="Google Shape;2047;p171"/>
          <p:cNvSpPr txBox="1"/>
          <p:nvPr/>
        </p:nvSpPr>
        <p:spPr>
          <a:xfrm>
            <a:off x="642474" y="1161300"/>
            <a:ext cx="70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8" name="Google Shape;2048;p171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49" name="Google Shape;2049;p171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50" name="Google Shape;2050;p171"/>
          <p:cNvSpPr/>
          <p:nvPr/>
        </p:nvSpPr>
        <p:spPr>
          <a:xfrm>
            <a:off x="1167134" y="3620100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51" name="Google Shape;2051;p171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52" name="Google Shape;2052;p17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53" name="Google Shape;2053;p171"/>
          <p:cNvSpPr txBox="1"/>
          <p:nvPr/>
        </p:nvSpPr>
        <p:spPr>
          <a:xfrm>
            <a:off x="642472" y="4876800"/>
            <a:ext cx="903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4"/>
          <p:cNvSpPr txBox="1"/>
          <p:nvPr/>
        </p:nvSpPr>
        <p:spPr>
          <a:xfrm>
            <a:off x="603504" y="1156906"/>
            <a:ext cx="10907100" cy="31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a[]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a[]={1, 2, 3, 4, 5}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a[1].++;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++a[2]++;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a[1] , a[2]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" name="Google Shape;252;p1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Google Shape;2059;p172"/>
          <p:cNvSpPr/>
          <p:nvPr/>
        </p:nvSpPr>
        <p:spPr>
          <a:xfrm>
            <a:off x="1167134" y="1161288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0" name="Google Shape;2060;p17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1" name="Google Shape;2061;p17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2" name="Google Shape;2062;p172"/>
          <p:cNvSpPr txBox="1"/>
          <p:nvPr/>
        </p:nvSpPr>
        <p:spPr>
          <a:xfrm>
            <a:off x="642473" y="1161300"/>
            <a:ext cx="744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3" name="Google Shape;2063;p172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4" name="Google Shape;2064;p172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5" name="Google Shape;2065;p172"/>
          <p:cNvSpPr/>
          <p:nvPr/>
        </p:nvSpPr>
        <p:spPr>
          <a:xfrm>
            <a:off x="1167134" y="3620100"/>
            <a:ext cx="10495416" cy="1246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6" name="Google Shape;2066;p172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7" name="Google Shape;2067;p172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68" name="Google Shape;2068;p172"/>
          <p:cNvSpPr txBox="1"/>
          <p:nvPr/>
        </p:nvSpPr>
        <p:spPr>
          <a:xfrm>
            <a:off x="642471" y="4876800"/>
            <a:ext cx="1069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69" name="Google Shape;2069;p17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1964" y="1378482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5" name="Google Shape;2075;p173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 which of the following access specifiers are applicable?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76" name="Google Shape;2076;p17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7" name="Google Shape;2077;p17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78" name="Google Shape;2078;p173"/>
          <p:cNvSpPr/>
          <p:nvPr/>
        </p:nvSpPr>
        <p:spPr>
          <a:xfrm>
            <a:off x="6013514" y="2304750"/>
            <a:ext cx="5222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Functions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79" name="Google Shape;2079;p173"/>
          <p:cNvSpPr/>
          <p:nvPr/>
        </p:nvSpPr>
        <p:spPr>
          <a:xfrm>
            <a:off x="623429" y="3139389"/>
            <a:ext cx="52440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Both Functions and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Member data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80" name="Google Shape;2080;p173"/>
          <p:cNvSpPr/>
          <p:nvPr/>
        </p:nvSpPr>
        <p:spPr>
          <a:xfrm>
            <a:off x="623425" y="2304752"/>
            <a:ext cx="52440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Member data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81" name="Google Shape;2081;p173"/>
          <p:cNvSpPr/>
          <p:nvPr/>
        </p:nvSpPr>
        <p:spPr>
          <a:xfrm>
            <a:off x="6013516" y="3118339"/>
            <a:ext cx="5222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74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To which of the following access specifiers are applicable?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88" name="Google Shape;2088;p17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9" name="Google Shape;2089;p17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90" name="Google Shape;2090;p174"/>
          <p:cNvSpPr/>
          <p:nvPr/>
        </p:nvSpPr>
        <p:spPr>
          <a:xfrm>
            <a:off x="5600295" y="2086575"/>
            <a:ext cx="5222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Functions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91" name="Google Shape;2091;p174"/>
          <p:cNvSpPr/>
          <p:nvPr/>
        </p:nvSpPr>
        <p:spPr>
          <a:xfrm>
            <a:off x="642479" y="3160555"/>
            <a:ext cx="5244000" cy="12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Both Functions and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Member data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92" name="Google Shape;2092;p174"/>
          <p:cNvSpPr/>
          <p:nvPr/>
        </p:nvSpPr>
        <p:spPr>
          <a:xfrm>
            <a:off x="642471" y="2152001"/>
            <a:ext cx="5244000" cy="6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Member data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093" name="Google Shape;2093;p174"/>
          <p:cNvSpPr/>
          <p:nvPr/>
        </p:nvSpPr>
        <p:spPr>
          <a:xfrm>
            <a:off x="5600300" y="3268664"/>
            <a:ext cx="5222100" cy="6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094" name="Google Shape;2094;p1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55017" y="3339412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7" name="Google Shape;2107;p176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rule will not affect the friend function?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08" name="Google Shape;2108;p176"/>
          <p:cNvSpPr/>
          <p:nvPr/>
        </p:nvSpPr>
        <p:spPr>
          <a:xfrm>
            <a:off x="1167134" y="23622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private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protected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members of a class cannot be accessed from outside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09" name="Google Shape;2109;p17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0" name="Google Shape;2110;p17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1" name="Google Shape;2111;p176"/>
          <p:cNvSpPr txBox="1"/>
          <p:nvPr/>
        </p:nvSpPr>
        <p:spPr>
          <a:xfrm>
            <a:off x="642473" y="2362200"/>
            <a:ext cx="865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2" name="Google Shape;2112;p176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private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protected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member can be accessed anywhere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3" name="Google Shape;2113;p17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4" name="Google Shape;2114;p176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protected 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member can be accessed anywhere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5" name="Google Shape;2115;p17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6" name="Google Shape;2116;p176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17" name="Google Shape;2117;p176"/>
          <p:cNvSpPr txBox="1"/>
          <p:nvPr/>
        </p:nvSpPr>
        <p:spPr>
          <a:xfrm>
            <a:off x="642473" y="5158025"/>
            <a:ext cx="865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3" name="Google Shape;2123;p177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rule will not affect the friend function?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24" name="Google Shape;2124;p177"/>
          <p:cNvSpPr/>
          <p:nvPr/>
        </p:nvSpPr>
        <p:spPr>
          <a:xfrm>
            <a:off x="1167134" y="2362200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private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protected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members of a class cannot be accessed from outside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25" name="Google Shape;2125;p17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6" name="Google Shape;2126;p17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27" name="Google Shape;2127;p177"/>
          <p:cNvSpPr txBox="1"/>
          <p:nvPr/>
        </p:nvSpPr>
        <p:spPr>
          <a:xfrm>
            <a:off x="642474" y="2362200"/>
            <a:ext cx="655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28" name="Google Shape;2128;p17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private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and </a:t>
            </a: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protected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member can be accessed anywhere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29" name="Google Shape;2129;p17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0" name="Google Shape;2130;p177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protected 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member can be accessed anywhere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1" name="Google Shape;2131;p17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2" name="Google Shape;2132;p177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33" name="Google Shape;2133;p177"/>
          <p:cNvSpPr txBox="1"/>
          <p:nvPr/>
        </p:nvSpPr>
        <p:spPr>
          <a:xfrm>
            <a:off x="642472" y="5158025"/>
            <a:ext cx="953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134" name="Google Shape;2134;p17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15587" y="2362200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" name="Google Shape;2140;p178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keyword is used to declare the friend function?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1" name="Google Shape;2141;p178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2" name="Google Shape;2142;p178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3" name="Google Shape;2143;p178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4" name="Google Shape;2144;p178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5" name="Google Shape;2145;p178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6" name="Google Shape;2146;p178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firend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7" name="Google Shape;2147;p178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friend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8" name="Google Shape;2148;p178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classfriend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49" name="Google Shape;2149;p178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myfriend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50" name="Google Shape;2150;p178"/>
          <p:cNvSpPr/>
          <p:nvPr/>
        </p:nvSpPr>
        <p:spPr>
          <a:xfrm>
            <a:off x="1445890" y="595664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51" name="Google Shape;2151;p17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2" name="Google Shape;2152;p17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8" name="Google Shape;2158;p179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keyword is used to declare the friend function?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59" name="Google Shape;2159;p179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0" name="Google Shape;2160;p179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1" name="Google Shape;2161;p179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2" name="Google Shape;2162;p179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3" name="Google Shape;2163;p179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4" name="Google Shape;2164;p179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firend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5" name="Google Shape;2165;p179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friend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6" name="Google Shape;2166;p179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classfriend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7" name="Google Shape;2167;p179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myfriend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8" name="Google Shape;2168;p179"/>
          <p:cNvSpPr/>
          <p:nvPr/>
        </p:nvSpPr>
        <p:spPr>
          <a:xfrm>
            <a:off x="1445890" y="595664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69" name="Google Shape;2169;p17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0" name="Google Shape;2170;p17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171" name="Google Shape;2171;p17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67000" y="4171084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7" name="Google Shape;2177;p180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STL stands for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78" name="Google Shape;2178;p180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79" name="Google Shape;2179;p180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0" name="Google Shape;2180;p180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1" name="Google Shape;2181;p180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2" name="Google Shape;2182;p180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3" name="Google Shape;2183;p180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Standard Template Library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4" name="Google Shape;2184;p180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Simple Template Library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5" name="Google Shape;2185;p180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Sinple Template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6" name="Google Shape;2186;p180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Standard Template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7" name="Google Shape;2187;p180"/>
          <p:cNvSpPr/>
          <p:nvPr/>
        </p:nvSpPr>
        <p:spPr>
          <a:xfrm>
            <a:off x="1445890" y="595664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88" name="Google Shape;2188;p18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9" name="Google Shape;2189;p18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Google Shape;2195;p181"/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STL stands for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6" name="Google Shape;2196;p181"/>
          <p:cNvSpPr/>
          <p:nvPr/>
        </p:nvSpPr>
        <p:spPr>
          <a:xfrm>
            <a:off x="657998" y="365760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7" name="Google Shape;2197;p181"/>
          <p:cNvSpPr/>
          <p:nvPr/>
        </p:nvSpPr>
        <p:spPr>
          <a:xfrm>
            <a:off x="647791" y="423236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8" name="Google Shape;2198;p181"/>
          <p:cNvSpPr/>
          <p:nvPr/>
        </p:nvSpPr>
        <p:spPr>
          <a:xfrm>
            <a:off x="657998" y="480712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199" name="Google Shape;2199;p181"/>
          <p:cNvSpPr/>
          <p:nvPr/>
        </p:nvSpPr>
        <p:spPr>
          <a:xfrm>
            <a:off x="641928" y="5371329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0" name="Google Shape;2200;p181"/>
          <p:cNvSpPr/>
          <p:nvPr/>
        </p:nvSpPr>
        <p:spPr>
          <a:xfrm>
            <a:off x="647790" y="5956640"/>
            <a:ext cx="69669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1" name="Google Shape;2201;p181"/>
          <p:cNvSpPr/>
          <p:nvPr/>
        </p:nvSpPr>
        <p:spPr>
          <a:xfrm>
            <a:off x="1456098" y="365760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Standard Template Library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2" name="Google Shape;2202;p181"/>
          <p:cNvSpPr/>
          <p:nvPr/>
        </p:nvSpPr>
        <p:spPr>
          <a:xfrm>
            <a:off x="1445891" y="423236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Simple Template Library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3" name="Google Shape;2203;p181"/>
          <p:cNvSpPr/>
          <p:nvPr/>
        </p:nvSpPr>
        <p:spPr>
          <a:xfrm>
            <a:off x="1456098" y="480712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Sinple Template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4" name="Google Shape;2204;p181"/>
          <p:cNvSpPr/>
          <p:nvPr/>
        </p:nvSpPr>
        <p:spPr>
          <a:xfrm>
            <a:off x="1440028" y="5371329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Standard Template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5" name="Google Shape;2205;p181"/>
          <p:cNvSpPr/>
          <p:nvPr/>
        </p:nvSpPr>
        <p:spPr>
          <a:xfrm>
            <a:off x="1445890" y="5956640"/>
            <a:ext cx="10098317" cy="621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06" name="Google Shape;2206;p18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7" name="Google Shape;2207;p18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208" name="Google Shape;2208;p1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1242" y="3560411"/>
            <a:ext cx="655707" cy="636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4" name="Google Shape;2214;p182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DBMS</a:t>
            </a:r>
            <a:endParaRPr sz="2500" b="1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" name="Google Shape;260;p1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5"/>
          <p:cNvSpPr txBox="1"/>
          <p:nvPr/>
        </p:nvSpPr>
        <p:spPr>
          <a:xfrm>
            <a:off x="3890150" y="1"/>
            <a:ext cx="7772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2" name="Google Shape;262;p15"/>
          <p:cNvSpPr txBox="1"/>
          <p:nvPr/>
        </p:nvSpPr>
        <p:spPr>
          <a:xfrm>
            <a:off x="642472" y="1161300"/>
            <a:ext cx="965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" name="Google Shape;263;p15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Compilation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4" name="Google Shape;264;p15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Runtime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" name="Google Shape;266;p15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" name="Google Shape;268;p15"/>
          <p:cNvSpPr txBox="1"/>
          <p:nvPr/>
        </p:nvSpPr>
        <p:spPr>
          <a:xfrm>
            <a:off x="642470" y="4876800"/>
            <a:ext cx="1200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183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relational database consists of a collection of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1" name="Google Shape;2221;p183"/>
          <p:cNvSpPr/>
          <p:nvPr/>
        </p:nvSpPr>
        <p:spPr>
          <a:xfrm>
            <a:off x="1167134" y="2362200"/>
            <a:ext cx="1049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2" name="Google Shape;2222;p18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3" name="Google Shape;2223;p18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4" name="Google Shape;2224;p183"/>
          <p:cNvSpPr txBox="1"/>
          <p:nvPr/>
        </p:nvSpPr>
        <p:spPr>
          <a:xfrm>
            <a:off x="642474" y="2362200"/>
            <a:ext cx="675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5" name="Google Shape;2225;p183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Fields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6" name="Google Shape;2226;p183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7" name="Google Shape;2227;p183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8" name="Google Shape;2228;p183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29" name="Google Shape;2229;p183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30" name="Google Shape;2230;p183"/>
          <p:cNvSpPr txBox="1"/>
          <p:nvPr/>
        </p:nvSpPr>
        <p:spPr>
          <a:xfrm>
            <a:off x="642473" y="5158025"/>
            <a:ext cx="85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6" name="Google Shape;2236;p184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relational database consists of a collection of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7" name="Google Shape;2237;p184"/>
          <p:cNvSpPr/>
          <p:nvPr/>
        </p:nvSpPr>
        <p:spPr>
          <a:xfrm>
            <a:off x="1167134" y="2362200"/>
            <a:ext cx="1049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38" name="Google Shape;2238;p18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9" name="Google Shape;2239;p18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0" name="Google Shape;2240;p184"/>
          <p:cNvSpPr txBox="1"/>
          <p:nvPr/>
        </p:nvSpPr>
        <p:spPr>
          <a:xfrm>
            <a:off x="642474" y="2362200"/>
            <a:ext cx="714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1" name="Google Shape;2241;p184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Fields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2" name="Google Shape;2242;p184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3" name="Google Shape;2243;p184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Records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4" name="Google Shape;2244;p184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5" name="Google Shape;2245;p184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46" name="Google Shape;2246;p184"/>
          <p:cNvSpPr txBox="1"/>
          <p:nvPr/>
        </p:nvSpPr>
        <p:spPr>
          <a:xfrm>
            <a:off x="642473" y="5158026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247" name="Google Shape;2247;p1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9747" y="211552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" name="Google Shape;2253;p185"/>
          <p:cNvSpPr txBox="1"/>
          <p:nvPr/>
        </p:nvSpPr>
        <p:spPr>
          <a:xfrm>
            <a:off x="642479" y="1156906"/>
            <a:ext cx="11020071" cy="17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Student(ID, name, dept name, tot_cred)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query which attributes form the primary key?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4" name="Google Shape;2254;p185"/>
          <p:cNvSpPr/>
          <p:nvPr/>
        </p:nvSpPr>
        <p:spPr>
          <a:xfrm>
            <a:off x="1167134" y="2362200"/>
            <a:ext cx="10495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5" name="Google Shape;2255;p18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6" name="Google Shape;2256;p18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7" name="Google Shape;2257;p185"/>
          <p:cNvSpPr txBox="1"/>
          <p:nvPr/>
        </p:nvSpPr>
        <p:spPr>
          <a:xfrm>
            <a:off x="642473" y="2362200"/>
            <a:ext cx="831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8" name="Google Shape;2258;p185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59" name="Google Shape;2259;p185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0" name="Google Shape;2260;p185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Tot_cred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1" name="Google Shape;2261;p185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2" name="Google Shape;2262;p185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63" name="Google Shape;2263;p185"/>
          <p:cNvSpPr txBox="1"/>
          <p:nvPr/>
        </p:nvSpPr>
        <p:spPr>
          <a:xfrm>
            <a:off x="642473" y="5158025"/>
            <a:ext cx="831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9" name="Google Shape;2269;p186"/>
          <p:cNvSpPr txBox="1"/>
          <p:nvPr/>
        </p:nvSpPr>
        <p:spPr>
          <a:xfrm>
            <a:off x="642479" y="1156906"/>
            <a:ext cx="11020071" cy="1769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Student(ID, name, dept name, tot_cred)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query which attributes form the primary key?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0" name="Google Shape;2270;p186"/>
          <p:cNvSpPr/>
          <p:nvPr/>
        </p:nvSpPr>
        <p:spPr>
          <a:xfrm>
            <a:off x="1167134" y="2362200"/>
            <a:ext cx="10495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1" name="Google Shape;2271;p18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2" name="Google Shape;2272;p18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3" name="Google Shape;2273;p186"/>
          <p:cNvSpPr txBox="1"/>
          <p:nvPr/>
        </p:nvSpPr>
        <p:spPr>
          <a:xfrm>
            <a:off x="642473" y="2362200"/>
            <a:ext cx="75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4" name="Google Shape;2274;p186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Dept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5" name="Google Shape;2275;p18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6" name="Google Shape;2276;p186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Tot_cred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7" name="Google Shape;2277;p18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8" name="Google Shape;2278;p186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79" name="Google Shape;2279;p186"/>
          <p:cNvSpPr txBox="1"/>
          <p:nvPr/>
        </p:nvSpPr>
        <p:spPr>
          <a:xfrm>
            <a:off x="642473" y="5158025"/>
            <a:ext cx="75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280" name="Google Shape;2280;p1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924" y="4948663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6" name="Google Shape;2286;p187"/>
          <p:cNvSpPr txBox="1"/>
          <p:nvPr/>
        </p:nvSpPr>
        <p:spPr>
          <a:xfrm>
            <a:off x="642479" y="1156906"/>
            <a:ext cx="110200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of the following is used to define the structure of the relation, deleting relations and relating schemas?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87" name="Google Shape;2287;p187"/>
          <p:cNvSpPr/>
          <p:nvPr/>
        </p:nvSpPr>
        <p:spPr>
          <a:xfrm>
            <a:off x="1167134" y="2362200"/>
            <a:ext cx="1049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DML(Data Manipulation Langauge)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88" name="Google Shape;2288;p18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9" name="Google Shape;2289;p18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0" name="Google Shape;2290;p187"/>
          <p:cNvSpPr txBox="1"/>
          <p:nvPr/>
        </p:nvSpPr>
        <p:spPr>
          <a:xfrm>
            <a:off x="642473" y="2362200"/>
            <a:ext cx="75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1" name="Google Shape;2291;p187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DDL(Data Definition Langauge)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2" name="Google Shape;2292;p18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3" name="Google Shape;2293;p187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4" name="Google Shape;2294;p18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5" name="Google Shape;2295;p187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Schema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296" name="Google Shape;2296;p187"/>
          <p:cNvSpPr txBox="1"/>
          <p:nvPr/>
        </p:nvSpPr>
        <p:spPr>
          <a:xfrm>
            <a:off x="642473" y="5158025"/>
            <a:ext cx="75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2" name="Google Shape;2302;p188"/>
          <p:cNvSpPr txBox="1"/>
          <p:nvPr/>
        </p:nvSpPr>
        <p:spPr>
          <a:xfrm>
            <a:off x="642479" y="1156906"/>
            <a:ext cx="110200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of the following is used to define the structure of the relation, deleting relations and relating schemas?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3" name="Google Shape;2303;p188"/>
          <p:cNvSpPr/>
          <p:nvPr/>
        </p:nvSpPr>
        <p:spPr>
          <a:xfrm>
            <a:off x="1167134" y="2362200"/>
            <a:ext cx="1049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DML(Data Manipulation Langauge)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4" name="Google Shape;2304;p18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5" name="Google Shape;2305;p18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6" name="Google Shape;2306;p188"/>
          <p:cNvSpPr txBox="1"/>
          <p:nvPr/>
        </p:nvSpPr>
        <p:spPr>
          <a:xfrm>
            <a:off x="642473" y="2362200"/>
            <a:ext cx="7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7" name="Google Shape;2307;p188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DDL(Data Definition Langauge)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8" name="Google Shape;2308;p18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09" name="Google Shape;2309;p188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0" name="Google Shape;2310;p18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11" name="Google Shape;2311;p188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Relational Schema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12" name="Google Shape;2312;p188"/>
          <p:cNvSpPr txBox="1"/>
          <p:nvPr/>
        </p:nvSpPr>
        <p:spPr>
          <a:xfrm>
            <a:off x="642472" y="5158025"/>
            <a:ext cx="93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313" name="Google Shape;2313;p1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47839" y="302992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9" name="Google Shape;2319;p189"/>
          <p:cNvSpPr txBox="1"/>
          <p:nvPr/>
        </p:nvSpPr>
        <p:spPr>
          <a:xfrm>
            <a:off x="642479" y="1156906"/>
            <a:ext cx="11020071" cy="220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__________ normal form, a composite attribute is converted to individual attributes.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0" name="Google Shape;2320;p189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1" name="Google Shape;2321;p18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2" name="Google Shape;2322;p18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3" name="Google Shape;2323;p189"/>
          <p:cNvSpPr txBox="1"/>
          <p:nvPr/>
        </p:nvSpPr>
        <p:spPr>
          <a:xfrm>
            <a:off x="642473" y="2362200"/>
            <a:ext cx="80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4" name="Google Shape;2324;p189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5" name="Google Shape;2325;p18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6" name="Google Shape;2326;p189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7" name="Google Shape;2327;p18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8" name="Google Shape;2328;p189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Fourth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29" name="Google Shape;2329;p189"/>
          <p:cNvSpPr txBox="1"/>
          <p:nvPr/>
        </p:nvSpPr>
        <p:spPr>
          <a:xfrm>
            <a:off x="642473" y="5158025"/>
            <a:ext cx="80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5" name="Google Shape;2335;p190"/>
          <p:cNvSpPr txBox="1"/>
          <p:nvPr/>
        </p:nvSpPr>
        <p:spPr>
          <a:xfrm>
            <a:off x="642479" y="1156906"/>
            <a:ext cx="11020071" cy="2200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the __________ normal form, a composite attribute is converted to individual attributes.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36" name="Google Shape;2336;p190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37" name="Google Shape;2337;p19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8" name="Google Shape;2338;p19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39" name="Google Shape;2339;p190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0" name="Google Shape;2340;p190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Second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1" name="Google Shape;2341;p190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2" name="Google Shape;2342;p190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3" name="Google Shape;2343;p19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4" name="Google Shape;2344;p190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Fourth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45" name="Google Shape;2345;p190"/>
          <p:cNvSpPr txBox="1"/>
          <p:nvPr/>
        </p:nvSpPr>
        <p:spPr>
          <a:xfrm>
            <a:off x="642473" y="5158026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346" name="Google Shape;2346;p1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9846" y="210053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2" name="Google Shape;2352;p191"/>
          <p:cNvSpPr txBox="1"/>
          <p:nvPr/>
        </p:nvSpPr>
        <p:spPr>
          <a:xfrm>
            <a:off x="642479" y="1156906"/>
            <a:ext cx="1102007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________ is a set of entities of the same type that share the same properties, or attributes.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3" name="Google Shape;2353;p191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set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54" name="Google Shape;2354;p19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19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56" name="Google Shape;2356;p191"/>
          <p:cNvSpPr txBox="1"/>
          <p:nvPr/>
        </p:nvSpPr>
        <p:spPr>
          <a:xfrm>
            <a:off x="642472" y="2362200"/>
            <a:ext cx="90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57" name="Google Shape;2357;p191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58" name="Google Shape;2358;p191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59" name="Google Shape;2359;p191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set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60" name="Google Shape;2360;p191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61" name="Google Shape;2361;p191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model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62" name="Google Shape;2362;p191"/>
          <p:cNvSpPr txBox="1"/>
          <p:nvPr/>
        </p:nvSpPr>
        <p:spPr>
          <a:xfrm>
            <a:off x="642472" y="5158025"/>
            <a:ext cx="90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8" name="Google Shape;2368;p192"/>
          <p:cNvSpPr txBox="1"/>
          <p:nvPr/>
        </p:nvSpPr>
        <p:spPr>
          <a:xfrm>
            <a:off x="642479" y="1156906"/>
            <a:ext cx="11020071" cy="3539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 ________ is a set of entities of the same type that share the same properties, or attributes.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9" name="Google Shape;2369;p192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set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0" name="Google Shape;2370;p19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1" name="Google Shape;2371;p19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2" name="Google Shape;2372;p192"/>
          <p:cNvSpPr txBox="1"/>
          <p:nvPr/>
        </p:nvSpPr>
        <p:spPr>
          <a:xfrm>
            <a:off x="642473" y="2362200"/>
            <a:ext cx="73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3" name="Google Shape;2373;p192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Attribute set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4" name="Google Shape;2374;p192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5" name="Google Shape;2375;p192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Relation set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6" name="Google Shape;2376;p192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7" name="Google Shape;2377;p192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Entity model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78" name="Google Shape;2378;p192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379" name="Google Shape;2379;p19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4462" y="2175483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6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5" name="Google Shape;275;p1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642473" y="1161300"/>
            <a:ext cx="867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8" name="Google Shape;278;p16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Compilation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9" name="Google Shape;279;p16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0" name="Google Shape;280;p16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Runtime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1" name="Google Shape;281;p16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2" name="Google Shape;282;p16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3" name="Google Shape;283;p16"/>
          <p:cNvSpPr txBox="1"/>
          <p:nvPr/>
        </p:nvSpPr>
        <p:spPr>
          <a:xfrm>
            <a:off x="642473" y="4876800"/>
            <a:ext cx="867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84" name="Google Shape;28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150" y="2157436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" name="Google Shape;2385;p193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NETWORK</a:t>
            </a:r>
            <a:endParaRPr sz="2500" b="1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1" name="Google Shape;2391;p194"/>
          <p:cNvSpPr txBox="1"/>
          <p:nvPr/>
        </p:nvSpPr>
        <p:spPr>
          <a:xfrm>
            <a:off x="642479" y="1156906"/>
            <a:ext cx="11020071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physical layer concerns with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2" name="Google Shape;2392;p194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bit-by-bit delivery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3" name="Google Shape;2393;p19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4" name="Google Shape;2394;p19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5" name="Google Shape;2395;p194"/>
          <p:cNvSpPr txBox="1"/>
          <p:nvPr/>
        </p:nvSpPr>
        <p:spPr>
          <a:xfrm>
            <a:off x="642474" y="2362200"/>
            <a:ext cx="716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6" name="Google Shape;2396;p194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to process delivery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7" name="Google Shape;2397;p194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8" name="Google Shape;2398;p194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to application delivery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399" name="Google Shape;2399;p194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00" name="Google Shape;2400;p194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01" name="Google Shape;2401;p194"/>
          <p:cNvSpPr txBox="1"/>
          <p:nvPr/>
        </p:nvSpPr>
        <p:spPr>
          <a:xfrm>
            <a:off x="642474" y="5158025"/>
            <a:ext cx="716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7" name="Google Shape;2407;p195"/>
          <p:cNvSpPr txBox="1"/>
          <p:nvPr/>
        </p:nvSpPr>
        <p:spPr>
          <a:xfrm>
            <a:off x="642479" y="1156906"/>
            <a:ext cx="11020071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physical layer concerns with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08" name="Google Shape;2408;p195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bit-by-bit delivery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09" name="Google Shape;2409;p19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0" name="Google Shape;2410;p19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1" name="Google Shape;2411;p195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2" name="Google Shape;2412;p195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 to process delivery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3" name="Google Shape;2413;p195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4" name="Google Shape;2414;p195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to application delivery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5" name="Google Shape;2415;p195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6" name="Google Shape;2416;p195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17" name="Google Shape;2417;p195"/>
          <p:cNvSpPr txBox="1"/>
          <p:nvPr/>
        </p:nvSpPr>
        <p:spPr>
          <a:xfrm>
            <a:off x="642474" y="5158025"/>
            <a:ext cx="741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418" name="Google Shape;2418;p19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8665" y="211552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4" name="Google Shape;2424;p196"/>
          <p:cNvSpPr txBox="1"/>
          <p:nvPr/>
        </p:nvSpPr>
        <p:spPr>
          <a:xfrm>
            <a:off x="271592" y="1255956"/>
            <a:ext cx="110202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The network layer concerns with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5" name="Google Shape;2425;p196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6" name="Google Shape;2426;p19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7" name="Google Shape;2427;p19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8" name="Google Shape;2428;p196"/>
          <p:cNvSpPr txBox="1"/>
          <p:nvPr/>
        </p:nvSpPr>
        <p:spPr>
          <a:xfrm>
            <a:off x="642474" y="2362200"/>
            <a:ext cx="680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29" name="Google Shape;2429;p196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0" name="Google Shape;2430;p19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1" name="Google Shape;2431;p196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2" name="Google Shape;2432;p19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3" name="Google Shape;2433;p196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34" name="Google Shape;2434;p196"/>
          <p:cNvSpPr txBox="1"/>
          <p:nvPr/>
        </p:nvSpPr>
        <p:spPr>
          <a:xfrm>
            <a:off x="642473" y="5158025"/>
            <a:ext cx="790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0" name="Google Shape;2440;p197"/>
          <p:cNvSpPr txBox="1"/>
          <p:nvPr/>
        </p:nvSpPr>
        <p:spPr>
          <a:xfrm>
            <a:off x="642479" y="1156906"/>
            <a:ext cx="11020071" cy="907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  The network layer concerns with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1" name="Google Shape;2441;p197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2" name="Google Shape;2442;p19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3" name="Google Shape;2443;p19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4" name="Google Shape;2444;p197"/>
          <p:cNvSpPr txBox="1"/>
          <p:nvPr/>
        </p:nvSpPr>
        <p:spPr>
          <a:xfrm>
            <a:off x="642474" y="2362200"/>
            <a:ext cx="679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5" name="Google Shape;2445;p197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frames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6" name="Google Shape;2446;p19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7" name="Google Shape;2447;p197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packets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8" name="Google Shape;2448;p19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49" name="Google Shape;2449;p197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50" name="Google Shape;2450;p197"/>
          <p:cNvSpPr txBox="1"/>
          <p:nvPr/>
        </p:nvSpPr>
        <p:spPr>
          <a:xfrm>
            <a:off x="642474" y="5158025"/>
            <a:ext cx="679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451" name="Google Shape;2451;p1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4580" y="4034263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" name="Google Shape;2457;p198"/>
          <p:cNvSpPr txBox="1"/>
          <p:nvPr/>
        </p:nvSpPr>
        <p:spPr>
          <a:xfrm>
            <a:off x="642479" y="1156906"/>
            <a:ext cx="110200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link layer takes the packets from _________ and encapsulates them into frames for transmission.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58" name="Google Shape;2458;p198"/>
          <p:cNvSpPr/>
          <p:nvPr/>
        </p:nvSpPr>
        <p:spPr>
          <a:xfrm>
            <a:off x="1167134" y="2362200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59" name="Google Shape;2459;p19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0" name="Google Shape;2460;p19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1" name="Google Shape;2461;p198"/>
          <p:cNvSpPr txBox="1"/>
          <p:nvPr/>
        </p:nvSpPr>
        <p:spPr>
          <a:xfrm>
            <a:off x="642473" y="2362200"/>
            <a:ext cx="867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2" name="Google Shape;2462;p198"/>
          <p:cNvSpPr/>
          <p:nvPr/>
        </p:nvSpPr>
        <p:spPr>
          <a:xfrm>
            <a:off x="1175878" y="3294142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3" name="Google Shape;2463;p19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4" name="Google Shape;2464;p198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5" name="Google Shape;2465;p19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6" name="Google Shape;2466;p198"/>
          <p:cNvSpPr/>
          <p:nvPr/>
        </p:nvSpPr>
        <p:spPr>
          <a:xfrm>
            <a:off x="1167134" y="5158026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67" name="Google Shape;2467;p198"/>
          <p:cNvSpPr txBox="1"/>
          <p:nvPr/>
        </p:nvSpPr>
        <p:spPr>
          <a:xfrm>
            <a:off x="642473" y="5158025"/>
            <a:ext cx="767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3" name="Google Shape;2473;p199"/>
          <p:cNvSpPr txBox="1"/>
          <p:nvPr/>
        </p:nvSpPr>
        <p:spPr>
          <a:xfrm>
            <a:off x="642479" y="1156906"/>
            <a:ext cx="110200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 link layer takes the packets from _________ and encapsulates them into frames for transmission.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4" name="Google Shape;2474;p199"/>
          <p:cNvSpPr/>
          <p:nvPr/>
        </p:nvSpPr>
        <p:spPr>
          <a:xfrm>
            <a:off x="1167134" y="2362200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network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5" name="Google Shape;2475;p19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6" name="Google Shape;2476;p19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7" name="Google Shape;2477;p199"/>
          <p:cNvSpPr txBox="1"/>
          <p:nvPr/>
        </p:nvSpPr>
        <p:spPr>
          <a:xfrm>
            <a:off x="642472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8" name="Google Shape;2478;p199"/>
          <p:cNvSpPr/>
          <p:nvPr/>
        </p:nvSpPr>
        <p:spPr>
          <a:xfrm>
            <a:off x="1175878" y="3294142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79" name="Google Shape;2479;p19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80" name="Google Shape;2480;p199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1" name="Google Shape;2481;p19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82" name="Google Shape;2482;p199"/>
          <p:cNvSpPr/>
          <p:nvPr/>
        </p:nvSpPr>
        <p:spPr>
          <a:xfrm>
            <a:off x="1167134" y="5158026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 layer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83" name="Google Shape;2483;p199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484" name="Google Shape;2484;p1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7032" y="211800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0" name="Google Shape;2490;p200"/>
          <p:cNvSpPr txBox="1"/>
          <p:nvPr/>
        </p:nvSpPr>
        <p:spPr>
          <a:xfrm>
            <a:off x="642479" y="1156906"/>
            <a:ext cx="11020071" cy="263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true with respect to TCP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1" name="Google Shape;2491;p200"/>
          <p:cNvSpPr/>
          <p:nvPr/>
        </p:nvSpPr>
        <p:spPr>
          <a:xfrm>
            <a:off x="1167134" y="2362200"/>
            <a:ext cx="10495416" cy="121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Connection-oriented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2" name="Google Shape;2492;p20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3" name="Google Shape;2493;p20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4" name="Google Shape;2494;p200"/>
          <p:cNvSpPr txBox="1"/>
          <p:nvPr/>
        </p:nvSpPr>
        <p:spPr>
          <a:xfrm>
            <a:off x="642473" y="2362200"/>
            <a:ext cx="802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5" name="Google Shape;2495;p200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Process-to-process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6" name="Google Shape;2496;p200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7" name="Google Shape;2497;p200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protocol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8" name="Google Shape;2498;p20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499" name="Google Shape;2499;p200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00" name="Google Shape;2500;p200"/>
          <p:cNvSpPr txBox="1"/>
          <p:nvPr/>
        </p:nvSpPr>
        <p:spPr>
          <a:xfrm>
            <a:off x="642473" y="5158025"/>
            <a:ext cx="802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6" name="Google Shape;2506;p201"/>
          <p:cNvSpPr txBox="1"/>
          <p:nvPr/>
        </p:nvSpPr>
        <p:spPr>
          <a:xfrm>
            <a:off x="642479" y="1156906"/>
            <a:ext cx="11020071" cy="263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of the following is true with respect to TCP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07" name="Google Shape;2507;p201"/>
          <p:cNvSpPr/>
          <p:nvPr/>
        </p:nvSpPr>
        <p:spPr>
          <a:xfrm>
            <a:off x="1167134" y="2362200"/>
            <a:ext cx="10495416" cy="121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Connection-oriented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08" name="Google Shape;2508;p20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9" name="Google Shape;2509;p20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0" name="Google Shape;2510;p201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1" name="Google Shape;2511;p201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Process-to-process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2" name="Google Shape;2512;p201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3" name="Google Shape;2513;p201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Transport layer protocol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4" name="Google Shape;2514;p201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5" name="Google Shape;2515;p201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16" name="Google Shape;2516;p201"/>
          <p:cNvSpPr txBox="1"/>
          <p:nvPr/>
        </p:nvSpPr>
        <p:spPr>
          <a:xfrm>
            <a:off x="642473" y="5158025"/>
            <a:ext cx="760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517" name="Google Shape;2517;p20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1373" y="4966139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202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size of IP address in IPv6 is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4" name="Google Shape;2524;p202"/>
          <p:cNvSpPr/>
          <p:nvPr/>
        </p:nvSpPr>
        <p:spPr>
          <a:xfrm>
            <a:off x="1167134" y="2362200"/>
            <a:ext cx="10495416" cy="121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4bytes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5" name="Google Shape;2525;p20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6" name="Google Shape;2526;p20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7" name="Google Shape;2527;p202"/>
          <p:cNvSpPr txBox="1"/>
          <p:nvPr/>
        </p:nvSpPr>
        <p:spPr>
          <a:xfrm>
            <a:off x="642473" y="2362200"/>
            <a:ext cx="78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8" name="Google Shape;2528;p202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128bits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29" name="Google Shape;2529;p202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30" name="Google Shape;2530;p202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8bytes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31" name="Google Shape;2531;p202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32" name="Google Shape;2532;p202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100bits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33" name="Google Shape;2533;p202"/>
          <p:cNvSpPr txBox="1"/>
          <p:nvPr/>
        </p:nvSpPr>
        <p:spPr>
          <a:xfrm>
            <a:off x="642473" y="5158025"/>
            <a:ext cx="787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7"/>
          <p:cNvSpPr txBox="1"/>
          <p:nvPr/>
        </p:nvSpPr>
        <p:spPr>
          <a:xfrm>
            <a:off x="603504" y="1156906"/>
            <a:ext cx="109071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temp, num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temp = 1, num =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while(num greater than 0)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num = num&gt;&gt;temp++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print “Hai "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End while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91" name="Google Shape;291;p1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" name="Google Shape;2539;p203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size of IP address in IPv6 is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0" name="Google Shape;2540;p203"/>
          <p:cNvSpPr/>
          <p:nvPr/>
        </p:nvSpPr>
        <p:spPr>
          <a:xfrm>
            <a:off x="1167134" y="2362200"/>
            <a:ext cx="10495416" cy="1215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4bytes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1" name="Google Shape;2541;p20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2" name="Google Shape;2542;p20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3" name="Google Shape;2543;p203"/>
          <p:cNvSpPr txBox="1"/>
          <p:nvPr/>
        </p:nvSpPr>
        <p:spPr>
          <a:xfrm>
            <a:off x="642474" y="2362200"/>
            <a:ext cx="724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4" name="Google Shape;2544;p203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128bits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5" name="Google Shape;2545;p203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6" name="Google Shape;2546;p203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8bytes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7" name="Google Shape;2547;p203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8" name="Google Shape;2548;p203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100bits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49" name="Google Shape;2549;p203"/>
          <p:cNvSpPr txBox="1"/>
          <p:nvPr/>
        </p:nvSpPr>
        <p:spPr>
          <a:xfrm>
            <a:off x="642474" y="5158025"/>
            <a:ext cx="724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550" name="Google Shape;2550;p20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22534" y="306238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6" name="Google Shape;2556;p204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MS-Office</a:t>
            </a:r>
            <a:endParaRPr sz="2500" b="1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2" name="Google Shape;2562;p205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key is used to “Goto” tab in Ms Excel?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3" name="Google Shape;2563;p205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4" name="Google Shape;2564;p20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5" name="Google Shape;2565;p20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6" name="Google Shape;2566;p205"/>
          <p:cNvSpPr txBox="1"/>
          <p:nvPr/>
        </p:nvSpPr>
        <p:spPr>
          <a:xfrm>
            <a:off x="642473" y="2362200"/>
            <a:ext cx="76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7" name="Google Shape;2567;p205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8" name="Google Shape;2568;p205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69" name="Google Shape;2569;p205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0" name="Google Shape;2570;p205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1" name="Google Shape;2571;p205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72" name="Google Shape;2572;p205"/>
          <p:cNvSpPr txBox="1"/>
          <p:nvPr/>
        </p:nvSpPr>
        <p:spPr>
          <a:xfrm>
            <a:off x="642473" y="5158026"/>
            <a:ext cx="766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8" name="Google Shape;2578;p206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key is used to “Goto” tab in Ms Excel?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9" name="Google Shape;2579;p206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0" name="Google Shape;2580;p20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1" name="Google Shape;2581;p20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2" name="Google Shape;2582;p206"/>
          <p:cNvSpPr txBox="1"/>
          <p:nvPr/>
        </p:nvSpPr>
        <p:spPr>
          <a:xfrm>
            <a:off x="642473" y="2362200"/>
            <a:ext cx="769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3" name="Google Shape;2583;p206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4" name="Google Shape;2584;p20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5" name="Google Shape;2585;p206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6" name="Google Shape;2586;p20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7" name="Google Shape;2587;p206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88" name="Google Shape;2588;p206"/>
          <p:cNvSpPr txBox="1"/>
          <p:nvPr/>
        </p:nvSpPr>
        <p:spPr>
          <a:xfrm>
            <a:off x="642473" y="5158025"/>
            <a:ext cx="769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589" name="Google Shape;2589;p20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94382" y="4788693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207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menu option can be used to split windows into two?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6" name="Google Shape;2596;p207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-&gt; Window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97" name="Google Shape;2597;p20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8" name="Google Shape;2598;p20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599" name="Google Shape;2599;p207"/>
          <p:cNvSpPr txBox="1"/>
          <p:nvPr/>
        </p:nvSpPr>
        <p:spPr>
          <a:xfrm>
            <a:off x="642473" y="2362200"/>
            <a:ext cx="781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0" name="Google Shape;2600;p207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-&gt; Window-&gt; Split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1" name="Google Shape;2601;p20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2" name="Google Shape;2602;p207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-&gt; Split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3" name="Google Shape;2603;p20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4" name="Google Shape;2604;p207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-&gt; Split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05" name="Google Shape;2605;p207"/>
          <p:cNvSpPr txBox="1"/>
          <p:nvPr/>
        </p:nvSpPr>
        <p:spPr>
          <a:xfrm>
            <a:off x="642473" y="5158025"/>
            <a:ext cx="781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" name="Google Shape;2611;p208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menu option can be used to split windows into two?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2" name="Google Shape;2612;p208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 -&gt; Window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3" name="Google Shape;2613;p20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4" name="Google Shape;2614;p20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5" name="Google Shape;2615;p208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6" name="Google Shape;2616;p208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-&gt; Window-&gt; Split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7" name="Google Shape;2617;p20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8" name="Google Shape;2618;p208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 -&gt; Split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19" name="Google Shape;2619;p20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20" name="Google Shape;2620;p208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-&gt; Split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21" name="Google Shape;2621;p208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622" name="Google Shape;2622;p2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4166" y="3872140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8" name="Google Shape;2628;p209"/>
          <p:cNvSpPr txBox="1"/>
          <p:nvPr/>
        </p:nvSpPr>
        <p:spPr>
          <a:xfrm>
            <a:off x="642479" y="1156906"/>
            <a:ext cx="110200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convert existing Excel worksheet data and charts to HTML document by using the 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9" name="Google Shape;2629;p209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Assistant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0" name="Google Shape;2630;p20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1" name="Google Shape;2631;p20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2" name="Google Shape;2632;p209"/>
          <p:cNvSpPr txBox="1"/>
          <p:nvPr/>
        </p:nvSpPr>
        <p:spPr>
          <a:xfrm>
            <a:off x="642471" y="2362200"/>
            <a:ext cx="1031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3" name="Google Shape;2633;p209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Intranet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4" name="Google Shape;2634;p20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5" name="Google Shape;2635;p209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6" name="Google Shape;2636;p20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7" name="Google Shape;2637;p209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38" name="Google Shape;2638;p209"/>
          <p:cNvSpPr txBox="1"/>
          <p:nvPr/>
        </p:nvSpPr>
        <p:spPr>
          <a:xfrm>
            <a:off x="642473" y="5158025"/>
            <a:ext cx="87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p210"/>
          <p:cNvSpPr txBox="1"/>
          <p:nvPr/>
        </p:nvSpPr>
        <p:spPr>
          <a:xfrm>
            <a:off x="642479" y="1156906"/>
            <a:ext cx="11020071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convert existing Excel worksheet data and charts to HTML document by using the 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5" name="Google Shape;2645;p210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Internet Assistant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46" name="Google Shape;2646;p21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7" name="Google Shape;2647;p21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48" name="Google Shape;2648;p210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49" name="Google Shape;2649;p210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Intranet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0" name="Google Shape;2650;p210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1" name="Google Shape;2651;p210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2" name="Google Shape;2652;p21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3" name="Google Shape;2653;p210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Export Wizard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54" name="Google Shape;2654;p210"/>
          <p:cNvSpPr txBox="1"/>
          <p:nvPr/>
        </p:nvSpPr>
        <p:spPr>
          <a:xfrm>
            <a:off x="642474" y="5158025"/>
            <a:ext cx="708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655" name="Google Shape;2655;p2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4166" y="2177533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1" name="Google Shape;2661;p211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can be added to cells using?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2" name="Google Shape;2662;p211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-&gt; Comments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3" name="Google Shape;2663;p21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4" name="Google Shape;2664;p21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5" name="Google Shape;2665;p211"/>
          <p:cNvSpPr txBox="1"/>
          <p:nvPr/>
        </p:nvSpPr>
        <p:spPr>
          <a:xfrm>
            <a:off x="642473" y="2362200"/>
            <a:ext cx="785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6" name="Google Shape;2666;p211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-&gt; Comment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7" name="Google Shape;2667;p211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8" name="Google Shape;2668;p211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-&gt; Comments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69" name="Google Shape;2669;p211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70" name="Google Shape;2670;p211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-&gt; Comments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71" name="Google Shape;2671;p211"/>
          <p:cNvSpPr txBox="1"/>
          <p:nvPr/>
        </p:nvSpPr>
        <p:spPr>
          <a:xfrm>
            <a:off x="642472" y="5158025"/>
            <a:ext cx="93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7" name="Google Shape;2677;p212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 can be added to cells using?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8" name="Google Shape;2678;p212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 -&gt; Comments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79" name="Google Shape;2679;p21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0" name="Google Shape;2680;p21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1" name="Google Shape;2681;p212"/>
          <p:cNvSpPr txBox="1"/>
          <p:nvPr/>
        </p:nvSpPr>
        <p:spPr>
          <a:xfrm>
            <a:off x="642474" y="2362200"/>
            <a:ext cx="728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2" name="Google Shape;2682;p212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 -&gt; Comment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3" name="Google Shape;2683;p212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4" name="Google Shape;2684;p212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File -&gt; Comments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5" name="Google Shape;2685;p212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6" name="Google Shape;2686;p212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view -&gt; Comments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87" name="Google Shape;2687;p212"/>
          <p:cNvSpPr txBox="1"/>
          <p:nvPr/>
        </p:nvSpPr>
        <p:spPr>
          <a:xfrm>
            <a:off x="642472" y="5158025"/>
            <a:ext cx="945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688" name="Google Shape;2688;p2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42910" y="294019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8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99" name="Google Shape;299;p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1" name="Google Shape;301;p18"/>
          <p:cNvSpPr txBox="1"/>
          <p:nvPr/>
        </p:nvSpPr>
        <p:spPr>
          <a:xfrm>
            <a:off x="642473" y="1161300"/>
            <a:ext cx="762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2" name="Google Shape;302;p18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3" name="Google Shape;303;p1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4" name="Google Shape;304;p18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 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5" name="Google Shape;305;p18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6" name="Google Shape;306;p18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07" name="Google Shape;307;p18"/>
          <p:cNvSpPr txBox="1"/>
          <p:nvPr/>
        </p:nvSpPr>
        <p:spPr>
          <a:xfrm>
            <a:off x="642473" y="4876800"/>
            <a:ext cx="762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4" name="Google Shape;2694;p213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intersection of a column and a row on a worksheet called?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5" name="Google Shape;2695;p213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96" name="Google Shape;2696;p21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7" name="Google Shape;2697;p21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98" name="Google Shape;2698;p213"/>
          <p:cNvSpPr txBox="1"/>
          <p:nvPr/>
        </p:nvSpPr>
        <p:spPr>
          <a:xfrm>
            <a:off x="642474" y="2362200"/>
            <a:ext cx="72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699" name="Google Shape;2699;p213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00" name="Google Shape;2700;p213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01" name="Google Shape;2701;p213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02" name="Google Shape;2702;p213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03" name="Google Shape;2703;p213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04" name="Google Shape;2704;p213"/>
          <p:cNvSpPr txBox="1"/>
          <p:nvPr/>
        </p:nvSpPr>
        <p:spPr>
          <a:xfrm>
            <a:off x="642473" y="5158025"/>
            <a:ext cx="863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0" name="Google Shape;2710;p214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the intersection of a column and a row on a worksheet called?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1" name="Google Shape;2711;p214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Column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2" name="Google Shape;2712;p21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3" name="Google Shape;2713;p21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4" name="Google Shape;2714;p214"/>
          <p:cNvSpPr txBox="1"/>
          <p:nvPr/>
        </p:nvSpPr>
        <p:spPr>
          <a:xfrm>
            <a:off x="642474" y="2362200"/>
            <a:ext cx="69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5" name="Google Shape;2715;p214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6" name="Google Shape;2716;p214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7" name="Google Shape;2717;p214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8" name="Google Shape;2718;p214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19" name="Google Shape;2719;p214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Cell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720" name="Google Shape;2720;p214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2721" name="Google Shape;2721;p2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39301" y="4973359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7" name="Google Shape;2727;p215"/>
          <p:cNvPicPr preferRelativeResize="0"/>
          <p:nvPr/>
        </p:nvPicPr>
        <p:blipFill rotWithShape="1">
          <a:blip r:embed="rId3">
            <a:alphaModFix/>
          </a:blip>
          <a:srcRect l="1110" b="848"/>
          <a:stretch/>
        </p:blipFill>
        <p:spPr>
          <a:xfrm rot="355158">
            <a:off x="-214550" y="3101269"/>
            <a:ext cx="4219796" cy="3942674"/>
          </a:xfrm>
          <a:custGeom>
            <a:avLst/>
            <a:gdLst/>
            <a:ahLst/>
            <a:cxnLst/>
            <a:rect l="l" t="t" r="r" b="b"/>
            <a:pathLst>
              <a:path w="4219796" h="3942674" extrusionOk="0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728" name="Google Shape;2728;p215"/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US" sz="8000" b="1" i="0" u="none" strike="noStrike" cap="none">
                <a:solidFill>
                  <a:srgbClr val="F05136"/>
                </a:solidFill>
                <a:latin typeface="Nunito Sans"/>
                <a:ea typeface="Nunito Sans"/>
                <a:cs typeface="Nunito Sans"/>
                <a:sym typeface="Nunito Sans"/>
              </a:rPr>
              <a:t>THANK YOU</a:t>
            </a:r>
            <a:endParaRPr sz="8000" b="1" i="0" u="none" strike="noStrike" cap="none">
              <a:solidFill>
                <a:srgbClr val="F0513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4" name="Google Shape;314;p1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6" name="Google Shape;316;p19"/>
          <p:cNvSpPr txBox="1"/>
          <p:nvPr/>
        </p:nvSpPr>
        <p:spPr>
          <a:xfrm>
            <a:off x="642474" y="1161300"/>
            <a:ext cx="704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7" name="Google Shape;317;p19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8" name="Google Shape;318;p19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9" name="Google Shape;319;p1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 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0" name="Google Shape;320;p19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1" name="Google Shape;321;p19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22" name="Google Shape;322;p19"/>
          <p:cNvSpPr txBox="1"/>
          <p:nvPr/>
        </p:nvSpPr>
        <p:spPr>
          <a:xfrm>
            <a:off x="642473" y="4876800"/>
            <a:ext cx="847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23" name="Google Shape;32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95" y="3456932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642450" y="1245871"/>
            <a:ext cx="10907100" cy="47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a, b,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a=1,b=5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while(a greater than 0)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for (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</a:t>
            </a: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from 1 to b)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    Print </a:t>
            </a:r>
            <a:r>
              <a:rPr lang="en-US" sz="2500" b="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	  end for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print new line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a--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--a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end while</a:t>
            </a:r>
            <a:endParaRPr sz="25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" name="Google Shape;96;p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3931674" y="26313"/>
            <a:ext cx="7772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0"/>
          <p:cNvSpPr txBox="1"/>
          <p:nvPr/>
        </p:nvSpPr>
        <p:spPr>
          <a:xfrm>
            <a:off x="603504" y="1156906"/>
            <a:ext cx="109071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temp, num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temp = 1, num =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while(num &lt;&lt; 5)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num = num&gt;&gt;temp++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print “Hai "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End while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0" name="Google Shape;330;p2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1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642473" y="1161300"/>
            <a:ext cx="864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1" name="Google Shape;341;p21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2" name="Google Shape;342;p21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3" name="Google Shape;343;p21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 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4" name="Google Shape;344;p21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642473" y="4876800"/>
            <a:ext cx="864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3" name="Google Shape;353;p2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5" name="Google Shape;355;p22"/>
          <p:cNvSpPr txBox="1"/>
          <p:nvPr/>
        </p:nvSpPr>
        <p:spPr>
          <a:xfrm>
            <a:off x="642472" y="1161300"/>
            <a:ext cx="91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6" name="Google Shape;356;p22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7" name="Google Shape;357;p22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8" name="Google Shape;358;p22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 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59" name="Google Shape;359;p22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0" name="Google Shape;360;p22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Hai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1" name="Google Shape;361;p22"/>
          <p:cNvSpPr txBox="1"/>
          <p:nvPr/>
        </p:nvSpPr>
        <p:spPr>
          <a:xfrm>
            <a:off x="642473" y="4876800"/>
            <a:ext cx="91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362" name="Google Shape;362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2795" y="3456932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3"/>
          <p:cNvSpPr txBox="1"/>
          <p:nvPr/>
        </p:nvSpPr>
        <p:spPr>
          <a:xfrm>
            <a:off x="603504" y="1156906"/>
            <a:ext cx="10907100" cy="5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temp, num, count, i, j, k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temp=1,num=5,count=0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 (each i from 0 to num)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for( j from num+temp to 3*num incrementing by 2)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	for(k from 1 to temp</a:t>
            </a:r>
            <a:r>
              <a:rPr lang="en-US" sz="25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incrementing by 3)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			count++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		end for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	end for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End for	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count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7" name="Google Shape;377;p2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642473" y="1161300"/>
            <a:ext cx="808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0" name="Google Shape;380;p24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2" name="Google Shape;382;p24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3" name="Google Shape;383;p2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4" name="Google Shape;384;p24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85" name="Google Shape;385;p24"/>
          <p:cNvSpPr txBox="1"/>
          <p:nvPr/>
        </p:nvSpPr>
        <p:spPr>
          <a:xfrm>
            <a:off x="642473" y="4876800"/>
            <a:ext cx="808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2" name="Google Shape;392;p2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2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4" name="Google Shape;394;p25"/>
          <p:cNvSpPr txBox="1"/>
          <p:nvPr/>
        </p:nvSpPr>
        <p:spPr>
          <a:xfrm>
            <a:off x="642473" y="1161295"/>
            <a:ext cx="773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5" name="Google Shape;395;p25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6" name="Google Shape;396;p25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7" name="Google Shape;397;p25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8" name="Google Shape;398;p25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99" name="Google Shape;399;p25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642473" y="4876800"/>
            <a:ext cx="857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01" name="Google Shape;40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0716" y="954693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2"/>
          <p:cNvSpPr txBox="1"/>
          <p:nvPr/>
        </p:nvSpPr>
        <p:spPr>
          <a:xfrm>
            <a:off x="3890150" y="0"/>
            <a:ext cx="7772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09" name="Google Shape;409;p32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0" name="Google Shape;410;p32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value, n, num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value = 1, n = 45, num = 0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 = num &gt;&gt;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 = num + value &lt;&lt;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num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1" name="Google Shape;411;p32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2" name="Google Shape;412;p32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3" name="Google Shape;413;p32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14" name="Google Shape;414;p32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33"/>
          <p:cNvSpPr txBox="1"/>
          <p:nvPr/>
        </p:nvSpPr>
        <p:spPr>
          <a:xfrm>
            <a:off x="3890150" y="228600"/>
            <a:ext cx="77724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2" name="Google Shape;422;p33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3" name="Google Shape;423;p33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value, n, num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value = 1, n = 45, num = 0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 = num &gt;&gt;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num = num + value &lt;&lt;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num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4" name="Google Shape;424;p33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6" name="Google Shape;426;p33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27" name="Google Shape;427;p33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28" name="Google Shape;428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6982" y="5258294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6" name="Google Shape;436;p34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7" name="Google Shape;437;p34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 = 53, b = 8, c,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a / b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 = c MOD 10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c +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 = d - c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c +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c,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34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6 -6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39" name="Google Shape;439;p34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0" name="Google Shape;440;p34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3 -13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1" name="Google Shape;441;p34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12 -6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3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49" name="Google Shape;449;p35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0" name="Google Shape;450;p35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 = 53, b = 8, c,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a / b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 = c MOD 10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c +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d = d - c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 = c +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c,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1" name="Google Shape;451;p35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6 -6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2" name="Google Shape;452;p35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3" name="Google Shape;453;p35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3 -13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54" name="Google Shape;454;p35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12 -6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55" name="Google Shape;455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16757" y="4644103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loop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" name="Google Shape;104;p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898900" y="26313"/>
            <a:ext cx="7772400" cy="8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42479" y="1161288"/>
            <a:ext cx="533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1 2 3 4 5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5 4 3 2 1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" name="Google Shape;112;p3"/>
          <p:cNvSpPr txBox="1"/>
          <p:nvPr/>
        </p:nvSpPr>
        <p:spPr>
          <a:xfrm>
            <a:off x="642479" y="4876800"/>
            <a:ext cx="54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3" name="Google Shape;463;p36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output of the following pseudocode for x = 3 and y = 2?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4" name="Google Shape;464;p36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fun(int x, int y)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if(x &gt; 1)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fun(x – 1, y + 3)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end if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y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5" name="Google Shape;465;p36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4 5 6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7 6 5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8 5 2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8 7 3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3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6" name="Google Shape;476;p37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output of the following pseudocode for x = 3 and y = 2?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7" name="Google Shape;477;p37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fun(int x, int y)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if(x &gt; 1)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fun(x – 1, y + 3)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end if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 y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37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4 5 6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79" name="Google Shape;479;p37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7 6 5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80" name="Google Shape;480;p37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8 5 2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81" name="Google Shape;481;p37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8 7 3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482" name="Google Shape;48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55259" y="4616491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91" name="Google Shape;491;p38"/>
          <p:cNvSpPr/>
          <p:nvPr/>
        </p:nvSpPr>
        <p:spPr>
          <a:xfrm>
            <a:off x="598715" y="1907247"/>
            <a:ext cx="11063835" cy="3890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count, count1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4, b = 5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while(a &lt;= 4)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b = 2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while(b &lt;= 5)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b = b + 2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count1 = count1 + 1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end while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a = a + 1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count = count1 + 1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while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count, count1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3 2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9" name="Google Shape;499;p3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0" name="Google Shape;500;p39"/>
          <p:cNvSpPr txBox="1"/>
          <p:nvPr/>
        </p:nvSpPr>
        <p:spPr>
          <a:xfrm>
            <a:off x="642472" y="1161300"/>
            <a:ext cx="8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1" name="Google Shape;501;p39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2" name="Google Shape;502;p39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3" name="Google Shape;503;p3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4" name="Google Shape;504;p39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5" name="Google Shape;505;p39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06" name="Google Shape;506;p39"/>
          <p:cNvSpPr txBox="1"/>
          <p:nvPr/>
        </p:nvSpPr>
        <p:spPr>
          <a:xfrm>
            <a:off x="642473" y="4876800"/>
            <a:ext cx="86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3 2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3" name="Google Shape;513;p4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4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5" name="Google Shape;515;p40"/>
          <p:cNvSpPr txBox="1"/>
          <p:nvPr/>
        </p:nvSpPr>
        <p:spPr>
          <a:xfrm>
            <a:off x="642472" y="1161300"/>
            <a:ext cx="876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7" name="Google Shape;517;p40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8" name="Google Shape;518;p4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19" name="Google Shape;519;p4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0" name="Google Shape;520;p4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3 1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21" name="Google Shape;521;p40"/>
          <p:cNvSpPr txBox="1"/>
          <p:nvPr/>
        </p:nvSpPr>
        <p:spPr>
          <a:xfrm>
            <a:off x="642473" y="4876800"/>
            <a:ext cx="793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22" name="Google Shape;522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9072" y="962767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4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9" name="Google Shape;529;p4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0" name="Google Shape;530;p43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 for n = 8?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1" name="Google Shape;531;p43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fun(Integer n)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if(n IS EQUAL TO 4)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n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2 * fun(n - 2)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end if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43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3" name="Google Shape;533;p43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4" name="Google Shape;534;p43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35" name="Google Shape;535;p43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4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2" name="Google Shape;542;p4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43" name="Google Shape;543;p44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 for n = 8?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44" name="Google Shape;544;p44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fun(Integer n)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if(n IS EQUAL TO 4)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n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else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return 2 * fun(n - 2)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end if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Function fun()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44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16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47" name="Google Shape;547;p44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48" name="Google Shape;548;p44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49" name="Google Shape;549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3838" y="4644103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6" name="Google Shape;556;p4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7" name="Google Shape;557;p45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58" name="Google Shape;558;p45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 = 2, b = 2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while(a + 1 ? --a : b++)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a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9" name="Google Shape;559;p45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60" name="Google Shape;560;p45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61" name="Google Shape;561;p45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62" name="Google Shape;562;p45"/>
          <p:cNvSpPr/>
          <p:nvPr/>
        </p:nvSpPr>
        <p:spPr>
          <a:xfrm>
            <a:off x="6400800" y="5393814"/>
            <a:ext cx="5222055" cy="59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4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9" name="Google Shape;569;p4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70" name="Google Shape;570;p46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 = 2, b = 2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while(a + 1 ? --a : b++)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 a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73" name="Google Shape;573;p46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74" name="Google Shape;574;p46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75" name="Google Shape;575;p46"/>
          <p:cNvSpPr/>
          <p:nvPr/>
        </p:nvSpPr>
        <p:spPr>
          <a:xfrm>
            <a:off x="6400800" y="5393814"/>
            <a:ext cx="5222055" cy="59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576" name="Google Shape;576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20238" y="5377800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4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3" name="Google Shape;583;p4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4" name="Google Shape;584;p47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5" name="Google Shape;585;p47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arr[] = {18, 23, 45, 56, 4, 6, 45};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i, x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x = 7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for(i = -1 less than or equal to x-2)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Print(arr[i+1])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86" name="Google Shape;586;p47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18 23 45 56 4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7" name="Google Shape;587;p47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23 45 56 4 6 45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8" name="Google Shape;588;p47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18 23 45 56 4 6 45 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89" name="Google Shape;589;p47"/>
          <p:cNvSpPr/>
          <p:nvPr/>
        </p:nvSpPr>
        <p:spPr>
          <a:xfrm>
            <a:off x="6400800" y="5393814"/>
            <a:ext cx="5222055" cy="59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loop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42479" y="1161288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1 2 3 4 5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" name="Google Shape;125;p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5 4 3 2 1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642479" y="4876800"/>
            <a:ext cx="542144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D.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4971" y="3393352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6" name="Google Shape;596;p4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7" name="Google Shape;597;p48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598" name="Google Shape;598;p48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arr[] = {18, 23, 45, 56, 4, 6, 45};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i, x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x = 7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for(i = -1 less than or equal to x-2)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Print(arr[i+1])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99" name="Google Shape;599;p48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18 23 45 56 4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0" name="Google Shape;600;p48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23 45 56 4 6 45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1" name="Google Shape;601;p48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18 23 45 56 4 6 45 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02" name="Google Shape;602;p48"/>
          <p:cNvSpPr/>
          <p:nvPr/>
        </p:nvSpPr>
        <p:spPr>
          <a:xfrm>
            <a:off x="6400800" y="5393814"/>
            <a:ext cx="5222055" cy="598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03" name="Google Shape;603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90150" y="4644103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4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0" name="Google Shape;610;p4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11" name="Google Shape;611;p49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12" name="Google Shape;612;p49"/>
          <p:cNvSpPr/>
          <p:nvPr/>
        </p:nvSpPr>
        <p:spPr>
          <a:xfrm>
            <a:off x="598715" y="1769479"/>
            <a:ext cx="11063835" cy="415358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c,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b = 5, c = 6, d = 7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for(each a from 1 to 4)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 = a + b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if(((b + c) MOD 10) NOT EQUALS 0)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c = c + a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else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	d = d + a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end if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for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c and d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19" name="Google Shape;619;p5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0" name="Google Shape;620;p5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1" name="Google Shape;621;p50"/>
          <p:cNvSpPr txBox="1"/>
          <p:nvPr/>
        </p:nvSpPr>
        <p:spPr>
          <a:xfrm>
            <a:off x="642473" y="1161300"/>
            <a:ext cx="84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2" name="Google Shape;622;p50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8 5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3" name="Google Shape;623;p50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4" name="Google Shape;624;p5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7 9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5" name="Google Shape;625;p5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6" name="Google Shape;626;p5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13 7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27" name="Google Shape;627;p50"/>
          <p:cNvSpPr txBox="1"/>
          <p:nvPr/>
        </p:nvSpPr>
        <p:spPr>
          <a:xfrm>
            <a:off x="642473" y="4876800"/>
            <a:ext cx="7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1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11 5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4" name="Google Shape;634;p5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5" name="Google Shape;635;p5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19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6" name="Google Shape;636;p51"/>
          <p:cNvSpPr txBox="1"/>
          <p:nvPr/>
        </p:nvSpPr>
        <p:spPr>
          <a:xfrm>
            <a:off x="642473" y="1161294"/>
            <a:ext cx="78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7" name="Google Shape;637;p51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8 5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8" name="Google Shape;638;p51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39" name="Google Shape;639;p51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7 9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40" name="Google Shape;640;p51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41" name="Google Shape;641;p5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13 7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42" name="Google Shape;642;p51"/>
          <p:cNvSpPr txBox="1"/>
          <p:nvPr/>
        </p:nvSpPr>
        <p:spPr>
          <a:xfrm>
            <a:off x="642473" y="4876800"/>
            <a:ext cx="788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43" name="Google Shape;643;p5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61349" y="4642895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0" name="Google Shape;650;p5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1" name="Google Shape;651;p52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2" name="Google Shape;652;p52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c, d, 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122, b = 27, c = 4, d = 0, e =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while(c &gt; 0)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 = a mod b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 = e – d + a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 = c - 1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while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3" name="Google Shape;653;p52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433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4" name="Google Shape;654;p52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231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5" name="Google Shape;655;p52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112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56" name="Google Shape;656;p52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332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5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3" name="Google Shape;663;p5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4" name="Google Shape;664;p53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below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5" name="Google Shape;665;p53"/>
          <p:cNvSpPr/>
          <p:nvPr/>
        </p:nvSpPr>
        <p:spPr>
          <a:xfrm>
            <a:off x="598715" y="1769480"/>
            <a:ext cx="11063835" cy="28194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Integer a, b, c, d, 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Set a = 122, b = 27, c = 4, d = 0, e =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while(c &gt; 0)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	d = a mod b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e = e – d + a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c = c - 1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End while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Print e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66" name="Google Shape;666;p53"/>
          <p:cNvSpPr/>
          <p:nvPr/>
        </p:nvSpPr>
        <p:spPr>
          <a:xfrm>
            <a:off x="6400800" y="4724400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433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7" name="Google Shape;667;p53"/>
          <p:cNvSpPr/>
          <p:nvPr/>
        </p:nvSpPr>
        <p:spPr>
          <a:xfrm>
            <a:off x="623429" y="5393814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231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8" name="Google Shape;668;p53"/>
          <p:cNvSpPr/>
          <p:nvPr/>
        </p:nvSpPr>
        <p:spPr>
          <a:xfrm>
            <a:off x="623429" y="4724400"/>
            <a:ext cx="5243971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112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69" name="Google Shape;669;p53"/>
          <p:cNvSpPr/>
          <p:nvPr/>
        </p:nvSpPr>
        <p:spPr>
          <a:xfrm>
            <a:off x="6400800" y="5393814"/>
            <a:ext cx="5222055" cy="669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332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670" name="Google Shape;670;p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76489" y="4644103"/>
            <a:ext cx="633186" cy="614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4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rPr>
              <a:t>DS</a:t>
            </a:r>
            <a:endParaRPr sz="2500" b="1" i="0" u="none" strike="noStrike" cap="none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5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3" name="Google Shape;683;p5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84" name="Google Shape;684;p55"/>
          <p:cNvSpPr txBox="1"/>
          <p:nvPr/>
        </p:nvSpPr>
        <p:spPr>
          <a:xfrm>
            <a:off x="598715" y="1156906"/>
            <a:ext cx="109508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 the following code snippet. Which of the following is used to create node?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85" name="Google Shape;685;p55"/>
          <p:cNvSpPr/>
          <p:nvPr/>
        </p:nvSpPr>
        <p:spPr>
          <a:xfrm>
            <a:off x="598715" y="2590799"/>
            <a:ext cx="11063835" cy="28453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struct node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  int data;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  struct node * next;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typedef struct node NODE;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NODE *ptr;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56"/>
          <p:cNvSpPr/>
          <p:nvPr/>
        </p:nvSpPr>
        <p:spPr>
          <a:xfrm>
            <a:off x="1167134" y="1161288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(NODE*)malloc(sizeof(NODE));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2" name="Google Shape;692;p5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3" name="Google Shape;693;p5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4" name="Google Shape;694;p56"/>
          <p:cNvSpPr txBox="1"/>
          <p:nvPr/>
        </p:nvSpPr>
        <p:spPr>
          <a:xfrm>
            <a:off x="642473" y="1161300"/>
            <a:ext cx="863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5" name="Google Shape;695;p56"/>
          <p:cNvSpPr/>
          <p:nvPr/>
        </p:nvSpPr>
        <p:spPr>
          <a:xfrm>
            <a:off x="1175878" y="239069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(NODE*)malloc(NODE);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6" name="Google Shape;696;p56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7" name="Google Shape;697;p56"/>
          <p:cNvSpPr/>
          <p:nvPr/>
        </p:nvSpPr>
        <p:spPr>
          <a:xfrm>
            <a:off x="1167134" y="3620100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(NODE*)malloc(sizeof(NODE*));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8" name="Google Shape;698;p56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699" name="Google Shape;699;p56"/>
          <p:cNvSpPr/>
          <p:nvPr/>
        </p:nvSpPr>
        <p:spPr>
          <a:xfrm>
            <a:off x="1167134" y="4849505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(NODE)malloc(sizeof(NODE));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0" name="Google Shape;700;p56"/>
          <p:cNvSpPr txBox="1"/>
          <p:nvPr/>
        </p:nvSpPr>
        <p:spPr>
          <a:xfrm>
            <a:off x="642472" y="4876800"/>
            <a:ext cx="863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57"/>
          <p:cNvSpPr/>
          <p:nvPr/>
        </p:nvSpPr>
        <p:spPr>
          <a:xfrm>
            <a:off x="1167134" y="1161288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(NODE*)malloc(sizeof(NODE));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7" name="Google Shape;707;p5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8" name="Google Shape;708;p5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09" name="Google Shape;709;p57"/>
          <p:cNvSpPr txBox="1"/>
          <p:nvPr/>
        </p:nvSpPr>
        <p:spPr>
          <a:xfrm>
            <a:off x="642473" y="11613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0" name="Google Shape;710;p57"/>
          <p:cNvSpPr/>
          <p:nvPr/>
        </p:nvSpPr>
        <p:spPr>
          <a:xfrm>
            <a:off x="1175878" y="239069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(NODE*)malloc(NODE);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1" name="Google Shape;711;p57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2" name="Google Shape;712;p57"/>
          <p:cNvSpPr/>
          <p:nvPr/>
        </p:nvSpPr>
        <p:spPr>
          <a:xfrm>
            <a:off x="1167134" y="3620100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(NODE*)malloc(sizeof(NODE*));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3" name="Google Shape;713;p57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4" name="Google Shape;714;p57"/>
          <p:cNvSpPr/>
          <p:nvPr/>
        </p:nvSpPr>
        <p:spPr>
          <a:xfrm>
            <a:off x="1167134" y="4849505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ptr = (NODE)malloc(sizeof(NODE));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15" name="Google Shape;715;p57"/>
          <p:cNvSpPr txBox="1"/>
          <p:nvPr/>
        </p:nvSpPr>
        <p:spPr>
          <a:xfrm>
            <a:off x="642474" y="4876800"/>
            <a:ext cx="704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716" name="Google Shape;716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81277" y="918147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 txBox="1"/>
          <p:nvPr/>
        </p:nvSpPr>
        <p:spPr>
          <a:xfrm>
            <a:off x="603504" y="1156906"/>
            <a:ext cx="10907100" cy="5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a, b, 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a=10,b=15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while(a greater than 0)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for (i from 1 to b incrementing by 3)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   	print i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end for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print new line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    a decrementing by 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end while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8"/>
          <p:cNvSpPr txBox="1"/>
          <p:nvPr/>
        </p:nvSpPr>
        <p:spPr>
          <a:xfrm>
            <a:off x="642479" y="1156906"/>
            <a:ext cx="1102007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Which of the following is false about a doubly linked list?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3" name="Google Shape;723;p58"/>
          <p:cNvSpPr/>
          <p:nvPr/>
        </p:nvSpPr>
        <p:spPr>
          <a:xfrm>
            <a:off x="1167134" y="2362200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navigate in both the directions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4" name="Google Shape;724;p5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5" name="Google Shape;725;p5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6" name="Google Shape;726;p58"/>
          <p:cNvSpPr txBox="1"/>
          <p:nvPr/>
        </p:nvSpPr>
        <p:spPr>
          <a:xfrm>
            <a:off x="642472" y="2362200"/>
            <a:ext cx="932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7" name="Google Shape;727;p58"/>
          <p:cNvSpPr/>
          <p:nvPr/>
        </p:nvSpPr>
        <p:spPr>
          <a:xfrm>
            <a:off x="1175878" y="3294142"/>
            <a:ext cx="10495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requires more space than a singly linked list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8" name="Google Shape;728;p5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29" name="Google Shape;729;p58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insertion and deletion of a node take a bit longer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0" name="Google Shape;730;p5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1" name="Google Shape;731;p58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2" name="Google Shape;732;p58"/>
          <p:cNvSpPr txBox="1"/>
          <p:nvPr/>
        </p:nvSpPr>
        <p:spPr>
          <a:xfrm>
            <a:off x="642473" y="5158025"/>
            <a:ext cx="815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9"/>
          <p:cNvSpPr txBox="1"/>
          <p:nvPr/>
        </p:nvSpPr>
        <p:spPr>
          <a:xfrm>
            <a:off x="642479" y="1156906"/>
            <a:ext cx="1102007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Which of the following is false about a doubly linked list?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39" name="Google Shape;739;p59"/>
          <p:cNvSpPr/>
          <p:nvPr/>
        </p:nvSpPr>
        <p:spPr>
          <a:xfrm>
            <a:off x="1167134" y="2362200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can navigate in both the directions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0" name="Google Shape;740;p5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p5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2" name="Google Shape;742;p59"/>
          <p:cNvSpPr txBox="1"/>
          <p:nvPr/>
        </p:nvSpPr>
        <p:spPr>
          <a:xfrm>
            <a:off x="642473" y="2362200"/>
            <a:ext cx="750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3" name="Google Shape;743;p59"/>
          <p:cNvSpPr/>
          <p:nvPr/>
        </p:nvSpPr>
        <p:spPr>
          <a:xfrm>
            <a:off x="1175878" y="3294142"/>
            <a:ext cx="1049541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requires more space than a singly linked list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4" name="Google Shape;744;p5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5" name="Google Shape;745;p59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insertion and deletion of a node take a bit longer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6" name="Google Shape;746;p5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7" name="Google Shape;747;p59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48" name="Google Shape;748;p59"/>
          <p:cNvSpPr txBox="1"/>
          <p:nvPr/>
        </p:nvSpPr>
        <p:spPr>
          <a:xfrm>
            <a:off x="642474" y="5158025"/>
            <a:ext cx="750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749" name="Google Shape;74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3321" y="481375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60"/>
          <p:cNvSpPr txBox="1"/>
          <p:nvPr/>
        </p:nvSpPr>
        <p:spPr>
          <a:xfrm>
            <a:off x="642479" y="1156906"/>
            <a:ext cx="1102007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Which of the following application makes use of a circular linked list?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56" name="Google Shape;756;p60"/>
          <p:cNvSpPr/>
          <p:nvPr/>
        </p:nvSpPr>
        <p:spPr>
          <a:xfrm>
            <a:off x="1167134" y="2362200"/>
            <a:ext cx="1049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Undo operation in a text editor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57" name="Google Shape;757;p6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8" name="Google Shape;758;p6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59" name="Google Shape;759;p60"/>
          <p:cNvSpPr txBox="1"/>
          <p:nvPr/>
        </p:nvSpPr>
        <p:spPr>
          <a:xfrm>
            <a:off x="642473" y="2362200"/>
            <a:ext cx="821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60" name="Google Shape;760;p60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 calls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61" name="Google Shape;761;p60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62" name="Google Shape;762;p60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Allocating CPU to resources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p60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64" name="Google Shape;764;p60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65" name="Google Shape;765;p60"/>
          <p:cNvSpPr txBox="1"/>
          <p:nvPr/>
        </p:nvSpPr>
        <p:spPr>
          <a:xfrm>
            <a:off x="642473" y="5158025"/>
            <a:ext cx="821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61"/>
          <p:cNvSpPr txBox="1"/>
          <p:nvPr/>
        </p:nvSpPr>
        <p:spPr>
          <a:xfrm>
            <a:off x="642479" y="1156906"/>
            <a:ext cx="1102007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Which of the following application makes use of a circular linked list?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2" name="Google Shape;772;p61"/>
          <p:cNvSpPr/>
          <p:nvPr/>
        </p:nvSpPr>
        <p:spPr>
          <a:xfrm>
            <a:off x="1167134" y="2362200"/>
            <a:ext cx="10495416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Undo operation in a text editor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3" name="Google Shape;773;p6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4" name="Google Shape;774;p6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5" name="Google Shape;775;p61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6" name="Google Shape;776;p61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Recursive function calls</a:t>
            </a: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7" name="Google Shape;777;p61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78" name="Google Shape;778;p61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Allocating CPU to resources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61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80" name="Google Shape;780;p6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81" name="Google Shape;781;p61"/>
          <p:cNvSpPr txBox="1"/>
          <p:nvPr/>
        </p:nvSpPr>
        <p:spPr>
          <a:xfrm>
            <a:off x="642473" y="5158025"/>
            <a:ext cx="779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782" name="Google Shape;782;p6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65930" y="4021759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62"/>
          <p:cNvSpPr txBox="1"/>
          <p:nvPr/>
        </p:nvSpPr>
        <p:spPr>
          <a:xfrm>
            <a:off x="642479" y="1156906"/>
            <a:ext cx="11020071" cy="263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stack, if a user tries to remove an element from empty stack it is called _________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89" name="Google Shape;789;p62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Underflow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0" name="Google Shape;790;p6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1" name="Google Shape;791;p6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2" name="Google Shape;792;p62"/>
          <p:cNvSpPr txBox="1"/>
          <p:nvPr/>
        </p:nvSpPr>
        <p:spPr>
          <a:xfrm>
            <a:off x="642473" y="2362200"/>
            <a:ext cx="77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3" name="Google Shape;793;p62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collection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4" name="Google Shape;794;p62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5" name="Google Shape;795;p62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6" name="Google Shape;796;p62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7" name="Google Shape;797;p62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98" name="Google Shape;798;p62"/>
          <p:cNvSpPr txBox="1"/>
          <p:nvPr/>
        </p:nvSpPr>
        <p:spPr>
          <a:xfrm>
            <a:off x="642473" y="5158025"/>
            <a:ext cx="77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63"/>
          <p:cNvSpPr txBox="1"/>
          <p:nvPr/>
        </p:nvSpPr>
        <p:spPr>
          <a:xfrm>
            <a:off x="642479" y="1156906"/>
            <a:ext cx="11020071" cy="263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a stack, if a user tries to remove an element from empty stack it is called _________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05" name="Google Shape;805;p63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Underflow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06" name="Google Shape;806;p6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7" name="Google Shape;807;p6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08" name="Google Shape;808;p63"/>
          <p:cNvSpPr txBox="1"/>
          <p:nvPr/>
        </p:nvSpPr>
        <p:spPr>
          <a:xfrm>
            <a:off x="642473" y="2362200"/>
            <a:ext cx="739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09" name="Google Shape;809;p63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Empty collection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10" name="Google Shape;810;p63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11" name="Google Shape;811;p63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Overflow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12" name="Google Shape;812;p63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13" name="Google Shape;813;p63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Garbage Collection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14" name="Google Shape;814;p63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15" name="Google Shape;815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87032" y="211800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p64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queue is a 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2" name="Google Shape;822;p64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FIFO (First In First Out)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3" name="Google Shape;823;p6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4" name="Google Shape;824;p6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5" name="Google Shape;825;p64"/>
          <p:cNvSpPr txBox="1"/>
          <p:nvPr/>
        </p:nvSpPr>
        <p:spPr>
          <a:xfrm>
            <a:off x="642473" y="2362200"/>
            <a:ext cx="744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6" name="Google Shape;826;p64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LIFO (Last In First Out)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7" name="Google Shape;827;p64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8" name="Google Shape;828;p64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array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29" name="Google Shape;829;p64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30" name="Google Shape;830;p64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tree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31" name="Google Shape;831;p64"/>
          <p:cNvSpPr txBox="1"/>
          <p:nvPr/>
        </p:nvSpPr>
        <p:spPr>
          <a:xfrm>
            <a:off x="642473" y="5158025"/>
            <a:ext cx="880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65"/>
          <p:cNvSpPr txBox="1"/>
          <p:nvPr/>
        </p:nvSpPr>
        <p:spPr>
          <a:xfrm>
            <a:off x="642479" y="1156906"/>
            <a:ext cx="11020071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queue is a 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8" name="Google Shape;838;p65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FIFO (First In First Out)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39" name="Google Shape;839;p6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0" name="Google Shape;840;p6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1" name="Google Shape;841;p65"/>
          <p:cNvSpPr txBox="1"/>
          <p:nvPr/>
        </p:nvSpPr>
        <p:spPr>
          <a:xfrm>
            <a:off x="642474" y="2362200"/>
            <a:ext cx="69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2" name="Google Shape;842;p65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LIFO (Last In First Out)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3" name="Google Shape;843;p65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4" name="Google Shape;844;p65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Ordered array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5" name="Google Shape;845;p65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6" name="Google Shape;846;p65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tree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47" name="Google Shape;847;p65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48" name="Google Shape;848;p6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41078" y="2058047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6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5" name="Google Shape;855;p6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56" name="Google Shape;856;p66"/>
          <p:cNvSpPr txBox="1"/>
          <p:nvPr/>
        </p:nvSpPr>
        <p:spPr>
          <a:xfrm>
            <a:off x="598715" y="1156906"/>
            <a:ext cx="10950806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Consier the following code snippet. What does this function does for a given linked list with first node as head?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7" name="Google Shape;857;p66"/>
          <p:cNvSpPr/>
          <p:nvPr/>
        </p:nvSpPr>
        <p:spPr>
          <a:xfrm>
            <a:off x="598715" y="2173575"/>
            <a:ext cx="11063835" cy="365814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void fun1(struct node* head)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if(head == NULL)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  return;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fun1(head-&gt;next);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 printf("%d  ", head-&gt;data);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en-US"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67"/>
          <p:cNvSpPr/>
          <p:nvPr/>
        </p:nvSpPr>
        <p:spPr>
          <a:xfrm>
            <a:off x="1167134" y="1161288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all nodes of linked list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64" name="Google Shape;864;p6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5" name="Google Shape;865;p6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66" name="Google Shape;866;p67"/>
          <p:cNvSpPr txBox="1"/>
          <p:nvPr/>
        </p:nvSpPr>
        <p:spPr>
          <a:xfrm>
            <a:off x="642472" y="1161300"/>
            <a:ext cx="87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67" name="Google Shape;867;p67"/>
          <p:cNvSpPr/>
          <p:nvPr/>
        </p:nvSpPr>
        <p:spPr>
          <a:xfrm>
            <a:off x="1167134" y="239979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alternate nodes of linked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68" name="Google Shape;868;p67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69" name="Google Shape;869;p67"/>
          <p:cNvSpPr/>
          <p:nvPr/>
        </p:nvSpPr>
        <p:spPr>
          <a:xfrm>
            <a:off x="1167134" y="36201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alternate nodes in reverse order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70" name="Google Shape;870;p67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71" name="Google Shape;871;p67"/>
          <p:cNvSpPr/>
          <p:nvPr/>
        </p:nvSpPr>
        <p:spPr>
          <a:xfrm>
            <a:off x="1167134" y="4849505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all nodes of linked list in reverse order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72" name="Google Shape;872;p67"/>
          <p:cNvSpPr txBox="1"/>
          <p:nvPr/>
        </p:nvSpPr>
        <p:spPr>
          <a:xfrm>
            <a:off x="642474" y="4876800"/>
            <a:ext cx="693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loop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" name="Google Shape;143;p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5" name="Google Shape;145;p6"/>
          <p:cNvSpPr txBox="1"/>
          <p:nvPr/>
        </p:nvSpPr>
        <p:spPr>
          <a:xfrm>
            <a:off x="642471" y="1161294"/>
            <a:ext cx="1049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" name="Google Shape;147;p6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1 4 7 10 13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9" name="Google Shape;149;p6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1167134" y="4849505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1 4 7 10 13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1 4 7 10 13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1" name="Google Shape;151;p6"/>
          <p:cNvSpPr txBox="1"/>
          <p:nvPr/>
        </p:nvSpPr>
        <p:spPr>
          <a:xfrm>
            <a:off x="642473" y="4876800"/>
            <a:ext cx="819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68"/>
          <p:cNvSpPr/>
          <p:nvPr/>
        </p:nvSpPr>
        <p:spPr>
          <a:xfrm>
            <a:off x="1167134" y="1161288"/>
            <a:ext cx="1049541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all nodes of linked list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79" name="Google Shape;879;p6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0" name="Google Shape;880;p6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1" name="Google Shape;881;p68"/>
          <p:cNvSpPr txBox="1"/>
          <p:nvPr/>
        </p:nvSpPr>
        <p:spPr>
          <a:xfrm>
            <a:off x="642474" y="1161300"/>
            <a:ext cx="654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2" name="Google Shape;882;p68"/>
          <p:cNvSpPr/>
          <p:nvPr/>
        </p:nvSpPr>
        <p:spPr>
          <a:xfrm>
            <a:off x="1167134" y="239979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alternate nodes of linked list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3" name="Google Shape;883;p6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4" name="Google Shape;884;p68"/>
          <p:cNvSpPr/>
          <p:nvPr/>
        </p:nvSpPr>
        <p:spPr>
          <a:xfrm>
            <a:off x="1167134" y="36201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alternate nodes in reverse order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5" name="Google Shape;885;p68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6" name="Google Shape;886;p68"/>
          <p:cNvSpPr/>
          <p:nvPr/>
        </p:nvSpPr>
        <p:spPr>
          <a:xfrm>
            <a:off x="1167134" y="4849505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Prints all nodes of linked list in reverse order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87" name="Google Shape;887;p68"/>
          <p:cNvSpPr txBox="1"/>
          <p:nvPr/>
        </p:nvSpPr>
        <p:spPr>
          <a:xfrm>
            <a:off x="642474" y="4876800"/>
            <a:ext cx="6549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888" name="Google Shape;888;p6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94534" y="4621365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72"/>
          <p:cNvSpPr txBox="1"/>
          <p:nvPr/>
        </p:nvSpPr>
        <p:spPr>
          <a:xfrm>
            <a:off x="627489" y="1126926"/>
            <a:ext cx="1102007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of the following is an application of Stack Data Structure?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95" name="Google Shape;895;p72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function calls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96" name="Google Shape;896;p7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7" name="Google Shape;897;p7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98" name="Google Shape;898;p72"/>
          <p:cNvSpPr txBox="1"/>
          <p:nvPr/>
        </p:nvSpPr>
        <p:spPr>
          <a:xfrm>
            <a:off x="642473" y="2362200"/>
            <a:ext cx="835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899" name="Google Shape;899;p72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stock span problem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00" name="Google Shape;900;p72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01" name="Google Shape;901;p72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expression evaluation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2" name="Google Shape;902;p72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03" name="Google Shape;903;p72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above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04" name="Google Shape;904;p72"/>
          <p:cNvSpPr txBox="1"/>
          <p:nvPr/>
        </p:nvSpPr>
        <p:spPr>
          <a:xfrm>
            <a:off x="642473" y="5158025"/>
            <a:ext cx="755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p73"/>
          <p:cNvSpPr txBox="1"/>
          <p:nvPr/>
        </p:nvSpPr>
        <p:spPr>
          <a:xfrm>
            <a:off x="627489" y="1126926"/>
            <a:ext cx="11020071" cy="133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one of the following is an application of Stack Data Structure?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1" name="Google Shape;911;p73"/>
          <p:cNvSpPr/>
          <p:nvPr/>
        </p:nvSpPr>
        <p:spPr>
          <a:xfrm>
            <a:off x="1167134" y="2362200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Managing function calls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2" name="Google Shape;912;p7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3" name="Google Shape;913;p7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4" name="Google Shape;914;p73"/>
          <p:cNvSpPr txBox="1"/>
          <p:nvPr/>
        </p:nvSpPr>
        <p:spPr>
          <a:xfrm>
            <a:off x="642472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5" name="Google Shape;915;p73"/>
          <p:cNvSpPr/>
          <p:nvPr/>
        </p:nvSpPr>
        <p:spPr>
          <a:xfrm>
            <a:off x="1175878" y="3294142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stock span problem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6" name="Google Shape;916;p73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7" name="Google Shape;917;p73"/>
          <p:cNvSpPr/>
          <p:nvPr/>
        </p:nvSpPr>
        <p:spPr>
          <a:xfrm>
            <a:off x="1167134" y="4226084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Arithmetic expression evaluation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8" name="Google Shape;918;p73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19" name="Google Shape;919;p73"/>
          <p:cNvSpPr/>
          <p:nvPr/>
        </p:nvSpPr>
        <p:spPr>
          <a:xfrm>
            <a:off x="1167134" y="5158026"/>
            <a:ext cx="10495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of the above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20" name="Google Shape;920;p73"/>
          <p:cNvSpPr txBox="1"/>
          <p:nvPr/>
        </p:nvSpPr>
        <p:spPr>
          <a:xfrm>
            <a:off x="642472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21" name="Google Shape;921;p7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66011" y="497343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p79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8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6" name="Google Shape;946;p8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47" name="Google Shape;947;p82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48" name="Google Shape;948;p82"/>
          <p:cNvSpPr/>
          <p:nvPr/>
        </p:nvSpPr>
        <p:spPr>
          <a:xfrm>
            <a:off x="598715" y="2590799"/>
            <a:ext cx="11063835" cy="284535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float c = 5.0;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printf ("Temperature in Fahrenheit is %.2f", (9/5)*c + 32);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p83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Temperature in Fahrenheit is 41.00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55" name="Google Shape;955;p8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6" name="Google Shape;956;p8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57" name="Google Shape;957;p83"/>
          <p:cNvSpPr txBox="1"/>
          <p:nvPr/>
        </p:nvSpPr>
        <p:spPr>
          <a:xfrm>
            <a:off x="642474" y="1161300"/>
            <a:ext cx="711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58" name="Google Shape;958;p83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Temperature in Fahrenheit is 37.00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59" name="Google Shape;959;p83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0" name="Google Shape;960;p83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Temperature in Fahrenheit is 37.000000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1" name="Google Shape;961;p83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2" name="Google Shape;962;p83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63" name="Google Shape;963;p83"/>
          <p:cNvSpPr txBox="1"/>
          <p:nvPr/>
        </p:nvSpPr>
        <p:spPr>
          <a:xfrm>
            <a:off x="642473" y="4876800"/>
            <a:ext cx="711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8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Temperature in Fahrenheit is 41.00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0" name="Google Shape;970;p8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1" name="Google Shape;971;p8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2" name="Google Shape;972;p84"/>
          <p:cNvSpPr txBox="1"/>
          <p:nvPr/>
        </p:nvSpPr>
        <p:spPr>
          <a:xfrm>
            <a:off x="642473" y="11613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3" name="Google Shape;973;p84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Temperature in Fahrenheit is 37.00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4" name="Google Shape;974;p8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5" name="Google Shape;975;p84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Temperature in Fahrenheit is 37.000000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6" name="Google Shape;976;p8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7" name="Google Shape;977;p84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78" name="Google Shape;978;p84"/>
          <p:cNvSpPr txBox="1"/>
          <p:nvPr/>
        </p:nvSpPr>
        <p:spPr>
          <a:xfrm>
            <a:off x="642474" y="4876800"/>
            <a:ext cx="69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979" name="Google Shape;979;p8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6247" y="1997427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p85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How do you initialize an array in C?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86" name="Google Shape;986;p85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int arr[3] = (1,2,3);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87" name="Google Shape;987;p8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8" name="Google Shape;988;p8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89" name="Google Shape;989;p85"/>
          <p:cNvSpPr txBox="1"/>
          <p:nvPr/>
        </p:nvSpPr>
        <p:spPr>
          <a:xfrm>
            <a:off x="642474" y="2362200"/>
            <a:ext cx="70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0" name="Google Shape;990;p85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arr(3) = {1,2,3};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1" name="Google Shape;991;p85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2" name="Google Shape;992;p85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arr[3] = {1,2,3};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3" name="Google Shape;993;p85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4" name="Google Shape;994;p85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arr(3) = (1,2,3);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995" name="Google Shape;995;p85"/>
          <p:cNvSpPr txBox="1"/>
          <p:nvPr/>
        </p:nvSpPr>
        <p:spPr>
          <a:xfrm>
            <a:off x="642473" y="5158025"/>
            <a:ext cx="803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Google Shape;1001;p86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How do you initialize an array in C?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2" name="Google Shape;1002;p86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int arr[3] = (1,2,3);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3" name="Google Shape;1003;p8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4" name="Google Shape;1004;p8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5" name="Google Shape;1005;p86"/>
          <p:cNvSpPr txBox="1"/>
          <p:nvPr/>
        </p:nvSpPr>
        <p:spPr>
          <a:xfrm>
            <a:off x="642473" y="2362200"/>
            <a:ext cx="75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6" name="Google Shape;1006;p86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arr(3) = {1,2,3};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7" name="Google Shape;1007;p8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8" name="Google Shape;1008;p86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arr[3] = {1,2,3};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09" name="Google Shape;1009;p8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0" name="Google Shape;1010;p86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arr(3) = (1,2,3);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1" name="Google Shape;1011;p86"/>
          <p:cNvSpPr txBox="1"/>
          <p:nvPr/>
        </p:nvSpPr>
        <p:spPr>
          <a:xfrm>
            <a:off x="642472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12" name="Google Shape;1012;p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3481" y="400429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87"/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does not initialize ptr to NULL (assuming variable declaration of a as int  a=0 ) 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19" name="Google Shape;1019;p87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*ptr = &amp;a;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0" name="Google Shape;1020;p8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1" name="Google Shape;1021;p8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2" name="Google Shape;1022;p87"/>
          <p:cNvSpPr txBox="1"/>
          <p:nvPr/>
        </p:nvSpPr>
        <p:spPr>
          <a:xfrm>
            <a:off x="642473" y="2362200"/>
            <a:ext cx="840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3" name="Google Shape;1023;p8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*ptr = &amp;a – &amp;a;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4" name="Google Shape;1024;p8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5" name="Google Shape;1025;p87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*ptr = a – a;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6" name="Google Shape;1026;p8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7" name="Google Shape;1027;p87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28" name="Google Shape;1028;p87"/>
          <p:cNvSpPr txBox="1"/>
          <p:nvPr/>
        </p:nvSpPr>
        <p:spPr>
          <a:xfrm>
            <a:off x="642472" y="5158025"/>
            <a:ext cx="920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loop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642472" y="1161300"/>
            <a:ext cx="892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2" name="Google Shape;162;p7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1 4 7 10 13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5" name="Google Shape;165;p7"/>
          <p:cNvSpPr/>
          <p:nvPr/>
        </p:nvSpPr>
        <p:spPr>
          <a:xfrm>
            <a:off x="1167134" y="4849505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1 4 7 10 13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1 4 7 10 13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642472" y="4876800"/>
            <a:ext cx="1004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67" name="Google Shape;16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0933" y="4773495"/>
            <a:ext cx="704808" cy="6836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88"/>
          <p:cNvSpPr txBox="1"/>
          <p:nvPr/>
        </p:nvSpPr>
        <p:spPr>
          <a:xfrm>
            <a:off x="642479" y="1156906"/>
            <a:ext cx="11020071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does not initialize ptr to NULL (assuming variable declaration of a as int  a=0 ) 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5" name="Google Shape;1035;p88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*ptr = &amp;a;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6" name="Google Shape;1036;p8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7" name="Google Shape;1037;p8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8" name="Google Shape;1038;p88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39" name="Google Shape;1039;p88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*ptr = &amp;a – &amp;a;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0" name="Google Shape;1040;p8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1" name="Google Shape;1041;p88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 *ptr = a – a;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2" name="Google Shape;1042;p8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3" name="Google Shape;1043;p88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44" name="Google Shape;1044;p88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45" name="Google Shape;1045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1800" y="2058069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2" name="Google Shape;1052;p8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53" name="Google Shape;1053;p89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54" name="Google Shape;1054;p89"/>
          <p:cNvSpPr/>
          <p:nvPr/>
        </p:nvSpPr>
        <p:spPr>
          <a:xfrm>
            <a:off x="598715" y="1861893"/>
            <a:ext cx="11063835" cy="39698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void foo();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main()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void foo(int);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foo(1);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void foo(int i)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printf("2 ");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9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1" name="Google Shape;1061;p9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2" name="Google Shape;1062;p9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3" name="Google Shape;1063;p90"/>
          <p:cNvSpPr txBox="1"/>
          <p:nvPr/>
        </p:nvSpPr>
        <p:spPr>
          <a:xfrm>
            <a:off x="642473" y="1161300"/>
            <a:ext cx="863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4" name="Google Shape;1064;p90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5" name="Google Shape;1065;p90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6" name="Google Shape;1066;p9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7" name="Google Shape;1067;p9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8" name="Google Shape;1068;p9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above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69" name="Google Shape;1069;p90"/>
          <p:cNvSpPr txBox="1"/>
          <p:nvPr/>
        </p:nvSpPr>
        <p:spPr>
          <a:xfrm>
            <a:off x="642473" y="4876800"/>
            <a:ext cx="863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91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6" name="Google Shape;1076;p9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7" name="Google Shape;1077;p9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8" name="Google Shape;1078;p91"/>
          <p:cNvSpPr txBox="1"/>
          <p:nvPr/>
        </p:nvSpPr>
        <p:spPr>
          <a:xfrm>
            <a:off x="642474" y="1161300"/>
            <a:ext cx="709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79" name="Google Shape;1079;p91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0" name="Google Shape;1080;p91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1" name="Google Shape;1081;p91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2" name="Google Shape;1082;p91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3" name="Google Shape;1083;p9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above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84" name="Google Shape;1084;p91"/>
          <p:cNvSpPr txBox="1"/>
          <p:nvPr/>
        </p:nvSpPr>
        <p:spPr>
          <a:xfrm>
            <a:off x="642473" y="48768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085" name="Google Shape;1085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2504" y="870346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" name="Google Shape;1091;p9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2" name="Google Shape;1092;p9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93" name="Google Shape;1093;p92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094" name="Google Shape;1094;p92"/>
          <p:cNvSpPr/>
          <p:nvPr/>
        </p:nvSpPr>
        <p:spPr>
          <a:xfrm>
            <a:off x="598715" y="3114989"/>
            <a:ext cx="11063835" cy="27167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#define foo(x, y) x / y + x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int i = -6, j = 3;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printf("%d\n",foo(i + j, 3));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0" name="Google Shape;1100;p93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1" name="Google Shape;1101;p9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2" name="Google Shape;1102;p9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3" name="Google Shape;1103;p93"/>
          <p:cNvSpPr txBox="1"/>
          <p:nvPr/>
        </p:nvSpPr>
        <p:spPr>
          <a:xfrm>
            <a:off x="642474" y="1161300"/>
            <a:ext cx="690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4" name="Google Shape;1104;p93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5" name="Google Shape;1105;p93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6" name="Google Shape;1106;p93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Divide by zero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7" name="Google Shape;1107;p93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8" name="Google Shape;1108;p93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09" name="Google Shape;1109;p93"/>
          <p:cNvSpPr txBox="1"/>
          <p:nvPr/>
        </p:nvSpPr>
        <p:spPr>
          <a:xfrm>
            <a:off x="642473" y="4876800"/>
            <a:ext cx="773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9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16" name="Google Shape;1116;p9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7" name="Google Shape;1117;p9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35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18" name="Google Shape;1118;p94"/>
          <p:cNvSpPr txBox="1"/>
          <p:nvPr/>
        </p:nvSpPr>
        <p:spPr>
          <a:xfrm>
            <a:off x="642472" y="1161300"/>
            <a:ext cx="942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19" name="Google Shape;1119;p94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-4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0" name="Google Shape;1120;p9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1" name="Google Shape;1121;p94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Divide by zero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2" name="Google Shape;1122;p9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3" name="Google Shape;1123;p94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24" name="Google Shape;1124;p94"/>
          <p:cNvSpPr txBox="1"/>
          <p:nvPr/>
        </p:nvSpPr>
        <p:spPr>
          <a:xfrm>
            <a:off x="642473" y="48768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25" name="Google Shape;1125;p9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92504" y="870346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9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2" name="Google Shape;1132;p9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33" name="Google Shape;1133;p95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34" name="Google Shape;1134;p95"/>
          <p:cNvSpPr/>
          <p:nvPr/>
        </p:nvSpPr>
        <p:spPr>
          <a:xfrm>
            <a:off x="598715" y="3114989"/>
            <a:ext cx="11063835" cy="271672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void main()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(printf("welcome")) 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96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1" name="Google Shape;1141;p9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2" name="Google Shape;1142;p9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3" name="Google Shape;1143;p96"/>
          <p:cNvSpPr txBox="1"/>
          <p:nvPr/>
        </p:nvSpPr>
        <p:spPr>
          <a:xfrm>
            <a:off x="642473" y="1161300"/>
            <a:ext cx="83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4" name="Google Shape;1144;p96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welcome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5" name="Google Shape;1145;p96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6" name="Google Shape;1146;p96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times “welcome“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7" name="Google Shape;1147;p96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8" name="Google Shape;1148;p96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49" name="Google Shape;1149;p96"/>
          <p:cNvSpPr txBox="1"/>
          <p:nvPr/>
        </p:nvSpPr>
        <p:spPr>
          <a:xfrm>
            <a:off x="642473" y="4876800"/>
            <a:ext cx="839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97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56" name="Google Shape;1156;p9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7" name="Google Shape;1157;p9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36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58" name="Google Shape;1158;p97"/>
          <p:cNvSpPr txBox="1"/>
          <p:nvPr/>
        </p:nvSpPr>
        <p:spPr>
          <a:xfrm>
            <a:off x="642473" y="1161295"/>
            <a:ext cx="782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59" name="Google Shape;1159;p97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welcome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60" name="Google Shape;1160;p97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61" name="Google Shape;1161;p97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Infinite times “welcome“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62" name="Google Shape;1162;p97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63" name="Google Shape;1163;p97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64" name="Google Shape;1164;p97"/>
          <p:cNvSpPr txBox="1"/>
          <p:nvPr/>
        </p:nvSpPr>
        <p:spPr>
          <a:xfrm>
            <a:off x="642472" y="4876800"/>
            <a:ext cx="1009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165" name="Google Shape;1165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4166" y="3429000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8"/>
          <p:cNvSpPr txBox="1"/>
          <p:nvPr/>
        </p:nvSpPr>
        <p:spPr>
          <a:xfrm>
            <a:off x="603504" y="1156906"/>
            <a:ext cx="10907100" cy="50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will be the output of the following pseudocode?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Integer a,b,c,d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Set n=10,b=15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 = n&lt;&lt;4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 = n&gt;&gt;2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 = n&lt;&lt;5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 = n&gt;&gt;3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a 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b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Print 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p9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2" name="Google Shape;1172;p9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3" name="Google Shape;1173;p98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75" name="Google Shape;1175;p98"/>
          <p:cNvSpPr/>
          <p:nvPr/>
        </p:nvSpPr>
        <p:spPr>
          <a:xfrm>
            <a:off x="598715" y="2964264"/>
            <a:ext cx="11063835" cy="2867454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a[][] = {{1,2},{3,4}};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int i, j;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for (i = 0; i &lt; 2; i++)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(j = 0; j &lt; 2; j++)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printf("%d ", a[i][j]);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99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1 2 3 4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2" name="Google Shape;1182;p9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3" name="Google Shape;1183;p9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4" name="Google Shape;1184;p99"/>
          <p:cNvSpPr txBox="1"/>
          <p:nvPr/>
        </p:nvSpPr>
        <p:spPr>
          <a:xfrm>
            <a:off x="642472" y="1161300"/>
            <a:ext cx="882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5" name="Google Shape;1185;p99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4 3 2 1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6" name="Google Shape;1186;p99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7" name="Google Shape;1187;p99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8" name="Google Shape;1188;p99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89" name="Google Shape;1189;p99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GV GV GV GV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0" name="Google Shape;1190;p99"/>
          <p:cNvSpPr txBox="1"/>
          <p:nvPr/>
        </p:nvSpPr>
        <p:spPr>
          <a:xfrm>
            <a:off x="642473" y="4876800"/>
            <a:ext cx="882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p100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1 2 3 4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7" name="Google Shape;1197;p10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8" name="Google Shape;1198;p10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37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199" name="Google Shape;1199;p100"/>
          <p:cNvSpPr txBox="1"/>
          <p:nvPr/>
        </p:nvSpPr>
        <p:spPr>
          <a:xfrm>
            <a:off x="642473" y="11613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0" name="Google Shape;1200;p100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4 3 2 1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1" name="Google Shape;1201;p100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2" name="Google Shape;1202;p100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3" name="Google Shape;1203;p100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4" name="Google Shape;1204;p100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GV GV GV GV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05" name="Google Shape;1205;p100"/>
          <p:cNvSpPr txBox="1"/>
          <p:nvPr/>
        </p:nvSpPr>
        <p:spPr>
          <a:xfrm>
            <a:off x="642473" y="48768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06" name="Google Shape;1206;p10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67590" y="328435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2" name="Google Shape;1212;p101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is true about arrays in C?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3" name="Google Shape;1213;p101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 every type T, there can be an array of T.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4" name="Google Shape;1214;p10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5" name="Google Shape;1215;p10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6" name="Google Shape;1216;p101"/>
          <p:cNvSpPr txBox="1"/>
          <p:nvPr/>
        </p:nvSpPr>
        <p:spPr>
          <a:xfrm>
            <a:off x="642472" y="2362200"/>
            <a:ext cx="944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7" name="Google Shape;1217;p101"/>
          <p:cNvSpPr/>
          <p:nvPr/>
        </p:nvSpPr>
        <p:spPr>
          <a:xfrm>
            <a:off x="1175878" y="3294142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 every type T except void and function type, there can be an array of T.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8" name="Google Shape;1218;p101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19" name="Google Shape;1219;p101"/>
          <p:cNvSpPr/>
          <p:nvPr/>
        </p:nvSpPr>
        <p:spPr>
          <a:xfrm>
            <a:off x="1167134" y="422608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When an array is passed to a function, C compiler creates a copy of array.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0" name="Google Shape;1220;p101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1" name="Google Shape;1221;p101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2D arrays are stored in column major form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2" name="Google Shape;1222;p101"/>
          <p:cNvSpPr txBox="1"/>
          <p:nvPr/>
        </p:nvSpPr>
        <p:spPr>
          <a:xfrm>
            <a:off x="642472" y="5158025"/>
            <a:ext cx="944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102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is true about arrays in C?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29" name="Google Shape;1229;p102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 every type T, there can be an array of T.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0" name="Google Shape;1230;p102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102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38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2" name="Google Shape;1232;p102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3" name="Google Shape;1233;p102"/>
          <p:cNvSpPr/>
          <p:nvPr/>
        </p:nvSpPr>
        <p:spPr>
          <a:xfrm>
            <a:off x="1175878" y="3294142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For every type T except void and function type, there can be an array of T.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4" name="Google Shape;1234;p102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5" name="Google Shape;1235;p102"/>
          <p:cNvSpPr/>
          <p:nvPr/>
        </p:nvSpPr>
        <p:spPr>
          <a:xfrm>
            <a:off x="1167134" y="4226084"/>
            <a:ext cx="10495416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When an array is passed to a function, C compiler creates a copy of array.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6" name="Google Shape;1236;p102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7" name="Google Shape;1237;p102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2D arrays are stored in column major form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38" name="Google Shape;1238;p102"/>
          <p:cNvSpPr txBox="1"/>
          <p:nvPr/>
        </p:nvSpPr>
        <p:spPr>
          <a:xfrm>
            <a:off x="642473" y="5158025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39" name="Google Shape;1239;p10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438876" y="3273950"/>
            <a:ext cx="441775" cy="51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p103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6" name="Google Shape;1246;p103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7" name="Google Shape;1247;p103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48" name="Google Shape;1248;p103"/>
          <p:cNvSpPr/>
          <p:nvPr/>
        </p:nvSpPr>
        <p:spPr>
          <a:xfrm>
            <a:off x="598715" y="2914022"/>
            <a:ext cx="11063835" cy="2917696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&lt;string.h&gt;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 *str = "hello, world";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char str1[9];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strncpy(str1, str, 9);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printf("%s %d", str1, strlen(str1));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4" name="Google Shape;1254;p104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5" name="Google Shape;1255;p10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6" name="Google Shape;1256;p10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7" name="Google Shape;1257;p104"/>
          <p:cNvSpPr txBox="1"/>
          <p:nvPr/>
        </p:nvSpPr>
        <p:spPr>
          <a:xfrm>
            <a:off x="642473" y="1161300"/>
            <a:ext cx="745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8" name="Google Shape;1258;p104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59" name="Google Shape;1259;p104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0" name="Google Shape;1260;p104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hello, wo 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1" name="Google Shape;1261;p104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2" name="Google Shape;1262;p104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orld 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63" name="Google Shape;1263;p104"/>
          <p:cNvSpPr txBox="1"/>
          <p:nvPr/>
        </p:nvSpPr>
        <p:spPr>
          <a:xfrm>
            <a:off x="642473" y="4876800"/>
            <a:ext cx="8211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Google Shape;1269;p105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0" name="Google Shape;1270;p10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1" name="Google Shape;1271;p10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39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2" name="Google Shape;1272;p105"/>
          <p:cNvSpPr txBox="1"/>
          <p:nvPr/>
        </p:nvSpPr>
        <p:spPr>
          <a:xfrm>
            <a:off x="642473" y="11613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3" name="Google Shape;1273;p105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 output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4" name="Google Shape;1274;p105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5" name="Google Shape;1275;p105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hello, wo 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6" name="Google Shape;1276;p105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7" name="Google Shape;1277;p105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orld 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78" name="Google Shape;1278;p105"/>
          <p:cNvSpPr txBox="1"/>
          <p:nvPr/>
        </p:nvSpPr>
        <p:spPr>
          <a:xfrm>
            <a:off x="642472" y="4876800"/>
            <a:ext cx="968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279" name="Google Shape;1279;p10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84786" y="3429000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p10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6" name="Google Shape;1286;p10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87" name="Google Shape;1287;p106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88" name="Google Shape;1288;p106"/>
          <p:cNvSpPr/>
          <p:nvPr/>
        </p:nvSpPr>
        <p:spPr>
          <a:xfrm>
            <a:off x="598715" y="3516922"/>
            <a:ext cx="11063835" cy="231479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#include &lt;stdio.h&gt;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 main(int argc, char *argv[])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while (argc--)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printf("%s\n", argv[argc]);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4" name="Google Shape;1294;p107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95" name="Google Shape;1295;p10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6" name="Google Shape;1296;p10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97" name="Google Shape;1297;p107"/>
          <p:cNvSpPr txBox="1"/>
          <p:nvPr/>
        </p:nvSpPr>
        <p:spPr>
          <a:xfrm>
            <a:off x="642474" y="1161300"/>
            <a:ext cx="72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98" name="Google Shape;1298;p107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filename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299" name="Google Shape;1299;p107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0" name="Google Shape;1300;p107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Segmentation fault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1" name="Google Shape;1301;p107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2" name="Google Shape;1302;p107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above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03" name="Google Shape;1303;p107"/>
          <p:cNvSpPr txBox="1"/>
          <p:nvPr/>
        </p:nvSpPr>
        <p:spPr>
          <a:xfrm>
            <a:off x="642473" y="4876800"/>
            <a:ext cx="726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Cant be determined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2" name="Google Shape;182;p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642471" y="1161300"/>
            <a:ext cx="1038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160 2 320 1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6" name="Google Shape;186;p9"/>
          <p:cNvSpPr txBox="1"/>
          <p:nvPr/>
        </p:nvSpPr>
        <p:spPr>
          <a:xfrm>
            <a:off x="651223" y="2399792"/>
            <a:ext cx="531409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1182632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40 2 320 0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8" name="Google Shape;188;p9"/>
          <p:cNvSpPr txBox="1"/>
          <p:nvPr/>
        </p:nvSpPr>
        <p:spPr>
          <a:xfrm>
            <a:off x="642479" y="3638296"/>
            <a:ext cx="524655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1 2 3 4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90" name="Google Shape;190;p9"/>
          <p:cNvSpPr txBox="1"/>
          <p:nvPr/>
        </p:nvSpPr>
        <p:spPr>
          <a:xfrm>
            <a:off x="642469" y="4876800"/>
            <a:ext cx="131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108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Compiler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0" name="Google Shape;1310;p10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1" name="Google Shape;1311;p10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40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2" name="Google Shape;1312;p108"/>
          <p:cNvSpPr txBox="1"/>
          <p:nvPr/>
        </p:nvSpPr>
        <p:spPr>
          <a:xfrm>
            <a:off x="642472" y="1161300"/>
            <a:ext cx="931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3" name="Google Shape;1313;p108"/>
          <p:cNvSpPr/>
          <p:nvPr/>
        </p:nvSpPr>
        <p:spPr>
          <a:xfrm>
            <a:off x="1167134" y="239979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filename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4" name="Google Shape;1314;p108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5" name="Google Shape;1315;p108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Segmentation fault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6" name="Google Shape;1316;p108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7" name="Google Shape;1317;p108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None of the above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18" name="Google Shape;1318;p108"/>
          <p:cNvSpPr txBox="1"/>
          <p:nvPr/>
        </p:nvSpPr>
        <p:spPr>
          <a:xfrm>
            <a:off x="642473" y="48768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19" name="Google Shape;1319;p1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83335" y="199742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5" name="Google Shape;1325;p109"/>
          <p:cNvSpPr txBox="1"/>
          <p:nvPr/>
        </p:nvSpPr>
        <p:spPr>
          <a:xfrm>
            <a:off x="3248925" y="2494658"/>
            <a:ext cx="5192486" cy="123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n-US" sz="5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JAVA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p114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these keywords is used to make a class?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59" name="Google Shape;1359;p114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0" name="Google Shape;1360;p114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1" name="Google Shape;1361;p114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2" name="Google Shape;1362;p114"/>
          <p:cNvSpPr txBox="1"/>
          <p:nvPr/>
        </p:nvSpPr>
        <p:spPr>
          <a:xfrm>
            <a:off x="642472" y="2362200"/>
            <a:ext cx="908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3" name="Google Shape;1363;p114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struct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4" name="Google Shape;1364;p114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5" name="Google Shape;1365;p114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6" name="Google Shape;1366;p114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7" name="Google Shape;1367;p114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68" name="Google Shape;1368;p114"/>
          <p:cNvSpPr txBox="1"/>
          <p:nvPr/>
        </p:nvSpPr>
        <p:spPr>
          <a:xfrm>
            <a:off x="642473" y="5158025"/>
            <a:ext cx="8340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115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these keywords is used to make a class?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75" name="Google Shape;1375;p115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class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76" name="Google Shape;1376;p115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7" name="Google Shape;1377;p115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41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78" name="Google Shape;1378;p115"/>
          <p:cNvSpPr txBox="1"/>
          <p:nvPr/>
        </p:nvSpPr>
        <p:spPr>
          <a:xfrm>
            <a:off x="642472" y="2362200"/>
            <a:ext cx="94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79" name="Google Shape;1379;p115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struct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0" name="Google Shape;1380;p115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1" name="Google Shape;1381;p115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int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2" name="Google Shape;1382;p115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3" name="Google Shape;1383;p115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none of the mentioned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84" name="Google Shape;1384;p115"/>
          <p:cNvSpPr txBox="1"/>
          <p:nvPr/>
        </p:nvSpPr>
        <p:spPr>
          <a:xfrm>
            <a:off x="642472" y="5158025"/>
            <a:ext cx="944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385" name="Google Shape;1385;p1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85842" y="2139352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116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is a valid declaration of an object of class Box?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2" name="Google Shape;1392;p116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Box obj = new Box();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3" name="Google Shape;1393;p116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4" name="Google Shape;1394;p116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5" name="Google Shape;1395;p116"/>
          <p:cNvSpPr txBox="1"/>
          <p:nvPr/>
        </p:nvSpPr>
        <p:spPr>
          <a:xfrm>
            <a:off x="642472" y="2362200"/>
            <a:ext cx="90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6" name="Google Shape;1396;p116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Box obj = new Box;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7" name="Google Shape;1397;p116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8" name="Google Shape;1398;p116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obj = new Box();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399" name="Google Shape;1399;p116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0" name="Google Shape;1400;p116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new Box obj;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1" name="Google Shape;1401;p116"/>
          <p:cNvSpPr txBox="1"/>
          <p:nvPr/>
        </p:nvSpPr>
        <p:spPr>
          <a:xfrm>
            <a:off x="642472" y="5158025"/>
            <a:ext cx="90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117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 following is a valid declaration of an object of class Box?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8" name="Google Shape;1408;p117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Box obj = new Box();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09" name="Google Shape;1409;p117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0" name="Google Shape;1410;p117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42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1" name="Google Shape;1411;p117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2" name="Google Shape;1412;p117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Box obj = new Box;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3" name="Google Shape;1413;p117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4" name="Google Shape;1414;p117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obj = new Box();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5" name="Google Shape;1415;p117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6" name="Google Shape;1416;p117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new Box obj;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17" name="Google Shape;1417;p117"/>
          <p:cNvSpPr txBox="1"/>
          <p:nvPr/>
        </p:nvSpPr>
        <p:spPr>
          <a:xfrm>
            <a:off x="642472" y="5158025"/>
            <a:ext cx="9834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18" name="Google Shape;1418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5029" y="2185228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118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these operators is used to allocate memory for an object?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5" name="Google Shape;1425;p118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malloc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6" name="Google Shape;1426;p118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7" name="Google Shape;1427;p118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8" name="Google Shape;1428;p118"/>
          <p:cNvSpPr txBox="1"/>
          <p:nvPr/>
        </p:nvSpPr>
        <p:spPr>
          <a:xfrm>
            <a:off x="642473" y="2362200"/>
            <a:ext cx="831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29" name="Google Shape;1429;p118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alloc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0" name="Google Shape;1430;p118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1" name="Google Shape;1431;p118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new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2" name="Google Shape;1432;p118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3" name="Google Shape;1433;p118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34" name="Google Shape;1434;p118"/>
          <p:cNvSpPr txBox="1"/>
          <p:nvPr/>
        </p:nvSpPr>
        <p:spPr>
          <a:xfrm>
            <a:off x="642472" y="5158025"/>
            <a:ext cx="94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119"/>
          <p:cNvSpPr txBox="1"/>
          <p:nvPr/>
        </p:nvSpPr>
        <p:spPr>
          <a:xfrm>
            <a:off x="642479" y="1156906"/>
            <a:ext cx="11020071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Which of these operators is used to allocate memory for an object?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1" name="Google Shape;1441;p119"/>
          <p:cNvSpPr/>
          <p:nvPr/>
        </p:nvSpPr>
        <p:spPr>
          <a:xfrm>
            <a:off x="1167134" y="23622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malloc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2" name="Google Shape;1442;p119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3" name="Google Shape;1443;p119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43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4" name="Google Shape;1444;p119"/>
          <p:cNvSpPr txBox="1"/>
          <p:nvPr/>
        </p:nvSpPr>
        <p:spPr>
          <a:xfrm>
            <a:off x="642473" y="2362200"/>
            <a:ext cx="856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5" name="Google Shape;1445;p119"/>
          <p:cNvSpPr/>
          <p:nvPr/>
        </p:nvSpPr>
        <p:spPr>
          <a:xfrm>
            <a:off x="1175878" y="3294142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alloc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6" name="Google Shape;1446;p119"/>
          <p:cNvSpPr txBox="1"/>
          <p:nvPr/>
        </p:nvSpPr>
        <p:spPr>
          <a:xfrm>
            <a:off x="651223" y="329414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7" name="Google Shape;1447;p119"/>
          <p:cNvSpPr/>
          <p:nvPr/>
        </p:nvSpPr>
        <p:spPr>
          <a:xfrm>
            <a:off x="1167134" y="422608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new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8" name="Google Shape;1448;p119"/>
          <p:cNvSpPr txBox="1"/>
          <p:nvPr/>
        </p:nvSpPr>
        <p:spPr>
          <a:xfrm>
            <a:off x="642479" y="4226084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49" name="Google Shape;1449;p119"/>
          <p:cNvSpPr/>
          <p:nvPr/>
        </p:nvSpPr>
        <p:spPr>
          <a:xfrm>
            <a:off x="1167134" y="5158026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give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50" name="Google Shape;1450;p119"/>
          <p:cNvSpPr txBox="1"/>
          <p:nvPr/>
        </p:nvSpPr>
        <p:spPr>
          <a:xfrm>
            <a:off x="642471" y="5158025"/>
            <a:ext cx="1069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pic>
        <p:nvPicPr>
          <p:cNvPr id="1451" name="Google Shape;1451;p1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84875" y="3872140"/>
            <a:ext cx="856699" cy="830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p120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8" name="Google Shape;1458;p120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59" name="Google Shape;1459;p120"/>
          <p:cNvSpPr txBox="1"/>
          <p:nvPr/>
        </p:nvSpPr>
        <p:spPr>
          <a:xfrm>
            <a:off x="598715" y="1156906"/>
            <a:ext cx="1095080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What is the output of this program?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60" name="Google Shape;1460;p120"/>
          <p:cNvSpPr/>
          <p:nvPr/>
        </p:nvSpPr>
        <p:spPr>
          <a:xfrm>
            <a:off x="598715" y="2590799"/>
            <a:ext cx="11063835" cy="368422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45700" rIns="91425" bIns="9144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class main_class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publ.ic static void main(String args[])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int x = 9;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if (x == 9)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int x = 8;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System.out.println(x);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 b="1" i="0" u="none" strike="noStrike" cap="none">
              <a:solidFill>
                <a:schemeClr val="lt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121"/>
          <p:cNvSpPr/>
          <p:nvPr/>
        </p:nvSpPr>
        <p:spPr>
          <a:xfrm>
            <a:off x="1167134" y="1161288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9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67" name="Google Shape;1467;p121"/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8" name="Google Shape;1468;p121"/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Question 44</a:t>
            </a:r>
            <a:endParaRPr sz="4800" b="1" i="0" u="none" strike="noStrike" cap="none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69" name="Google Shape;1469;p121"/>
          <p:cNvSpPr txBox="1"/>
          <p:nvPr/>
        </p:nvSpPr>
        <p:spPr>
          <a:xfrm>
            <a:off x="642473" y="1161300"/>
            <a:ext cx="82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A)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0" name="Google Shape;1470;p121"/>
          <p:cNvSpPr/>
          <p:nvPr/>
        </p:nvSpPr>
        <p:spPr>
          <a:xfrm>
            <a:off x="1175878" y="2390694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8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1" name="Google Shape;1471;p121"/>
          <p:cNvSpPr txBox="1"/>
          <p:nvPr/>
        </p:nvSpPr>
        <p:spPr>
          <a:xfrm>
            <a:off x="651223" y="2399792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B)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2" name="Google Shape;1472;p121"/>
          <p:cNvSpPr/>
          <p:nvPr/>
        </p:nvSpPr>
        <p:spPr>
          <a:xfrm>
            <a:off x="1167134" y="3620100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Compilation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3" name="Google Shape;1473;p121"/>
          <p:cNvSpPr txBox="1"/>
          <p:nvPr/>
        </p:nvSpPr>
        <p:spPr>
          <a:xfrm>
            <a:off x="642479" y="3638296"/>
            <a:ext cx="533400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4" name="Google Shape;1474;p121"/>
          <p:cNvSpPr/>
          <p:nvPr/>
        </p:nvSpPr>
        <p:spPr>
          <a:xfrm>
            <a:off x="1167134" y="4849505"/>
            <a:ext cx="10495416" cy="477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Run time error</a:t>
            </a:r>
            <a:endParaRPr sz="2500" b="0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1475" name="Google Shape;1475;p121"/>
          <p:cNvSpPr txBox="1"/>
          <p:nvPr/>
        </p:nvSpPr>
        <p:spPr>
          <a:xfrm>
            <a:off x="642473" y="4876800"/>
            <a:ext cx="828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D)</a:t>
            </a:r>
            <a:endParaRPr sz="2500" b="1" i="0" u="none" strike="noStrike" cap="none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8514</Words>
  <Application>Microsoft Office PowerPoint</Application>
  <PresentationFormat>Widescreen</PresentationFormat>
  <Paragraphs>2263</Paragraphs>
  <Slides>182</Slides>
  <Notes>182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87" baseType="lpstr">
      <vt:lpstr>Courier New</vt:lpstr>
      <vt:lpstr>Arial</vt:lpstr>
      <vt:lpstr>Calibri</vt:lpstr>
      <vt:lpstr>Nunito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M.RAGHUNATH REDDY</dc:creator>
  <cp:lastModifiedBy>Raghunathreddy Mettu</cp:lastModifiedBy>
  <cp:revision>2</cp:revision>
  <dcterms:modified xsi:type="dcterms:W3CDTF">2025-10-13T09:08:24Z</dcterms:modified>
</cp:coreProperties>
</file>