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5" r:id="rId135"/>
    <p:sldId id="396" r:id="rId136"/>
    <p:sldId id="397" r:id="rId137"/>
    <p:sldId id="398" r:id="rId138"/>
    <p:sldId id="399" r:id="rId139"/>
    <p:sldId id="400" r:id="rId140"/>
    <p:sldId id="401" r:id="rId141"/>
    <p:sldId id="402" r:id="rId142"/>
    <p:sldId id="403" r:id="rId143"/>
    <p:sldId id="404" r:id="rId144"/>
    <p:sldId id="405" r:id="rId145"/>
    <p:sldId id="407" r:id="rId146"/>
    <p:sldId id="408" r:id="rId147"/>
    <p:sldId id="409" r:id="rId148"/>
    <p:sldId id="410" r:id="rId149"/>
    <p:sldId id="411" r:id="rId150"/>
    <p:sldId id="412" r:id="rId151"/>
    <p:sldId id="413" r:id="rId152"/>
    <p:sldId id="414" r:id="rId153"/>
    <p:sldId id="415" r:id="rId154"/>
    <p:sldId id="416" r:id="rId155"/>
    <p:sldId id="417" r:id="rId156"/>
    <p:sldId id="418" r:id="rId157"/>
    <p:sldId id="419" r:id="rId158"/>
    <p:sldId id="420" r:id="rId159"/>
    <p:sldId id="421" r:id="rId160"/>
    <p:sldId id="422" r:id="rId161"/>
    <p:sldId id="423" r:id="rId162"/>
    <p:sldId id="424" r:id="rId163"/>
    <p:sldId id="425" r:id="rId164"/>
    <p:sldId id="426" r:id="rId165"/>
    <p:sldId id="427" r:id="rId166"/>
    <p:sldId id="428" r:id="rId167"/>
    <p:sldId id="429" r:id="rId168"/>
    <p:sldId id="430" r:id="rId169"/>
    <p:sldId id="431" r:id="rId170"/>
    <p:sldId id="432" r:id="rId171"/>
    <p:sldId id="433" r:id="rId172"/>
    <p:sldId id="434" r:id="rId173"/>
    <p:sldId id="435" r:id="rId174"/>
    <p:sldId id="436" r:id="rId175"/>
    <p:sldId id="437" r:id="rId176"/>
    <p:sldId id="438" r:id="rId177"/>
    <p:sldId id="439" r:id="rId178"/>
    <p:sldId id="440" r:id="rId179"/>
    <p:sldId id="441" r:id="rId180"/>
    <p:sldId id="442" r:id="rId181"/>
    <p:sldId id="443" r:id="rId182"/>
    <p:sldId id="444" r:id="rId183"/>
    <p:sldId id="445" r:id="rId184"/>
    <p:sldId id="446" r:id="rId185"/>
  </p:sldIdLst>
  <p:sldSz cx="12192000" cy="6858000"/>
  <p:notesSz cx="6858000" cy="9144000"/>
  <p:embeddedFontLst>
    <p:embeddedFont>
      <p:font typeface="Nunito Sans" pitchFamily="2" charset="0"/>
      <p:regular r:id="rId187"/>
      <p:bold r:id="rId188"/>
      <p:italic r:id="rId189"/>
      <p:boldItalic r:id="rId1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2" roundtripDataSignature="AMtx7mhvk9tVDrBtpQpH96oIC7MTHs4J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laiyarasan 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DEE89-05BE-45FD-987C-65DA42C3C4B5}">
  <a:tblStyle styleId="{1D3DEE89-05BE-45FD-987C-65DA42C3C4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20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font" Target="fonts/font3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font" Target="fonts/font4.fntdata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202" Type="http://customschemas.google.com/relationships/presentationmetadata" Target="metadata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19T18:32:21.960" idx="1">
    <p:pos x="6000" y="0"/>
    <p:text>Iteration 1 (a = 1):
c = a + b =&gt; c = 1 + 5 = 6.
(b + c) % 10 = (5 + 6) % 10 = 11 % 10 = 1 (which is not 0).
So, c = c + a =&gt; c = 6 + 1 = 7.
Iteration 2 (a = 2):
c = a + b =&gt; c = 2 + 5 = 7.
(b + c) % 10 = (5 + 7) % 10 = 12 % 10 = 2 (which is not 0).
So, c = c + a =&gt; c = 7 + 2 = 9.
Iteration 3 (a = 3):
c = a + b =&gt; c = 3 + 5 = 8.
(b + c) % 10 = (5 + 8) % 10 = 13 % 10 = 3 (which is not 0).
So, c = c + a =&gt; c = 8 + 3 = 11.
Iteration 4 (a = 4):
c = a + b =&gt; c = 4 + 5 = 9.
(b + c) % 10 = (5 + 9) % 10 = 14 % 10 = 4 (which is not 0).
So, c = c + a =&gt; c = 9 + 4 = 13.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UTJunAA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" name="Google Shape;1454;p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455" name="Google Shape;1455;p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3" name="Google Shape;1463;p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464" name="Google Shape;1464;p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8" name="Google Shape;1478;p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479" name="Google Shape;1479;p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4" name="Google Shape;1494;p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495" name="Google Shape;1495;p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3" name="Google Shape;1503;p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04" name="Google Shape;1504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8" name="Google Shape;1518;p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19" name="Google Shape;1519;p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4" name="Google Shape;1534;p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35" name="Google Shape;1535;p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p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51" name="Google Shape;1551;p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7" name="Google Shape;1567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68" name="Google Shape;1568;p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3" name="Google Shape;1583;p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84" name="Google Shape;1584;p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10" name="Google Shape;21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0" name="Google Shape;1600;p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01" name="Google Shape;1601;p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6" name="Google Shape;1616;p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17" name="Google Shape;1617;p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3" name="Google Shape;163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34" name="Google Shape;1634;p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9" name="Google Shape;1649;p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50" name="Google Shape;1650;p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6" name="Google Shape;1666;p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67" name="Google Shape;1667;p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2" name="Google Shape;1682;p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83" name="Google Shape;1683;p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9" name="Google Shape;1699;p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0" name="Google Shape;1700;p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9" name="Google Shape;1719;p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20" name="Google Shape;1720;p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5" name="Google Shape;1735;p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data type is not there in c.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data types available in C++ are: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Integer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Character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Boolean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Floating Point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Floating Point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36" name="Google Shape;1736;p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2" name="Google Shape;1752;p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53" name="Google Shape;1753;p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119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218" name="Google Shape;21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1" name="Google Shape;1761;p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62" name="Google Shape;1762;p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120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6" name="Google Shape;1776;p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x is promoted to unsigned int on comparison. On conversion x has all bits set, making it the bigger one.</a:t>
            </a:r>
            <a:endParaRPr b="1"/>
          </a:p>
        </p:txBody>
      </p:sp>
      <p:sp>
        <p:nvSpPr>
          <p:cNvPr id="1777" name="Google Shape;1777;p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121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2" name="Google Shape;1792;p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793" name="Google Shape;1793;p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122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1" name="Google Shape;1801;p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02" name="Google Shape;1802;p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123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6" name="Google Shape;1816;p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17" name="Google Shape;1817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124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2" name="Google Shape;1832;p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833" name="Google Shape;1833;p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125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1" name="Google Shape;1841;p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42" name="Google Shape;1842;p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126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6" name="Google Shape;1856;p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57" name="Google Shape;1857;p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127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873" name="Google Shape;1873;p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128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1" name="Google Shape;1881;p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Answer: D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882" name="Google Shape;1882;p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233" name="Google Shape;23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6" name="Google Shape;1896;p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897" name="Google Shape;1897;p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130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2" name="Google Shape;1912;p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913" name="Google Shape;1913;p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131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1" name="Google Shape;1921;p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22" name="Google Shape;1922;p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132</a:t>
            </a:fld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6" name="Google Shape;1936;p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capacity() :- This function returns the capacity allocated to the string, which can be equal to or more than the size of the string.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Additional space is allocated so that when the new characters are added to the string, the operations can be done efficiently.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The value starts from 15.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length() - This function is used to find the length of the string.</a:t>
            </a:r>
            <a:endParaRPr b="1"/>
          </a:p>
        </p:txBody>
      </p:sp>
      <p:sp>
        <p:nvSpPr>
          <p:cNvPr id="1937" name="Google Shape;1937;p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133</a:t>
            </a:fld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2" name="Google Shape;1952;p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53" name="Google Shape;1953;p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134</a:t>
            </a:fld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1" name="Google Shape;1961;p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Answer: D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962" name="Google Shape;1962;p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135</a:t>
            </a:fld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6" name="Google Shape;1976;p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String is a collection of characters. There are two types of strings commonly used in C++ programming language: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1) Strings that are objects of string class (The Standard C++ Library string class)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2) C-strings (C-style Strings)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C programming, the collection of characters is stored in the form of arrays, this is also supported in C++ programming. Hence it's called C-strings.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C-strings are arrays of type char terminated with null character, that is, \0 (ASCII value of null character is 0).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string Object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C++, you can also create a string object for holding strings.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Unlike using char arrays, string objects has no fixed length, and can be extended as per your requirement.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int main() { 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raw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str1("Hello world");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another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str2(str1);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character with number of occurence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str3(7, '$');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part of another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str4(str1, 6, 3); // from 6th index (second parameter)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3 characters (third parameter)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part of another string : iteartor version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str5(str2.begin(), str2.begin() + 5);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string str6(str1.begin(), str1.end());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cout &lt;&lt; str1 &lt;&lt; " " &lt;&lt; str2 &lt;&lt; endl;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  cout &lt;&lt; str3 &lt;&lt; " " &lt;&lt; str4 &lt;&lt; endl;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cout &lt;&lt; str5 &lt;&lt; " " &lt;&lt; str6 &lt;&lt; endl;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}</a:t>
            </a:r>
            <a:endParaRPr b="0"/>
          </a:p>
        </p:txBody>
      </p:sp>
      <p:sp>
        <p:nvSpPr>
          <p:cNvPr id="1977" name="Google Shape;1977;p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136</a:t>
            </a:fld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2" name="Google Shape;1992;p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93" name="Google Shape;1993;p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137</a:t>
            </a:fld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p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01" name="Google Shape;2001;p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138</a:t>
            </a:fld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5" name="Google Shape;2015;p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 is simple and yet very powerful tool in C++.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simple idea is to pass data type as a parameter so that we don’t need to write same code for different data types.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For example a software company may need sort() for different data types.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Rather than writing and maintaining the multiple codes, we can write one sort() and pass data type as a parameter.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C++ adds two new keywords to support templates: ‘template’ and ‘typename’.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second keyword can always be replaced by keyword ‘class’.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How templates work?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Templates are expanded at compiler time. This is like macros.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difference is, compiler does type checking before template expansion.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idea is simple, source code contains only function/class, but compiled code may contain multiple copies of same function/class.</a:t>
            </a:r>
            <a:endParaRPr b="0"/>
          </a:p>
        </p:txBody>
      </p:sp>
      <p:sp>
        <p:nvSpPr>
          <p:cNvPr id="2016" name="Google Shape;2016;p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49" name="Google Shape;24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1" name="Google Shape;2031;p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32" name="Google Shape;2032;p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140</a:t>
            </a:fld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1" name="Google Shape;2041;p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42" name="Google Shape;2042;p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141</a:t>
            </a:fld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6" name="Google Shape;2056;p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#include &lt;iostream&gt;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using namespace std;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// One function works for all data types. This would work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// even for user defined types if operator '&gt;' is overloaded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 &lt;typename T&gt;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 myMax(T x, T y) {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return (x &gt; y)? x: y;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} </a:t>
            </a:r>
            <a:endParaRPr b="0"/>
          </a:p>
        </p:txBody>
      </p:sp>
      <p:sp>
        <p:nvSpPr>
          <p:cNvPr id="2057" name="Google Shape;2057;p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142</a:t>
            </a:fld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2" name="Google Shape;2072;p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(large) + Options</a:t>
            </a:r>
            <a:endParaRPr b="1"/>
          </a:p>
        </p:txBody>
      </p:sp>
      <p:sp>
        <p:nvSpPr>
          <p:cNvPr id="2073" name="Google Shape;2073;p1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143</a:t>
            </a:fld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4" name="Google Shape;2084;p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access specifiers can be applicable to the member data and functions because they need to be accessed outside the block.</a:t>
            </a:r>
            <a:endParaRPr b="0"/>
          </a:p>
        </p:txBody>
      </p:sp>
      <p:sp>
        <p:nvSpPr>
          <p:cNvPr id="2085" name="Google Shape;2085;p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144</a:t>
            </a:fld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4" name="Google Shape;2104;p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05" name="Google Shape;2105;p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145</a:t>
            </a:fld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0" name="Google Shape;2120;p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 Friend class can access private and protected members of other class in which it is declared as friend.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 is sometimes useful to allow a particular class to access private members of other class. </a:t>
            </a:r>
            <a:endParaRPr b="0"/>
          </a:p>
        </p:txBody>
      </p:sp>
      <p:sp>
        <p:nvSpPr>
          <p:cNvPr id="2121" name="Google Shape;2121;p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146</a:t>
            </a:fld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7" name="Google Shape;2137;p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38" name="Google Shape;2138;p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147</a:t>
            </a:fld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5" name="Google Shape;2155;p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friend keyword is used to declare a friend function in C++.</a:t>
            </a:r>
            <a:endParaRPr b="1"/>
          </a:p>
        </p:txBody>
      </p:sp>
      <p:sp>
        <p:nvSpPr>
          <p:cNvPr id="2156" name="Google Shape;2156;p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148</a:t>
            </a:fld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4" name="Google Shape;2174;p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75" name="Google Shape;2175;p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257" name="Google Shape;25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p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is an acronym for standard template library. It is a set of C++ template classes that provide generic classes and function that can be used to implement data structures and algorithms .STL is mainly composed of :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Algorithms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Containers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Iterators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provides numerous containers and algorithms which are very useful in completive programming , for example you can very easily define a linked list in a single statement by using list container of container library in STL , saving your time and effort.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is a generic library , i.e a same container or algorithm can be operated on any data types , you don’t have to define the same algorithm for different type of elements.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, sort algorithm will sort the elements in the given range irrespective of their data type , we don’t have to implement different sort algorithm for different datatypes.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3" name="Google Shape;2193;p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150</a:t>
            </a:fld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1" name="Google Shape;2211;p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2" name="Google Shape;2212;p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151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7" name="Google Shape;2217;p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218" name="Google Shape;2218;p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152</a:t>
            </a:fld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3" name="Google Shape;2233;p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234" name="Google Shape;2234;p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153</a:t>
            </a:fld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0" name="Google Shape;2250;p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251" name="Google Shape;2251;p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154</a:t>
            </a:fld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6" name="Google Shape;2266;p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267" name="Google Shape;2267;p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155</a:t>
            </a:fld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3" name="Google Shape;2283;p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284" name="Google Shape;2284;p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156</a:t>
            </a:fld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9" name="Google Shape;2299;p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00" name="Google Shape;2300;p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157</a:t>
            </a:fld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6" name="Google Shape;2316;p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17" name="Google Shape;2317;p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158</a:t>
            </a:fld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2" name="Google Shape;2332;p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33" name="Google Shape;2333;p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272" name="Google Shape;27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9" name="Google Shape;2349;p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50" name="Google Shape;2350;p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160</a:t>
            </a:fld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5" name="Google Shape;2365;p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66" name="Google Shape;2366;p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161</a:t>
            </a:fld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2" name="Google Shape;2382;p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3" name="Google Shape;2383;p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162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8" name="Google Shape;2388;p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389" name="Google Shape;2389;p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163</a:t>
            </a:fld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4" name="Google Shape;2404;p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405" name="Google Shape;2405;p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164</a:t>
            </a:fld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1" name="Google Shape;2421;p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422" name="Google Shape;2422;p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165</a:t>
            </a:fld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7" name="Google Shape;2437;p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438" name="Google Shape;2438;p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166</a:t>
            </a:fld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4" name="Google Shape;2454;p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455" name="Google Shape;2455;p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167</a:t>
            </a:fld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0" name="Google Shape;2470;p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471" name="Google Shape;2471;p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168</a:t>
            </a:fld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7" name="Google Shape;2487;p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488" name="Google Shape;2488;p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88" name="Google Shape;2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3" name="Google Shape;2503;p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504" name="Google Shape;2504;p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170</a:t>
            </a:fld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0" name="Google Shape;2520;p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521" name="Google Shape;2521;p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171</a:t>
            </a:fld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6" name="Google Shape;2536;p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537" name="Google Shape;2537;p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172</a:t>
            </a:fld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3" name="Google Shape;2553;p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4" name="Google Shape;2554;p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173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9" name="Google Shape;2559;p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560" name="Google Shape;2560;p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174</a:t>
            </a:fld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5" name="Google Shape;2575;p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576" name="Google Shape;2576;p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175</a:t>
            </a:fld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2" name="Google Shape;2592;p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593" name="Google Shape;2593;p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176</a:t>
            </a:fld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8" name="Google Shape;2608;p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609" name="Google Shape;2609;p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177</a:t>
            </a:fld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5" name="Google Shape;2625;p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626" name="Google Shape;2626;p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178</a:t>
            </a:fld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1" name="Google Shape;2641;p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642" name="Google Shape;2642;p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296" name="Google Shape;2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8" name="Google Shape;2658;p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2659" name="Google Shape;2659;p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180</a:t>
            </a:fld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4" name="Google Shape;2674;p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2675" name="Google Shape;2675;p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181</a:t>
            </a:fld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1" name="Google Shape;2691;p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692" name="Google Shape;2692;p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182</a:t>
            </a:fld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7" name="Google Shape;2707;p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708" name="Google Shape;2708;p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183</a:t>
            </a:fld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4" name="Google Shape;2724;p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Thank you slide</a:t>
            </a:r>
            <a:endParaRPr b="1"/>
          </a:p>
        </p:txBody>
      </p:sp>
      <p:sp>
        <p:nvSpPr>
          <p:cNvPr id="2725" name="Google Shape;2725;p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11" name="Google Shape;31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327" name="Google Shape;32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35" name="Google Shape;33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50" name="Google Shape;35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366" name="Google Shape;3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374" name="Google Shape;37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389" name="Google Shape;38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[Note: &gt;&gt;- Bitwise right shift operator, it takes two numbers, right shifts the bits of the first operand, the second operand  decides the number of places to shift]</a:t>
            </a:r>
            <a:endParaRPr b="1"/>
          </a:p>
        </p:txBody>
      </p:sp>
      <p:sp>
        <p:nvSpPr>
          <p:cNvPr id="405" name="Google Shape;40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[Note: &gt;&gt;- Bitwise right shift operator, it takes two numbers, right shifts the bits of the first operand, the second operand  decides the number of places to shift]</a:t>
            </a:r>
            <a:endParaRPr b="1"/>
          </a:p>
        </p:txBody>
      </p:sp>
      <p:sp>
        <p:nvSpPr>
          <p:cNvPr id="418" name="Google Shape;41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32" name="Google Shape;4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45" name="Google Shape;44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59" name="Google Shape;45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72" name="Google Shape;47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86" name="Google Shape;48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95" name="Google Shape;49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10" name="Google Shape;51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26" name="Google Shape;52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39" name="Google Shape;53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53" name="Google Shape;553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66" name="Google Shape;56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80" name="Google Shape;580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93" name="Google Shape;59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07" name="Google Shape;60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16" name="Google Shape;616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631" name="Google Shape;631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47" name="Google Shape;647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60" name="Google Shape;660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4" name="Google Shape;674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680" name="Google Shape;680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689" name="Google Shape;689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720" name="Google Shape;720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736" name="Google Shape;736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753" name="Google Shape;753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769" name="Google Shape;76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786" name="Google Shape;786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02" name="Google Shape;802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19" name="Google Shape;819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35" name="Google Shape;83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1" name="Google Shape;851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852" name="Google Shape;852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1" name="Google Shape;861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876" name="Google Shape;876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892" name="Google Shape;892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908" name="Google Shape;908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5" name="Google Shape;925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1" name="Google Shape;931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6" name="Google Shape;936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7" name="Google Shape;937;p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943" name="Google Shape;943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952" name="Google Shape;952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967" name="Google Shape;967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983" name="Google Shape;983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999" name="Google Shape;999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5" name="Google Shape;1015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016" name="Google Shape;1016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032" name="Google Shape;1032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049" name="Google Shape;1049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58" name="Google Shape;1058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73" name="Google Shape;1073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089" name="Google Shape;1089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98" name="Google Shape;1098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113" name="Google Shape;1113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129" name="Google Shape;1129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7" name="Google Shape;1137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38" name="Google Shape;1138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2" name="Google Shape;1152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53" name="Google Shape;1153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8" name="Google Shape;1168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169" name="Google Shape;1169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Google Shape;1178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79" name="Google Shape;1179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3" name="Google Shape;1193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94" name="Google Shape;1194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9" name="Google Shape;1209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210" name="Google Shape;1210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5" name="Google Shape;1225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226" name="Google Shape;1226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2" name="Google Shape;1242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243" name="Google Shape;1243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1" name="Google Shape;1251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252" name="Google Shape;1252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6" name="Google Shape;1266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267" name="Google Shape;1267;p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2" name="Google Shape;1282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283" name="Google Shape;1283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292" name="Google Shape;1292;p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6" name="Google Shape;1306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307" name="Google Shape;1307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2" name="Google Shape;1322;p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3" name="Google Shape;1323;p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p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56" name="Google Shape;1356;p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p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72" name="Google Shape;1372;p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8" name="Google Shape;1388;p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89" name="Google Shape;1389;p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405" name="Google Shape;1405;p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1" name="Google Shape;1421;p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1422" name="Google Shape;1422;p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p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1438" name="Google Shape;1438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155936" y="2510156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PSEUDOCODE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42471" y="1161300"/>
            <a:ext cx="108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160 2 320 1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642479" y="2415290"/>
            <a:ext cx="533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40 2 320 0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42479" y="3638296"/>
            <a:ext cx="5246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642471" y="4892300"/>
            <a:ext cx="108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5342" y="2184084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12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9" name="Google Shape;1459;p120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0" name="Google Shape;1460;p120"/>
          <p:cNvSpPr/>
          <p:nvPr/>
        </p:nvSpPr>
        <p:spPr>
          <a:xfrm>
            <a:off x="598715" y="2590799"/>
            <a:ext cx="11063835" cy="3684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main_class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publ.ic static void main(String args[])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int x = 9;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(x == 9)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int x = 8;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System.out.println(x);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2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7" name="Google Shape;1467;p1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2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9" name="Google Shape;1469;p121"/>
          <p:cNvSpPr txBox="1"/>
          <p:nvPr/>
        </p:nvSpPr>
        <p:spPr>
          <a:xfrm>
            <a:off x="642473" y="1161300"/>
            <a:ext cx="82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0" name="Google Shape;1470;p12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1" name="Google Shape;1471;p12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2" name="Google Shape;1472;p12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3" name="Google Shape;1473;p12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4" name="Google Shape;1474;p12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 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5" name="Google Shape;1475;p121"/>
          <p:cNvSpPr txBox="1"/>
          <p:nvPr/>
        </p:nvSpPr>
        <p:spPr>
          <a:xfrm>
            <a:off x="642473" y="4876800"/>
            <a:ext cx="82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2" name="Google Shape;1482;p1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12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4" name="Google Shape;1484;p122"/>
          <p:cNvSpPr txBox="1"/>
          <p:nvPr/>
        </p:nvSpPr>
        <p:spPr>
          <a:xfrm>
            <a:off x="642473" y="1161300"/>
            <a:ext cx="75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5" name="Google Shape;1485;p12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6" name="Google Shape;1486;p12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7" name="Google Shape;1487;p12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8" name="Google Shape;1488;p12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9" name="Google Shape;1489;p12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 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0" name="Google Shape;1490;p122"/>
          <p:cNvSpPr txBox="1"/>
          <p:nvPr/>
        </p:nvSpPr>
        <p:spPr>
          <a:xfrm>
            <a:off x="642472" y="4876800"/>
            <a:ext cx="93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1" name="Google Shape;149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724" y="3284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2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12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9" name="Google Shape;1499;p12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this code print?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0" name="Google Shape;1500;p123"/>
          <p:cNvSpPr/>
          <p:nvPr/>
        </p:nvSpPr>
        <p:spPr>
          <a:xfrm>
            <a:off x="598715" y="2590800"/>
            <a:ext cx="11063835" cy="12778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arr[] = new int [5];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System.out.print(arr);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2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7" name="Google Shape;1507;p12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2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9" name="Google Shape;1509;p124"/>
          <p:cNvSpPr txBox="1"/>
          <p:nvPr/>
        </p:nvSpPr>
        <p:spPr>
          <a:xfrm>
            <a:off x="642472" y="1161300"/>
            <a:ext cx="91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0" name="Google Shape;1510;p12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value stored in arr[0].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1" name="Google Shape;1511;p12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2" name="Google Shape;1512;p12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3" name="Google Shape;1513;p12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4" name="Google Shape;1514;p12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name@ hashcode in hexadecimal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5" name="Google Shape;1515;p124"/>
          <p:cNvSpPr txBox="1"/>
          <p:nvPr/>
        </p:nvSpPr>
        <p:spPr>
          <a:xfrm>
            <a:off x="642473" y="4876800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2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2" name="Google Shape;1522;p12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12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4" name="Google Shape;1524;p125"/>
          <p:cNvSpPr txBox="1"/>
          <p:nvPr/>
        </p:nvSpPr>
        <p:spPr>
          <a:xfrm>
            <a:off x="642472" y="1161300"/>
            <a:ext cx="9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5" name="Google Shape;1525;p12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value stored in arr[0].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6" name="Google Shape;1526;p12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7" name="Google Shape;1527;p12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8" name="Google Shape;1528;p12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9" name="Google Shape;1529;p12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name@ hashcode in hexadecimal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0" name="Google Shape;1530;p125"/>
          <p:cNvSpPr txBox="1"/>
          <p:nvPr/>
        </p:nvSpPr>
        <p:spPr>
          <a:xfrm>
            <a:off x="642472" y="4876800"/>
            <a:ext cx="9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1" name="Google Shape;1531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1856" y="452285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2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What is true about constructor?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8" name="Google Shape;1538;p12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contain return type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9" name="Google Shape;1539;p12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12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1" name="Google Shape;1541;p126"/>
          <p:cNvSpPr txBox="1"/>
          <p:nvPr/>
        </p:nvSpPr>
        <p:spPr>
          <a:xfrm>
            <a:off x="642474" y="2362200"/>
            <a:ext cx="71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2" name="Google Shape;1542;p12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can take any number of parameters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3" name="Google Shape;1543;p12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4" name="Google Shape;1544;p12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have any non access modifiers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5" name="Google Shape;1545;p12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6" name="Google Shape;1546;p12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Constructor cannot throw an exception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7" name="Google Shape;1547;p126"/>
          <p:cNvSpPr txBox="1"/>
          <p:nvPr/>
        </p:nvSpPr>
        <p:spPr>
          <a:xfrm>
            <a:off x="642472" y="5158025"/>
            <a:ext cx="98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2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What is true about constructor?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4" name="Google Shape;1554;p12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contain return type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5" name="Google Shape;1555;p12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12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7" name="Google Shape;1557;p127"/>
          <p:cNvSpPr txBox="1"/>
          <p:nvPr/>
        </p:nvSpPr>
        <p:spPr>
          <a:xfrm>
            <a:off x="642474" y="2362200"/>
            <a:ext cx="68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8" name="Google Shape;1558;p1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can take any number of parameters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9" name="Google Shape;1559;p12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0" name="Google Shape;1560;p12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have any non access modifiers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1" name="Google Shape;1561;p12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2" name="Google Shape;1562;p12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Constructor cannot throw an exception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3" name="Google Shape;1563;p127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4" name="Google Shape;1564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9651" y="3013501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2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 cannot have a constructor.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1" name="Google Shape;1571;p12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2" name="Google Shape;1572;p12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2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4" name="Google Shape;1574;p128"/>
          <p:cNvSpPr txBox="1"/>
          <p:nvPr/>
        </p:nvSpPr>
        <p:spPr>
          <a:xfrm>
            <a:off x="642474" y="2362200"/>
            <a:ext cx="6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5" name="Google Shape;1575;p12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6" name="Google Shape;1576;p1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7" name="Google Shape;1577;p12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8" name="Google Shape;1578;p12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9" name="Google Shape;1579;p12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0" name="Google Shape;1580;p128"/>
          <p:cNvSpPr txBox="1"/>
          <p:nvPr/>
        </p:nvSpPr>
        <p:spPr>
          <a:xfrm>
            <a:off x="642473" y="5158025"/>
            <a:ext cx="81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2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 cannot have a constructor.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7" name="Google Shape;1587;p12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8" name="Google Shape;1588;p12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2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0" name="Google Shape;1590;p129"/>
          <p:cNvSpPr txBox="1"/>
          <p:nvPr/>
        </p:nvSpPr>
        <p:spPr>
          <a:xfrm>
            <a:off x="642473" y="2362200"/>
            <a:ext cx="76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1" name="Google Shape;1591;p12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2" name="Google Shape;1592;p12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3" name="Google Shape;1593;p1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4" name="Google Shape;1594;p12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5" name="Google Shape;1595;p12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6" name="Google Shape;1596;p129"/>
          <p:cNvSpPr txBox="1"/>
          <p:nvPr/>
        </p:nvSpPr>
        <p:spPr>
          <a:xfrm>
            <a:off x="642472" y="5158025"/>
            <a:ext cx="99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7" name="Google Shape;1597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7747" y="3013501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603504" y="1156906"/>
            <a:ext cx="109071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a[]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a[]={1, 2, 3, 4, 5}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 = ++*a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temp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0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 in Java is 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4" name="Google Shape;1604;p130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5" name="Google Shape;1605;p13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13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7" name="Google Shape;1607;p130"/>
          <p:cNvSpPr txBox="1"/>
          <p:nvPr/>
        </p:nvSpPr>
        <p:spPr>
          <a:xfrm>
            <a:off x="642473" y="2362200"/>
            <a:ext cx="74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8" name="Google Shape;1608;p130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object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9" name="Google Shape;1609;p13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0" name="Google Shape;1610;p130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variable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1" name="Google Shape;1611;p1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2" name="Google Shape;1612;p130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character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3" name="Google Shape;1613;p130"/>
          <p:cNvSpPr txBox="1"/>
          <p:nvPr/>
        </p:nvSpPr>
        <p:spPr>
          <a:xfrm>
            <a:off x="642473" y="5158025"/>
            <a:ext cx="83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1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 in Java is 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0" name="Google Shape;1620;p131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1" name="Google Shape;1621;p13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13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3" name="Google Shape;1623;p13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4" name="Google Shape;1624;p131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object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5" name="Google Shape;1625;p13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6" name="Google Shape;1626;p131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variable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7" name="Google Shape;1627;p13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8" name="Google Shape;1628;p1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character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9" name="Google Shape;1629;p131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30" name="Google Shape;1630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569" y="20485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3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Which of the following is a type of polymorphism in Java?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7" name="Google Shape;1637;p13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8" name="Google Shape;1638;p13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13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0" name="Google Shape;1640;p136"/>
          <p:cNvSpPr txBox="1"/>
          <p:nvPr/>
        </p:nvSpPr>
        <p:spPr>
          <a:xfrm>
            <a:off x="642473" y="2362200"/>
            <a:ext cx="8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1" name="Google Shape;1641;p13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Execution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2" name="Google Shape;1642;p13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3" name="Google Shape;1643;p13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Multiple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4" name="Google Shape;1644;p13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5" name="Google Shape;1645;p13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Multilevel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6" name="Google Shape;1646;p136"/>
          <p:cNvSpPr txBox="1"/>
          <p:nvPr/>
        </p:nvSpPr>
        <p:spPr>
          <a:xfrm>
            <a:off x="642473" y="5158025"/>
            <a:ext cx="8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3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Which of the following is a type of polymorphism in Java?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3" name="Google Shape;1653;p13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4" name="Google Shape;1654;p13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13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6" name="Google Shape;1656;p137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7" name="Google Shape;1657;p13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Execution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8" name="Google Shape;1658;p13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9" name="Google Shape;1659;p13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Multiple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0" name="Google Shape;1660;p13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1" name="Google Shape;1661;p13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Multilevel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2" name="Google Shape;1662;p137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63" name="Google Shape;1663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2494" y="201076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3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 overriding is combination of inheritance and polymorphism?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0" name="Google Shape;1670;p13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1" name="Google Shape;1671;p13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3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3" name="Google Shape;1673;p138"/>
          <p:cNvSpPr txBox="1"/>
          <p:nvPr/>
        </p:nvSpPr>
        <p:spPr>
          <a:xfrm>
            <a:off x="642473" y="2362200"/>
            <a:ext cx="85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4" name="Google Shape;1674;p13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5" name="Google Shape;1675;p13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6" name="Google Shape;1676;p13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7" name="Google Shape;1677;p13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8" name="Google Shape;1678;p13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9" name="Google Shape;1679;p138"/>
          <p:cNvSpPr txBox="1"/>
          <p:nvPr/>
        </p:nvSpPr>
        <p:spPr>
          <a:xfrm>
            <a:off x="642473" y="5158025"/>
            <a:ext cx="76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3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 overriding is combination of inheritance and polymorphism?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6" name="Google Shape;1686;p13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7" name="Google Shape;1687;p13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13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9" name="Google Shape;1689;p139"/>
          <p:cNvSpPr txBox="1"/>
          <p:nvPr/>
        </p:nvSpPr>
        <p:spPr>
          <a:xfrm>
            <a:off x="642473" y="2362200"/>
            <a:ext cx="74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0" name="Google Shape;1690;p13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1" name="Google Shape;1691;p13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2" name="Google Shape;1692;p13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3" name="Google Shape;1693;p13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4" name="Google Shape;1694;p13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5" name="Google Shape;1695;p139"/>
          <p:cNvSpPr txBox="1"/>
          <p:nvPr/>
        </p:nvSpPr>
        <p:spPr>
          <a:xfrm>
            <a:off x="642473" y="5158025"/>
            <a:ext cx="74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96" name="Google Shape;1696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6926" y="20485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4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C++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47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below is a fundamental data type in “C++” language?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3" name="Google Shape;1723;p147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4" name="Google Shape;1724;p147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5" name="Google Shape;1725;p147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6" name="Google Shape;1726;p14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7" name="Google Shape;1727;p147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8" name="Google Shape;1728;p147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9" name="Google Shape;1729;p147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structure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0" name="Google Shape;1730;p147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1" name="Google Shape;1731;p14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14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4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below is a fundamental data type in “C++” language?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9" name="Google Shape;1739;p14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0" name="Google Shape;1740;p14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1" name="Google Shape;1741;p14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2" name="Google Shape;1742;p14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3" name="Google Shape;1743;p14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4" name="Google Shape;1744;p14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5" name="Google Shape;1745;p14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structure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6" name="Google Shape;1746;p14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7" name="Google Shape;1747;p14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14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49" name="Google Shape;1749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293" y="3554964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4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4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7" name="Google Shape;1757;p14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8" name="Google Shape;1758;p149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x = -1;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int y = 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	cout &lt;&lt; "x is greater";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"y is greater";   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642471" y="1161300"/>
            <a:ext cx="104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642468" y="4876800"/>
            <a:ext cx="148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5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5" name="Google Shape;1765;p15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5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7" name="Google Shape;1767;p150"/>
          <p:cNvSpPr txBox="1"/>
          <p:nvPr/>
        </p:nvSpPr>
        <p:spPr>
          <a:xfrm>
            <a:off x="642472" y="1161300"/>
            <a:ext cx="94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8" name="Google Shape;1768;p15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9" name="Google Shape;1769;p15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0" name="Google Shape;1770;p15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1" name="Google Shape;1771;p15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2" name="Google Shape;1772;p15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3" name="Google Shape;1773;p150"/>
          <p:cNvSpPr txBox="1"/>
          <p:nvPr/>
        </p:nvSpPr>
        <p:spPr>
          <a:xfrm>
            <a:off x="642472" y="4876800"/>
            <a:ext cx="94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5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0" name="Google Shape;1780;p15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15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2" name="Google Shape;1782;p151"/>
          <p:cNvSpPr txBox="1"/>
          <p:nvPr/>
        </p:nvSpPr>
        <p:spPr>
          <a:xfrm>
            <a:off x="642474" y="11613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3" name="Google Shape;1783;p15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4" name="Google Shape;1784;p15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5" name="Google Shape;1785;p15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6" name="Google Shape;1786;p15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7" name="Google Shape;1787;p15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8" name="Google Shape;1788;p151"/>
          <p:cNvSpPr txBox="1"/>
          <p:nvPr/>
        </p:nvSpPr>
        <p:spPr>
          <a:xfrm>
            <a:off x="642473" y="4876800"/>
            <a:ext cx="80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89" name="Google Shape;1789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115" y="92806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5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5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7" name="Google Shape;1797;p15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8" name="Google Shape;1798;p152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 = i /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%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 &lt;&lt; endl &lt;&lt; k;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5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5" name="Google Shape;1805;p15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5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7" name="Google Shape;1807;p153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8" name="Google Shape;1808;p153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9" name="Google Shape;1809;p15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0" name="Google Shape;1810;p153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1" name="Google Shape;1811;p15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2" name="Google Shape;1812;p153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3" name="Google Shape;1813;p153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5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0" name="Google Shape;1820;p15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15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2" name="Google Shape;1822;p154"/>
          <p:cNvSpPr txBox="1"/>
          <p:nvPr/>
        </p:nvSpPr>
        <p:spPr>
          <a:xfrm>
            <a:off x="642472" y="1161300"/>
            <a:ext cx="92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3" name="Google Shape;1823;p154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4" name="Google Shape;1824;p15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5" name="Google Shape;1825;p154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6" name="Google Shape;1826;p15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7" name="Google Shape;1827;p154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8" name="Google Shape;1828;p154"/>
          <p:cNvSpPr txBox="1"/>
          <p:nvPr/>
        </p:nvSpPr>
        <p:spPr>
          <a:xfrm>
            <a:off x="642473" y="4876800"/>
            <a:ext cx="92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29" name="Google Shape;1829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758" y="2320301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5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15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7" name="Google Shape;1837;p15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8" name="Google Shape;1838;p155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-3;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 = i /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%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 &lt;&lt; endl &lt;&lt; k;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5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5" name="Google Shape;1845;p15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15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7" name="Google Shape;1847;p156"/>
          <p:cNvSpPr txBox="1"/>
          <p:nvPr/>
        </p:nvSpPr>
        <p:spPr>
          <a:xfrm>
            <a:off x="642472" y="1161293"/>
            <a:ext cx="913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8" name="Google Shape;1848;p156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9" name="Google Shape;1849;p15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0" name="Google Shape;1850;p156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1" name="Google Shape;1851;p15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2" name="Google Shape;1852;p156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3" name="Google Shape;1853;p156"/>
          <p:cNvSpPr txBox="1"/>
          <p:nvPr/>
        </p:nvSpPr>
        <p:spPr>
          <a:xfrm>
            <a:off x="642473" y="4876800"/>
            <a:ext cx="786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5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0" name="Google Shape;1860;p15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5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2" name="Google Shape;1862;p157"/>
          <p:cNvSpPr txBox="1"/>
          <p:nvPr/>
        </p:nvSpPr>
        <p:spPr>
          <a:xfrm>
            <a:off x="642473" y="1161294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3" name="Google Shape;1863;p157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4" name="Google Shape;1864;p15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5" name="Google Shape;1865;p157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6" name="Google Shape;1866;p15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7" name="Google Shape;1867;p157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8" name="Google Shape;1868;p157"/>
          <p:cNvSpPr txBox="1"/>
          <p:nvPr/>
        </p:nvSpPr>
        <p:spPr>
          <a:xfrm>
            <a:off x="642473" y="4876800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69" name="Google Shape;18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534" y="3558805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5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15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7" name="Google Shape;1877;p15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8" name="Google Shape;1878;p158"/>
          <p:cNvSpPr/>
          <p:nvPr/>
        </p:nvSpPr>
        <p:spPr>
          <a:xfrm>
            <a:off x="598715" y="1633960"/>
            <a:ext cx="11063835" cy="438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#include&lt;cstring&gt;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str1[10] = "Hello";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str2[10] = "World";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str3[10];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len 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strcpy( str3, str1);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strcat( str1, str2);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len = strlen(str1);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len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5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5" name="Google Shape;1885;p15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15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7" name="Google Shape;1887;p159"/>
          <p:cNvSpPr txBox="1"/>
          <p:nvPr/>
        </p:nvSpPr>
        <p:spPr>
          <a:xfrm>
            <a:off x="642474" y="1161300"/>
            <a:ext cx="70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8" name="Google Shape;1888;p15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9" name="Google Shape;1889;p15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0" name="Google Shape;1890;p15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1" name="Google Shape;1891;p15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2" name="Google Shape;1892;p15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3" name="Google Shape;1893;p159"/>
          <p:cNvSpPr txBox="1"/>
          <p:nvPr/>
        </p:nvSpPr>
        <p:spPr>
          <a:xfrm>
            <a:off x="642473" y="4876800"/>
            <a:ext cx="85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42471" y="1161295"/>
            <a:ext cx="101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642471" y="4876800"/>
            <a:ext cx="111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7819" y="4670190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6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0" name="Google Shape;1900;p16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6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2" name="Google Shape;1902;p160"/>
          <p:cNvSpPr txBox="1"/>
          <p:nvPr/>
        </p:nvSpPr>
        <p:spPr>
          <a:xfrm>
            <a:off x="642472" y="1161294"/>
            <a:ext cx="93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3" name="Google Shape;1903;p16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4" name="Google Shape;1904;p16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5" name="Google Shape;1905;p16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6" name="Google Shape;1906;p16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7" name="Google Shape;1907;p16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8" name="Google Shape;1908;p160"/>
          <p:cNvSpPr txBox="1"/>
          <p:nvPr/>
        </p:nvSpPr>
        <p:spPr>
          <a:xfrm>
            <a:off x="642472" y="4876800"/>
            <a:ext cx="93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09" name="Google Shape;1909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648200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16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7" name="Google Shape;1917;p161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8" name="Google Shape;1918;p161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 ("Steve Jobs");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str.capacity()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str.length()&lt;&lt;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2"/>
          <p:cNvSpPr/>
          <p:nvPr/>
        </p:nvSpPr>
        <p:spPr>
          <a:xfrm>
            <a:off x="1167134" y="1161288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5" name="Google Shape;1925;p16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16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7" name="Google Shape;1927;p162"/>
          <p:cNvSpPr txBox="1"/>
          <p:nvPr/>
        </p:nvSpPr>
        <p:spPr>
          <a:xfrm>
            <a:off x="642473" y="1161300"/>
            <a:ext cx="79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8" name="Google Shape;1928;p162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9" name="Google Shape;1929;p16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0" name="Google Shape;1930;p162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1" name="Google Shape;1931;p16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2" name="Google Shape;1932;p16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3" name="Google Shape;1933;p162"/>
          <p:cNvSpPr txBox="1"/>
          <p:nvPr/>
        </p:nvSpPr>
        <p:spPr>
          <a:xfrm>
            <a:off x="642473" y="4876800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63"/>
          <p:cNvSpPr/>
          <p:nvPr/>
        </p:nvSpPr>
        <p:spPr>
          <a:xfrm>
            <a:off x="1167134" y="1161288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0" name="Google Shape;1940;p16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16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2" name="Google Shape;1942;p163"/>
          <p:cNvSpPr txBox="1"/>
          <p:nvPr/>
        </p:nvSpPr>
        <p:spPr>
          <a:xfrm>
            <a:off x="642475" y="1161300"/>
            <a:ext cx="7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3" name="Google Shape;1943;p163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4" name="Google Shape;1944;p16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5" name="Google Shape;1945;p163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6" name="Google Shape;1946;p16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7" name="Google Shape;1947;p16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8" name="Google Shape;1948;p163"/>
          <p:cNvSpPr txBox="1"/>
          <p:nvPr/>
        </p:nvSpPr>
        <p:spPr>
          <a:xfrm>
            <a:off x="642473" y="4876800"/>
            <a:ext cx="87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9" name="Google Shape;1949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558805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6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16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57" name="Google Shape;1957;p16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58" name="Google Shape;1958;p164"/>
          <p:cNvSpPr/>
          <p:nvPr/>
        </p:nvSpPr>
        <p:spPr>
          <a:xfrm>
            <a:off x="598715" y="1633960"/>
            <a:ext cx="11063835" cy="438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str1("Hello world");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str2(str1);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str3(7, '$');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str4(str1, 6, 3);					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str5(str2.begin(), str2.begin() + 5);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str6(str1.begin(), str1.end());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str1 &lt;&lt; " " &lt;&lt; str2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str3 &lt;&lt; " " &lt;&lt; str4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str5 &lt;&lt; " " &lt;&lt; str6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65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16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7" name="Google Shape;1967;p165"/>
          <p:cNvSpPr txBox="1"/>
          <p:nvPr/>
        </p:nvSpPr>
        <p:spPr>
          <a:xfrm>
            <a:off x="642473" y="1161300"/>
            <a:ext cx="7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8" name="Google Shape;1968;p165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9" name="Google Shape;1969;p16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0" name="Google Shape;1970;p165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1" name="Google Shape;1971;p16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2" name="Google Shape;1972;p16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3" name="Google Shape;1973;p165"/>
          <p:cNvSpPr txBox="1"/>
          <p:nvPr/>
        </p:nvSpPr>
        <p:spPr>
          <a:xfrm>
            <a:off x="642473" y="4876800"/>
            <a:ext cx="81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66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6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2" name="Google Shape;1982;p166"/>
          <p:cNvSpPr txBox="1"/>
          <p:nvPr/>
        </p:nvSpPr>
        <p:spPr>
          <a:xfrm>
            <a:off x="642473" y="1161300"/>
            <a:ext cx="862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4" name="Google Shape;1984;p16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6" name="Google Shape;1986;p16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7" name="Google Shape;1987;p16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8" name="Google Shape;1988;p166"/>
          <p:cNvSpPr txBox="1"/>
          <p:nvPr/>
        </p:nvSpPr>
        <p:spPr>
          <a:xfrm>
            <a:off x="642473" y="4876800"/>
            <a:ext cx="862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89" name="Google Shape;1989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276696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67"/>
          <p:cNvSpPr txBox="1"/>
          <p:nvPr/>
        </p:nvSpPr>
        <p:spPr>
          <a:xfrm>
            <a:off x="640080" y="1156906"/>
            <a:ext cx="1090704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templates.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AutoNum type="arabicParenR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Template is a feature of C++ that allows us to write one code for different data types.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2) We can write one function that can be used for all data types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including  user defined types. Like sort(), max(), min(), ..etc.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3) We can write one class or struct that can be used for all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types including user defined types. Like Linked List, Stack, Queue ..etc.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4) Template is an example of compile time polymorphism.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6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and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4" name="Google Shape;2004;p16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6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6" name="Google Shape;2006;p168"/>
          <p:cNvSpPr txBox="1"/>
          <p:nvPr/>
        </p:nvSpPr>
        <p:spPr>
          <a:xfrm>
            <a:off x="642472" y="1161300"/>
            <a:ext cx="90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7" name="Google Shape;2007;p168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8" name="Google Shape;2008;p16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0" name="Google Shape;2010;p16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2, 3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2" name="Google Shape;2012;p168"/>
          <p:cNvSpPr txBox="1"/>
          <p:nvPr/>
        </p:nvSpPr>
        <p:spPr>
          <a:xfrm>
            <a:off x="642471" y="4876800"/>
            <a:ext cx="101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6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and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9" name="Google Shape;2019;p16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6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1" name="Google Shape;2021;p169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3" name="Google Shape;2023;p16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5" name="Google Shape;2025;p16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6" name="Google Shape;2026;p16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2, 3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7" name="Google Shape;2027;p169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28" name="Google Shape;2028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873" y="455878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/>
        </p:nvSpPr>
        <p:spPr>
          <a:xfrm>
            <a:off x="603504" y="1156906"/>
            <a:ext cx="109071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a[]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a[]={1, 2, 3, 4, 5}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a[1].++;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++a[2]++;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a[1] , a[2]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7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17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6" name="Google Shape;2036;p170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37" name="Google Shape;203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8" name="Google Shape;2038;p170"/>
          <p:cNvSpPr/>
          <p:nvPr/>
        </p:nvSpPr>
        <p:spPr>
          <a:xfrm>
            <a:off x="598715" y="1907247"/>
            <a:ext cx="11063835" cy="38839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 myMax(T x, T y) 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(x &gt; y)? x: y;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myMax&lt;int&gt;(3, 10)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myMax&lt;double&gt;(3, 7.0)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myMax&lt;char&gt;('a', 99)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71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5" name="Google Shape;2045;p17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17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7" name="Google Shape;2047;p171"/>
          <p:cNvSpPr txBox="1"/>
          <p:nvPr/>
        </p:nvSpPr>
        <p:spPr>
          <a:xfrm>
            <a:off x="642474" y="1161300"/>
            <a:ext cx="70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8" name="Google Shape;2048;p17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9" name="Google Shape;2049;p17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0" name="Google Shape;2050;p171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1" name="Google Shape;2051;p17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2" name="Google Shape;2052;p17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3" name="Google Shape;2053;p171"/>
          <p:cNvSpPr txBox="1"/>
          <p:nvPr/>
        </p:nvSpPr>
        <p:spPr>
          <a:xfrm>
            <a:off x="642472" y="4876800"/>
            <a:ext cx="90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72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0" name="Google Shape;2060;p17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17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2" name="Google Shape;2062;p172"/>
          <p:cNvSpPr txBox="1"/>
          <p:nvPr/>
        </p:nvSpPr>
        <p:spPr>
          <a:xfrm>
            <a:off x="642473" y="1161300"/>
            <a:ext cx="74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3" name="Google Shape;2063;p17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4" name="Google Shape;2064;p17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5" name="Google Shape;2065;p172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6" name="Google Shape;2066;p17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7" name="Google Shape;2067;p17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8" name="Google Shape;2068;p172"/>
          <p:cNvSpPr txBox="1"/>
          <p:nvPr/>
        </p:nvSpPr>
        <p:spPr>
          <a:xfrm>
            <a:off x="642471" y="4876800"/>
            <a:ext cx="106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9" name="Google Shape;206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964" y="137848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73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which of the following access specifiers are applicable?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6" name="Google Shape;2076;p17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17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8" name="Google Shape;2078;p173"/>
          <p:cNvSpPr/>
          <p:nvPr/>
        </p:nvSpPr>
        <p:spPr>
          <a:xfrm>
            <a:off x="6013514" y="2304750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Functions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9" name="Google Shape;2079;p173"/>
          <p:cNvSpPr/>
          <p:nvPr/>
        </p:nvSpPr>
        <p:spPr>
          <a:xfrm>
            <a:off x="623429" y="3139389"/>
            <a:ext cx="5244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Both Functions and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0" name="Google Shape;2080;p173"/>
          <p:cNvSpPr/>
          <p:nvPr/>
        </p:nvSpPr>
        <p:spPr>
          <a:xfrm>
            <a:off x="623425" y="2304752"/>
            <a:ext cx="5244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1" name="Google Shape;2081;p173"/>
          <p:cNvSpPr/>
          <p:nvPr/>
        </p:nvSpPr>
        <p:spPr>
          <a:xfrm>
            <a:off x="6013516" y="3118339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74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which of the following access specifiers are applicable?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8" name="Google Shape;2088;p17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17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0" name="Google Shape;2090;p174"/>
          <p:cNvSpPr/>
          <p:nvPr/>
        </p:nvSpPr>
        <p:spPr>
          <a:xfrm>
            <a:off x="5600295" y="2086575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Functions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1" name="Google Shape;2091;p174"/>
          <p:cNvSpPr/>
          <p:nvPr/>
        </p:nvSpPr>
        <p:spPr>
          <a:xfrm>
            <a:off x="642479" y="3160555"/>
            <a:ext cx="5244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Both Functions and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2" name="Google Shape;2092;p174"/>
          <p:cNvSpPr/>
          <p:nvPr/>
        </p:nvSpPr>
        <p:spPr>
          <a:xfrm>
            <a:off x="642471" y="2152001"/>
            <a:ext cx="5244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3" name="Google Shape;2093;p174"/>
          <p:cNvSpPr/>
          <p:nvPr/>
        </p:nvSpPr>
        <p:spPr>
          <a:xfrm>
            <a:off x="5600300" y="3268664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94" name="Google Shape;2094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017" y="333941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17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rule will not affect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8" name="Google Shape;2108;p176"/>
          <p:cNvSpPr/>
          <p:nvPr/>
        </p:nvSpPr>
        <p:spPr>
          <a:xfrm>
            <a:off x="1167134" y="23622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members of a class cannot be accessed from outside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9" name="Google Shape;2109;p17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17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1" name="Google Shape;2111;p176"/>
          <p:cNvSpPr txBox="1"/>
          <p:nvPr/>
        </p:nvSpPr>
        <p:spPr>
          <a:xfrm>
            <a:off x="642473" y="2362200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2" name="Google Shape;2112;p17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3" name="Google Shape;2113;p17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4" name="Google Shape;2114;p17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5" name="Google Shape;2115;p17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6" name="Google Shape;2116;p17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7" name="Google Shape;2117;p176"/>
          <p:cNvSpPr txBox="1"/>
          <p:nvPr/>
        </p:nvSpPr>
        <p:spPr>
          <a:xfrm>
            <a:off x="642473" y="5158025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7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rule will not affect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4" name="Google Shape;2124;p177"/>
          <p:cNvSpPr/>
          <p:nvPr/>
        </p:nvSpPr>
        <p:spPr>
          <a:xfrm>
            <a:off x="1167134" y="23622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members of a class cannot be accessed from outside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5" name="Google Shape;2125;p17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7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7" name="Google Shape;2127;p177"/>
          <p:cNvSpPr txBox="1"/>
          <p:nvPr/>
        </p:nvSpPr>
        <p:spPr>
          <a:xfrm>
            <a:off x="642474" y="2362200"/>
            <a:ext cx="65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8" name="Google Shape;2128;p17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9" name="Google Shape;2129;p17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0" name="Google Shape;2130;p17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1" name="Google Shape;2131;p17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2" name="Google Shape;2132;p17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3" name="Google Shape;2133;p177"/>
          <p:cNvSpPr txBox="1"/>
          <p:nvPr/>
        </p:nvSpPr>
        <p:spPr>
          <a:xfrm>
            <a:off x="642472" y="5158025"/>
            <a:ext cx="95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34" name="Google Shape;2134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5587" y="2362200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keyword is used to declare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1" name="Google Shape;2141;p17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2" name="Google Shape;2142;p17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3" name="Google Shape;2143;p17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4" name="Google Shape;2144;p17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5" name="Google Shape;2145;p178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6" name="Google Shape;2146;p17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firend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7" name="Google Shape;2147;p17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8" name="Google Shape;2148;p17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9" name="Google Shape;2149;p17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myfriend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0" name="Google Shape;2150;p178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1" name="Google Shape;2151;p17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7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79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keyword is used to declare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9" name="Google Shape;2159;p179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0" name="Google Shape;2160;p179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1" name="Google Shape;2161;p179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2" name="Google Shape;2162;p179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3" name="Google Shape;2163;p179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4" name="Google Shape;2164;p179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firend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5" name="Google Shape;2165;p179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6" name="Google Shape;2166;p179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7" name="Google Shape;2167;p179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myfriend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8" name="Google Shape;2168;p179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9" name="Google Shape;2169;p17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17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71" name="Google Shape;2171;p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71084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80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STL stands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8" name="Google Shape;2178;p180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9" name="Google Shape;2179;p180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0" name="Google Shape;2180;p180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1" name="Google Shape;2181;p180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2" name="Google Shape;2182;p180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3" name="Google Shape;2183;p180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4" name="Google Shape;2184;p180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Simple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5" name="Google Shape;2185;p180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Sinple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6" name="Google Shape;2186;p180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7" name="Google Shape;2187;p180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8" name="Google Shape;2188;p18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18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3890150" y="1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642472" y="1161300"/>
            <a:ext cx="96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642470" y="4876800"/>
            <a:ext cx="120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81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STL stands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6" name="Google Shape;2196;p181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7" name="Google Shape;2197;p181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8" name="Google Shape;2198;p181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9" name="Google Shape;2199;p181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0" name="Google Shape;2200;p18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1" name="Google Shape;2201;p181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2" name="Google Shape;2202;p181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Simple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3" name="Google Shape;2203;p181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Sinple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4" name="Google Shape;2204;p181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5" name="Google Shape;2205;p181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6" name="Google Shape;2206;p18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18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08" name="Google Shape;2208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242" y="3560411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82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DBMS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8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consists of a collection of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183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2" name="Google Shape;2222;p18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18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4" name="Google Shape;2224;p183"/>
          <p:cNvSpPr txBox="1"/>
          <p:nvPr/>
        </p:nvSpPr>
        <p:spPr>
          <a:xfrm>
            <a:off x="642474" y="2362200"/>
            <a:ext cx="675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5" name="Google Shape;2225;p18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Fields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6" name="Google Shape;2226;p18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7" name="Google Shape;2227;p18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8" name="Google Shape;2228;p18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9" name="Google Shape;2229;p18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0" name="Google Shape;2230;p183"/>
          <p:cNvSpPr txBox="1"/>
          <p:nvPr/>
        </p:nvSpPr>
        <p:spPr>
          <a:xfrm>
            <a:off x="642473" y="5158025"/>
            <a:ext cx="85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18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consists of a collection of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84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8" name="Google Shape;2238;p18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18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0" name="Google Shape;2240;p184"/>
          <p:cNvSpPr txBox="1"/>
          <p:nvPr/>
        </p:nvSpPr>
        <p:spPr>
          <a:xfrm>
            <a:off x="642474" y="2362200"/>
            <a:ext cx="714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1" name="Google Shape;2241;p18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Fields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2" name="Google Shape;2242;p18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3" name="Google Shape;2243;p18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4" name="Google Shape;2244;p18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5" name="Google Shape;2245;p18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6" name="Google Shape;2246;p184"/>
          <p:cNvSpPr txBox="1"/>
          <p:nvPr/>
        </p:nvSpPr>
        <p:spPr>
          <a:xfrm>
            <a:off x="642473" y="5158026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47" name="Google Shape;2247;p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747" y="21155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85"/>
          <p:cNvSpPr txBox="1"/>
          <p:nvPr/>
        </p:nvSpPr>
        <p:spPr>
          <a:xfrm>
            <a:off x="642479" y="1156906"/>
            <a:ext cx="11020071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Student(ID, name, dept name, tot_cred)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query which attributes form the primary key?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4" name="Google Shape;2254;p185"/>
          <p:cNvSpPr/>
          <p:nvPr/>
        </p:nvSpPr>
        <p:spPr>
          <a:xfrm>
            <a:off x="1167134" y="2362200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5" name="Google Shape;2255;p18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18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7" name="Google Shape;2257;p185"/>
          <p:cNvSpPr txBox="1"/>
          <p:nvPr/>
        </p:nvSpPr>
        <p:spPr>
          <a:xfrm>
            <a:off x="642473" y="2362200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8" name="Google Shape;2258;p18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9" name="Google Shape;2259;p18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0" name="Google Shape;2260;p18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Tot_cred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1" name="Google Shape;2261;p18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2" name="Google Shape;2262;p18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3" name="Google Shape;2263;p185"/>
          <p:cNvSpPr txBox="1"/>
          <p:nvPr/>
        </p:nvSpPr>
        <p:spPr>
          <a:xfrm>
            <a:off x="642473" y="5158025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86"/>
          <p:cNvSpPr txBox="1"/>
          <p:nvPr/>
        </p:nvSpPr>
        <p:spPr>
          <a:xfrm>
            <a:off x="642479" y="1156906"/>
            <a:ext cx="11020071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Student(ID, name, dept name, tot_cred)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query which attributes form the primary key?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0" name="Google Shape;2270;p186"/>
          <p:cNvSpPr/>
          <p:nvPr/>
        </p:nvSpPr>
        <p:spPr>
          <a:xfrm>
            <a:off x="1167134" y="2362200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1" name="Google Shape;2271;p18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18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3" name="Google Shape;2273;p186"/>
          <p:cNvSpPr txBox="1"/>
          <p:nvPr/>
        </p:nvSpPr>
        <p:spPr>
          <a:xfrm>
            <a:off x="642473" y="2362200"/>
            <a:ext cx="75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4" name="Google Shape;2274;p18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5" name="Google Shape;2275;p18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6" name="Google Shape;2276;p18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Tot_cred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7" name="Google Shape;2277;p18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8" name="Google Shape;2278;p18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9" name="Google Shape;2279;p186"/>
          <p:cNvSpPr txBox="1"/>
          <p:nvPr/>
        </p:nvSpPr>
        <p:spPr>
          <a:xfrm>
            <a:off x="642473" y="5158025"/>
            <a:ext cx="75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80" name="Google Shape;2280;p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924" y="494866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87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used to define the structure of the relation, deleting relations and relating schemas?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7" name="Google Shape;2287;p187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DML(Data Manipulation Langauge)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8" name="Google Shape;2288;p18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18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0" name="Google Shape;2290;p187"/>
          <p:cNvSpPr txBox="1"/>
          <p:nvPr/>
        </p:nvSpPr>
        <p:spPr>
          <a:xfrm>
            <a:off x="642473" y="2362200"/>
            <a:ext cx="75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1" name="Google Shape;2291;p18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DDL(Data Definition Langauge)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2" name="Google Shape;2292;p18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3" name="Google Shape;2293;p18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18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5" name="Google Shape;2295;p18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6" name="Google Shape;2296;p187"/>
          <p:cNvSpPr txBox="1"/>
          <p:nvPr/>
        </p:nvSpPr>
        <p:spPr>
          <a:xfrm>
            <a:off x="642473" y="5158025"/>
            <a:ext cx="75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188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used to define the structure of the relation, deleting relations and relating schemas?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3" name="Google Shape;2303;p188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DML(Data Manipulation Langauge)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4" name="Google Shape;2304;p18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18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6" name="Google Shape;2306;p188"/>
          <p:cNvSpPr txBox="1"/>
          <p:nvPr/>
        </p:nvSpPr>
        <p:spPr>
          <a:xfrm>
            <a:off x="642473" y="2362200"/>
            <a:ext cx="7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7" name="Google Shape;2307;p188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DDL(Data Definition Langauge)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8" name="Google Shape;2308;p18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9" name="Google Shape;2309;p18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18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11" name="Google Shape;2311;p18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12" name="Google Shape;2312;p188"/>
          <p:cNvSpPr txBox="1"/>
          <p:nvPr/>
        </p:nvSpPr>
        <p:spPr>
          <a:xfrm>
            <a:off x="642472" y="5158025"/>
            <a:ext cx="93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13" name="Google Shape;2313;p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7839" y="30299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89"/>
          <p:cNvSpPr txBox="1"/>
          <p:nvPr/>
        </p:nvSpPr>
        <p:spPr>
          <a:xfrm>
            <a:off x="642479" y="1156906"/>
            <a:ext cx="11020071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__________ normal form, a composite attribute is converted to individual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0" name="Google Shape;2320;p189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1" name="Google Shape;2321;p18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18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3" name="Google Shape;2323;p189"/>
          <p:cNvSpPr txBox="1"/>
          <p:nvPr/>
        </p:nvSpPr>
        <p:spPr>
          <a:xfrm>
            <a:off x="642473" y="2362200"/>
            <a:ext cx="80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4" name="Google Shape;2324;p189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5" name="Google Shape;2325;p18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6" name="Google Shape;2326;p18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7" name="Google Shape;2327;p18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8" name="Google Shape;2328;p18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9" name="Google Shape;2329;p189"/>
          <p:cNvSpPr txBox="1"/>
          <p:nvPr/>
        </p:nvSpPr>
        <p:spPr>
          <a:xfrm>
            <a:off x="642473" y="5158025"/>
            <a:ext cx="80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90"/>
          <p:cNvSpPr txBox="1"/>
          <p:nvPr/>
        </p:nvSpPr>
        <p:spPr>
          <a:xfrm>
            <a:off x="642479" y="1156906"/>
            <a:ext cx="11020071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__________ normal form, a composite attribute is converted to individual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6" name="Google Shape;2336;p190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7" name="Google Shape;2337;p19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19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9" name="Google Shape;2339;p190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0" name="Google Shape;2340;p19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1" name="Google Shape;2341;p19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2" name="Google Shape;2342;p19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3" name="Google Shape;2343;p19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4" name="Google Shape;2344;p19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5" name="Google Shape;2345;p190"/>
          <p:cNvSpPr txBox="1"/>
          <p:nvPr/>
        </p:nvSpPr>
        <p:spPr>
          <a:xfrm>
            <a:off x="642473" y="5158026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46" name="Google Shape;2346;p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846" y="210053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642473" y="11613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642473" y="48768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150" y="2157436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91"/>
          <p:cNvSpPr txBox="1"/>
          <p:nvPr/>
        </p:nvSpPr>
        <p:spPr>
          <a:xfrm>
            <a:off x="642479" y="1156906"/>
            <a:ext cx="1102007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________ is a set of entities of the same type that share the same properties, or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191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4" name="Google Shape;2354;p19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19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6" name="Google Shape;2356;p191"/>
          <p:cNvSpPr txBox="1"/>
          <p:nvPr/>
        </p:nvSpPr>
        <p:spPr>
          <a:xfrm>
            <a:off x="642472" y="2362200"/>
            <a:ext cx="90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7" name="Google Shape;2357;p19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8" name="Google Shape;2358;p19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9" name="Google Shape;2359;p19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0" name="Google Shape;2360;p19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1" name="Google Shape;2361;p19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model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2" name="Google Shape;2362;p191"/>
          <p:cNvSpPr txBox="1"/>
          <p:nvPr/>
        </p:nvSpPr>
        <p:spPr>
          <a:xfrm>
            <a:off x="642472" y="5158025"/>
            <a:ext cx="90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92"/>
          <p:cNvSpPr txBox="1"/>
          <p:nvPr/>
        </p:nvSpPr>
        <p:spPr>
          <a:xfrm>
            <a:off x="642479" y="1156906"/>
            <a:ext cx="1102007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________ is a set of entities of the same type that share the same properties, or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19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0" name="Google Shape;2370;p19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19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2" name="Google Shape;2372;p192"/>
          <p:cNvSpPr txBox="1"/>
          <p:nvPr/>
        </p:nvSpPr>
        <p:spPr>
          <a:xfrm>
            <a:off x="642473" y="2362200"/>
            <a:ext cx="73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3" name="Google Shape;2373;p19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4" name="Google Shape;2374;p19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5" name="Google Shape;2375;p19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6" name="Google Shape;2376;p19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7" name="Google Shape;2377;p19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model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8" name="Google Shape;2378;p192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79" name="Google Shape;237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462" y="217548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93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NETWORK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94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2" name="Google Shape;2392;p19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bit-by-bit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3" name="Google Shape;2393;p19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19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5" name="Google Shape;2395;p194"/>
          <p:cNvSpPr txBox="1"/>
          <p:nvPr/>
        </p:nvSpPr>
        <p:spPr>
          <a:xfrm>
            <a:off x="642474" y="2362200"/>
            <a:ext cx="71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6" name="Google Shape;2396;p19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process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7" name="Google Shape;2397;p19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8" name="Google Shape;2398;p19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to application delivery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9" name="Google Shape;2399;p19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0" name="Google Shape;2400;p19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1" name="Google Shape;2401;p194"/>
          <p:cNvSpPr txBox="1"/>
          <p:nvPr/>
        </p:nvSpPr>
        <p:spPr>
          <a:xfrm>
            <a:off x="642474" y="5158025"/>
            <a:ext cx="71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195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8" name="Google Shape;2408;p19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bit-by-bit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9" name="Google Shape;2409;p19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19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1" name="Google Shape;2411;p195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2" name="Google Shape;2412;p19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process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3" name="Google Shape;2413;p19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4" name="Google Shape;2414;p19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to application delivery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5" name="Google Shape;2415;p19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6" name="Google Shape;2416;p19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7" name="Google Shape;2417;p195"/>
          <p:cNvSpPr txBox="1"/>
          <p:nvPr/>
        </p:nvSpPr>
        <p:spPr>
          <a:xfrm>
            <a:off x="642474" y="5158025"/>
            <a:ext cx="74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18" name="Google Shape;2418;p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8665" y="21155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196"/>
          <p:cNvSpPr txBox="1"/>
          <p:nvPr/>
        </p:nvSpPr>
        <p:spPr>
          <a:xfrm>
            <a:off x="271592" y="1255956"/>
            <a:ext cx="11020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The network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5" name="Google Shape;2425;p196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6" name="Google Shape;2426;p19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19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8" name="Google Shape;2428;p196"/>
          <p:cNvSpPr txBox="1"/>
          <p:nvPr/>
        </p:nvSpPr>
        <p:spPr>
          <a:xfrm>
            <a:off x="642474" y="2362200"/>
            <a:ext cx="68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9" name="Google Shape;2429;p19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0" name="Google Shape;2430;p19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1" name="Google Shape;2431;p19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2" name="Google Shape;2432;p19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3" name="Google Shape;2433;p19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4" name="Google Shape;2434;p196"/>
          <p:cNvSpPr txBox="1"/>
          <p:nvPr/>
        </p:nvSpPr>
        <p:spPr>
          <a:xfrm>
            <a:off x="642473" y="5158025"/>
            <a:ext cx="79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197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The network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1" name="Google Shape;2441;p197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2" name="Google Shape;2442;p19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19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4" name="Google Shape;2444;p197"/>
          <p:cNvSpPr txBox="1"/>
          <p:nvPr/>
        </p:nvSpPr>
        <p:spPr>
          <a:xfrm>
            <a:off x="642474" y="2362200"/>
            <a:ext cx="67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5" name="Google Shape;2445;p19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6" name="Google Shape;2446;p19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7" name="Google Shape;2447;p19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8" name="Google Shape;2448;p19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9" name="Google Shape;2449;p19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0" name="Google Shape;2450;p197"/>
          <p:cNvSpPr txBox="1"/>
          <p:nvPr/>
        </p:nvSpPr>
        <p:spPr>
          <a:xfrm>
            <a:off x="642474" y="5158025"/>
            <a:ext cx="67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51" name="Google Shape;2451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580" y="403426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198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link layer takes the packets from _________ and encapsulates them into frames for transmission.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8" name="Google Shape;2458;p198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9" name="Google Shape;2459;p19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19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1" name="Google Shape;2461;p198"/>
          <p:cNvSpPr txBox="1"/>
          <p:nvPr/>
        </p:nvSpPr>
        <p:spPr>
          <a:xfrm>
            <a:off x="642473" y="23622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2" name="Google Shape;2462;p198"/>
          <p:cNvSpPr/>
          <p:nvPr/>
        </p:nvSpPr>
        <p:spPr>
          <a:xfrm>
            <a:off x="1175878" y="3294142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3" name="Google Shape;2463;p19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4" name="Google Shape;2464;p19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19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6" name="Google Shape;2466;p198"/>
          <p:cNvSpPr/>
          <p:nvPr/>
        </p:nvSpPr>
        <p:spPr>
          <a:xfrm>
            <a:off x="1167134" y="5158026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7" name="Google Shape;2467;p198"/>
          <p:cNvSpPr txBox="1"/>
          <p:nvPr/>
        </p:nvSpPr>
        <p:spPr>
          <a:xfrm>
            <a:off x="642473" y="5158025"/>
            <a:ext cx="76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199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link layer takes the packets from _________ and encapsulates them into frames for transmission.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4" name="Google Shape;2474;p199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5" name="Google Shape;2475;p19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19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7" name="Google Shape;2477;p199"/>
          <p:cNvSpPr txBox="1"/>
          <p:nvPr/>
        </p:nvSpPr>
        <p:spPr>
          <a:xfrm>
            <a:off x="642472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8" name="Google Shape;2478;p199"/>
          <p:cNvSpPr/>
          <p:nvPr/>
        </p:nvSpPr>
        <p:spPr>
          <a:xfrm>
            <a:off x="1175878" y="3294142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9" name="Google Shape;2479;p19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0" name="Google Shape;2480;p19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19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2" name="Google Shape;2482;p199"/>
          <p:cNvSpPr/>
          <p:nvPr/>
        </p:nvSpPr>
        <p:spPr>
          <a:xfrm>
            <a:off x="1167134" y="5158026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3" name="Google Shape;2483;p199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84" name="Google Shape;2484;p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032" y="211800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200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true with respect to TCP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1" name="Google Shape;2491;p200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Connection-oriented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2" name="Google Shape;2492;p20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20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4" name="Google Shape;2494;p200"/>
          <p:cNvSpPr txBox="1"/>
          <p:nvPr/>
        </p:nvSpPr>
        <p:spPr>
          <a:xfrm>
            <a:off x="642473" y="2362200"/>
            <a:ext cx="80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5" name="Google Shape;2495;p20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Process-to-process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6" name="Google Shape;2496;p20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7" name="Google Shape;2497;p20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protocol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8" name="Google Shape;2498;p20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9" name="Google Shape;2499;p20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0" name="Google Shape;2500;p200"/>
          <p:cNvSpPr txBox="1"/>
          <p:nvPr/>
        </p:nvSpPr>
        <p:spPr>
          <a:xfrm>
            <a:off x="642473" y="5158025"/>
            <a:ext cx="80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/>
        </p:nvSpPr>
        <p:spPr>
          <a:xfrm>
            <a:off x="603504" y="1156906"/>
            <a:ext cx="109071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 = 1, num =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while(num greater than 0)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num = num&gt;&gt;temp++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print “Hai "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201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true with respect to TCP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7" name="Google Shape;2507;p201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Connection-oriented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8" name="Google Shape;2508;p20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20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0" name="Google Shape;2510;p20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1" name="Google Shape;2511;p20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Process-to-process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2" name="Google Shape;2512;p20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3" name="Google Shape;2513;p20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protocol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4" name="Google Shape;2514;p20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5" name="Google Shape;2515;p20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6" name="Google Shape;2516;p201"/>
          <p:cNvSpPr txBox="1"/>
          <p:nvPr/>
        </p:nvSpPr>
        <p:spPr>
          <a:xfrm>
            <a:off x="642473" y="5158025"/>
            <a:ext cx="76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17" name="Google Shape;2517;p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373" y="496613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202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IP address in IPv6 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02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4bytes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5" name="Google Shape;2525;p20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0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7" name="Google Shape;2527;p202"/>
          <p:cNvSpPr txBox="1"/>
          <p:nvPr/>
        </p:nvSpPr>
        <p:spPr>
          <a:xfrm>
            <a:off x="642473" y="2362200"/>
            <a:ext cx="78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8" name="Google Shape;2528;p20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9" name="Google Shape;2529;p20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0" name="Google Shape;2530;p20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8bytes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1" name="Google Shape;2531;p20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2" name="Google Shape;2532;p20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3" name="Google Shape;2533;p202"/>
          <p:cNvSpPr txBox="1"/>
          <p:nvPr/>
        </p:nvSpPr>
        <p:spPr>
          <a:xfrm>
            <a:off x="642473" y="5158025"/>
            <a:ext cx="78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20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IP address in IPv6 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03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4bytes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1" name="Google Shape;2541;p20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0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3" name="Google Shape;2543;p203"/>
          <p:cNvSpPr txBox="1"/>
          <p:nvPr/>
        </p:nvSpPr>
        <p:spPr>
          <a:xfrm>
            <a:off x="642474" y="2362200"/>
            <a:ext cx="72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4" name="Google Shape;2544;p20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5" name="Google Shape;2545;p20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6" name="Google Shape;2546;p20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8bytes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7" name="Google Shape;2547;p20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8" name="Google Shape;2548;p20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9" name="Google Shape;2549;p203"/>
          <p:cNvSpPr txBox="1"/>
          <p:nvPr/>
        </p:nvSpPr>
        <p:spPr>
          <a:xfrm>
            <a:off x="642474" y="5158025"/>
            <a:ext cx="72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50" name="Google Shape;2550;p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534" y="306238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20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MS-Office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205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key is used to “Goto” tab in Ms Excel?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20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4" name="Google Shape;2564;p20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20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6" name="Google Shape;2566;p205"/>
          <p:cNvSpPr txBox="1"/>
          <p:nvPr/>
        </p:nvSpPr>
        <p:spPr>
          <a:xfrm>
            <a:off x="642473" y="2362200"/>
            <a:ext cx="76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7" name="Google Shape;2567;p20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8" name="Google Shape;2568;p20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9" name="Google Shape;2569;p20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0" name="Google Shape;2570;p20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1" name="Google Shape;2571;p20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2" name="Google Shape;2572;p205"/>
          <p:cNvSpPr txBox="1"/>
          <p:nvPr/>
        </p:nvSpPr>
        <p:spPr>
          <a:xfrm>
            <a:off x="642473" y="5158026"/>
            <a:ext cx="76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206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key is used to “Goto” tab in Ms Excel?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206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0" name="Google Shape;2580;p20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20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2" name="Google Shape;2582;p206"/>
          <p:cNvSpPr txBox="1"/>
          <p:nvPr/>
        </p:nvSpPr>
        <p:spPr>
          <a:xfrm>
            <a:off x="642473" y="2362200"/>
            <a:ext cx="76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3" name="Google Shape;2583;p20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4" name="Google Shape;2584;p20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5" name="Google Shape;2585;p20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6" name="Google Shape;2586;p20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7" name="Google Shape;2587;p20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8" name="Google Shape;2588;p206"/>
          <p:cNvSpPr txBox="1"/>
          <p:nvPr/>
        </p:nvSpPr>
        <p:spPr>
          <a:xfrm>
            <a:off x="642473" y="5158025"/>
            <a:ext cx="76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89" name="Google Shape;2589;p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382" y="478869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207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menu option can be used to split windows into two?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207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-&gt; Window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7" name="Google Shape;2597;p20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20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9" name="Google Shape;2599;p207"/>
          <p:cNvSpPr txBox="1"/>
          <p:nvPr/>
        </p:nvSpPr>
        <p:spPr>
          <a:xfrm>
            <a:off x="642473" y="2362200"/>
            <a:ext cx="781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0" name="Google Shape;2600;p20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Window-&gt;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1" name="Google Shape;2601;p20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2" name="Google Shape;2602;p20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3" name="Google Shape;2603;p20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4" name="Google Shape;2604;p20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5" name="Google Shape;2605;p207"/>
          <p:cNvSpPr txBox="1"/>
          <p:nvPr/>
        </p:nvSpPr>
        <p:spPr>
          <a:xfrm>
            <a:off x="642473" y="5158025"/>
            <a:ext cx="781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208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menu option can be used to split windows into two?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208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-&gt; Window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3" name="Google Shape;2613;p20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20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5" name="Google Shape;2615;p208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6" name="Google Shape;2616;p208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Window-&gt;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7" name="Google Shape;2617;p20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8" name="Google Shape;2618;p20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9" name="Google Shape;2619;p20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0" name="Google Shape;2620;p20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1" name="Google Shape;2621;p208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22" name="Google Shape;2622;p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387214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209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convert existing Excel worksheet data and charts to HTML document by using the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09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Assistant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0" name="Google Shape;2630;p20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20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2" name="Google Shape;2632;p209"/>
          <p:cNvSpPr txBox="1"/>
          <p:nvPr/>
        </p:nvSpPr>
        <p:spPr>
          <a:xfrm>
            <a:off x="642471" y="2362200"/>
            <a:ext cx="10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3" name="Google Shape;2633;p209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4" name="Google Shape;2634;p20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5" name="Google Shape;2635;p20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6" name="Google Shape;2636;p20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7" name="Google Shape;2637;p20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8" name="Google Shape;2638;p209"/>
          <p:cNvSpPr txBox="1"/>
          <p:nvPr/>
        </p:nvSpPr>
        <p:spPr>
          <a:xfrm>
            <a:off x="642473" y="5158025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210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convert existing Excel worksheet data and charts to HTML document by using the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210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Assistant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6" name="Google Shape;2646;p2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2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8" name="Google Shape;2648;p210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9" name="Google Shape;2649;p21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0" name="Google Shape;2650;p21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1" name="Google Shape;2651;p21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2" name="Google Shape;2652;p21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3" name="Google Shape;2653;p21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4" name="Google Shape;2654;p210"/>
          <p:cNvSpPr txBox="1"/>
          <p:nvPr/>
        </p:nvSpPr>
        <p:spPr>
          <a:xfrm>
            <a:off x="642474" y="5158025"/>
            <a:ext cx="7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55" name="Google Shape;2655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217753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642473" y="1161300"/>
            <a:ext cx="762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642473" y="4876800"/>
            <a:ext cx="762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211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added to cells using?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211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3" name="Google Shape;2663;p2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21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5" name="Google Shape;2665;p211"/>
          <p:cNvSpPr txBox="1"/>
          <p:nvPr/>
        </p:nvSpPr>
        <p:spPr>
          <a:xfrm>
            <a:off x="642473" y="2362200"/>
            <a:ext cx="78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6" name="Google Shape;2666;p21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-&gt; Comment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7" name="Google Shape;2667;p21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8" name="Google Shape;2668;p21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9" name="Google Shape;2669;p21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0" name="Google Shape;2670;p21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1" name="Google Shape;2671;p211"/>
          <p:cNvSpPr txBox="1"/>
          <p:nvPr/>
        </p:nvSpPr>
        <p:spPr>
          <a:xfrm>
            <a:off x="642472" y="5158025"/>
            <a:ext cx="93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212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added to cells using?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21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9" name="Google Shape;2679;p2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21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1" name="Google Shape;2681;p212"/>
          <p:cNvSpPr txBox="1"/>
          <p:nvPr/>
        </p:nvSpPr>
        <p:spPr>
          <a:xfrm>
            <a:off x="642474" y="2362200"/>
            <a:ext cx="72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2" name="Google Shape;2682;p21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-&gt; Comment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3" name="Google Shape;2683;p21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4" name="Google Shape;2684;p21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5" name="Google Shape;2685;p21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6" name="Google Shape;2686;p21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7" name="Google Shape;2687;p212"/>
          <p:cNvSpPr txBox="1"/>
          <p:nvPr/>
        </p:nvSpPr>
        <p:spPr>
          <a:xfrm>
            <a:off x="642472" y="5158025"/>
            <a:ext cx="94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88" name="Google Shape;2688;p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910" y="294019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21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intersection of a column and a row on a worksheet called?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21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6" name="Google Shape;2696;p2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21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8" name="Google Shape;2698;p213"/>
          <p:cNvSpPr txBox="1"/>
          <p:nvPr/>
        </p:nvSpPr>
        <p:spPr>
          <a:xfrm>
            <a:off x="642474" y="2362200"/>
            <a:ext cx="72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9" name="Google Shape;2699;p21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0" name="Google Shape;2700;p21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1" name="Google Shape;2701;p21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2" name="Google Shape;2702;p21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3" name="Google Shape;2703;p21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4" name="Google Shape;2704;p213"/>
          <p:cNvSpPr txBox="1"/>
          <p:nvPr/>
        </p:nvSpPr>
        <p:spPr>
          <a:xfrm>
            <a:off x="642473" y="5158025"/>
            <a:ext cx="86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21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intersection of a column and a row on a worksheet called?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21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2" name="Google Shape;2712;p2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2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4" name="Google Shape;2714;p214"/>
          <p:cNvSpPr txBox="1"/>
          <p:nvPr/>
        </p:nvSpPr>
        <p:spPr>
          <a:xfrm>
            <a:off x="642474" y="2362200"/>
            <a:ext cx="69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5" name="Google Shape;2715;p21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6" name="Google Shape;2716;p21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7" name="Google Shape;2717;p21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8" name="Google Shape;2718;p21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9" name="Google Shape;2719;p21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20" name="Google Shape;2720;p214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721" name="Google Shape;2721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9301" y="497335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7" name="Google Shape;2727;p215"/>
          <p:cNvPicPr preferRelativeResize="0"/>
          <p:nvPr/>
        </p:nvPicPr>
        <p:blipFill rotWithShape="1">
          <a:blip r:embed="rId3">
            <a:alphaModFix/>
          </a:blip>
          <a:srcRect l="1110" b="848"/>
          <a:stretch/>
        </p:blipFill>
        <p:spPr>
          <a:xfrm rot="355158">
            <a:off x="-214550" y="3101269"/>
            <a:ext cx="4219796" cy="3942674"/>
          </a:xfrm>
          <a:custGeom>
            <a:avLst/>
            <a:gdLst/>
            <a:ahLst/>
            <a:cxnLst/>
            <a:rect l="l" t="t" r="r" b="b"/>
            <a:pathLst>
              <a:path w="4219796" h="3942674" extrusionOk="0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28" name="Google Shape;2728;p21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sz="8000" b="1" i="0" u="none" strike="noStrike" cap="none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642474" y="1161300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642473" y="4876800"/>
            <a:ext cx="84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95" y="345693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42450" y="1245871"/>
            <a:ext cx="109071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 b,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a=1,b=5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while(a greater than 0)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for (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from 1 to b)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Print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  end for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print new line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a--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--a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end while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931674" y="26313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/>
        </p:nvSpPr>
        <p:spPr>
          <a:xfrm>
            <a:off x="603504" y="1156906"/>
            <a:ext cx="109071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 = 1, num =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while(num &lt;&lt; 5)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num = num&gt;&gt;temp++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print “Hai "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42473" y="1161300"/>
            <a:ext cx="86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42473" y="4876800"/>
            <a:ext cx="86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642472" y="1161300"/>
            <a:ext cx="91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642473" y="4876800"/>
            <a:ext cx="91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95" y="345693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num, count, i, j, k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temp=1,num=5,count=0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(each i from 0 to num)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for( j from num+temp to 3*num incrementing by 2)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	for(k from 1 to temp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incrementing by 3)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		count++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	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for	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count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42473" y="1161300"/>
            <a:ext cx="80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42473" y="4876800"/>
            <a:ext cx="80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642473" y="1161295"/>
            <a:ext cx="77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642473" y="4876800"/>
            <a:ext cx="85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716" y="954693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90150" y="0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value, n,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value = 1, n = 45, num = 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&gt;&gt;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+ value &lt;&lt;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3890150" y="228600"/>
            <a:ext cx="777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value, n,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value = 1, n = 45, num = 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&gt;&gt;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+ value &lt;&lt;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28" name="Google Shape;4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982" y="5258294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53, b = 8,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a /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c MOD 10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d - c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3 -13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53, b = 8,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a /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c MOD 10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d - c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3 -13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55" name="Google Shape;4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6757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898900" y="26313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2479" y="1161288"/>
            <a:ext cx="53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42479" y="4876800"/>
            <a:ext cx="54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 for x = 3 and y = 2?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 x, int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1)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fun(x – 1, y + 3)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y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4 5 6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7 6 5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8 5 2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8 7 3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 for x = 3 and y = 2?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 x, int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1)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fun(x – 1, y + 3)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y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4 5 6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7 6 5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8 5 2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8 7 3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82" name="Google Shape;4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259" y="4616491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598715" y="1907247"/>
            <a:ext cx="11063835" cy="3890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count, count1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4, b = 5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while(a &lt;=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while(b &lt;= 5)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= b + 2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count1 = count1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count = count1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count, count1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0" name="Google Shape;500;p39"/>
          <p:cNvSpPr txBox="1"/>
          <p:nvPr/>
        </p:nvSpPr>
        <p:spPr>
          <a:xfrm>
            <a:off x="642472" y="1161300"/>
            <a:ext cx="8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642473" y="4876800"/>
            <a:ext cx="8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642472" y="1161300"/>
            <a:ext cx="876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642473" y="4876800"/>
            <a:ext cx="79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072" y="962767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 for n = 8?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n)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if(n IS EQUAL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n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2 * fun(n - 2)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4" name="Google Shape;534;p4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 for n = 8?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n)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if(n IS EQUAL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n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2 * fun(n - 2)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3838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8" name="Google Shape;558;p45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2, 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while(a + 1 ? --a : b++)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2, 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while(a + 1 ? --a : b++)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4" name="Google Shape;574;p46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5" name="Google Shape;575;p46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76" name="Google Shape;5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238" y="5377800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arr[] = {18, 23, 45, 56, 4, 6, 45};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i,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7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for(i = -1 less than or equal to x-2)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Print(arr[i+1])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47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7" name="Google Shape;587;p47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23 45 56 4 6 45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8" name="Google Shape;588;p47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18 23 45 56 4 6 45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971" y="339335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arr[] = {18, 23, 45, 56, 4, 6, 45};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i,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7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for(i = -1 less than or equal to x-2)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Print(arr[i+1])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23 45 56 4 6 45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18 23 45 56 4 6 45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03" name="Google Shape;60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150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2" name="Google Shape;612;p49"/>
          <p:cNvSpPr/>
          <p:nvPr/>
        </p:nvSpPr>
        <p:spPr>
          <a:xfrm>
            <a:off x="598715" y="1769479"/>
            <a:ext cx="11063835" cy="4153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b = 5, c = 6, d = 7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a from 1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a +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if(((b + c) MOD 10) NOT EQUALS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 = c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 =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 and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9" name="Google Shape;619;p5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642473" y="1161300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2" name="Google Shape;622;p5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8 5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3" name="Google Shape;623;p5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4" name="Google Shape;624;p5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7 9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6" name="Google Shape;626;p5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13 7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642473" y="4876800"/>
            <a:ext cx="7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4" name="Google Shape;634;p5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642473" y="1161294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8 5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7 9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0" name="Google Shape;640;p5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13 7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642473" y="4876800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43" name="Google Shape;64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349" y="4642895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d,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122, b = 27, c = 4, d = 0, e =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while(c &gt;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a mod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 = e –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c - 1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52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433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4" name="Google Shape;654;p52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231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112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6" name="Google Shape;656;p52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332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4" name="Google Shape;664;p5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d,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122, b = 27, c = 4, d = 0, e =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while(c &gt;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a mod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 = e –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c - 1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433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231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112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332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6489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DS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4" name="Google Shape;684;p55"/>
          <p:cNvSpPr txBox="1"/>
          <p:nvPr/>
        </p:nvSpPr>
        <p:spPr>
          <a:xfrm>
            <a:off x="598715" y="1156906"/>
            <a:ext cx="10950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code snippet. Which of the following is used to create node?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5" name="Google Shape;685;p55"/>
          <p:cNvSpPr/>
          <p:nvPr/>
        </p:nvSpPr>
        <p:spPr>
          <a:xfrm>
            <a:off x="598715" y="2590799"/>
            <a:ext cx="11063835" cy="28453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 node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int data;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struct node * next;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typedef struct node NODE;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*ptr;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2" name="Google Shape;692;p5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4" name="Google Shape;694;p56"/>
          <p:cNvSpPr txBox="1"/>
          <p:nvPr/>
        </p:nvSpPr>
        <p:spPr>
          <a:xfrm>
            <a:off x="642473" y="11613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1175878" y="239069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(NODE*)malloc(NODE);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6" name="Google Shape;696;p5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1167134" y="36201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(NODE*)malloc(sizeof(NODE*));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8" name="Google Shape;698;p5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(NODE)malloc(sizeof(NODE));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0" name="Google Shape;700;p56"/>
          <p:cNvSpPr txBox="1"/>
          <p:nvPr/>
        </p:nvSpPr>
        <p:spPr>
          <a:xfrm>
            <a:off x="642472" y="48768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7" name="Google Shape;707;p5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0" name="Google Shape;710;p57"/>
          <p:cNvSpPr/>
          <p:nvPr/>
        </p:nvSpPr>
        <p:spPr>
          <a:xfrm>
            <a:off x="1175878" y="239069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(NODE*)malloc(NODE);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1" name="Google Shape;711;p5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1167134" y="36201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(NODE*)malloc(sizeof(NODE*));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3" name="Google Shape;713;p5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(NODE)malloc(sizeof(NODE));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5" name="Google Shape;715;p57"/>
          <p:cNvSpPr txBox="1"/>
          <p:nvPr/>
        </p:nvSpPr>
        <p:spPr>
          <a:xfrm>
            <a:off x="642474" y="4876800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16" name="Google Shape;71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277" y="91814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 b, 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a=10,b=15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while(a greater than 0)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for (i from 1 to b incrementing by 3)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	print 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print new line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a decrementing by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is false about a doubly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3" name="Google Shape;723;p58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navigate in both the directions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6" name="Google Shape;726;p58"/>
          <p:cNvSpPr txBox="1"/>
          <p:nvPr/>
        </p:nvSpPr>
        <p:spPr>
          <a:xfrm>
            <a:off x="642472" y="2362200"/>
            <a:ext cx="93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1175878" y="3294142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more space than a singly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9" name="Google Shape;729;p5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insertion and deletion of a node take a bit longer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0" name="Google Shape;730;p5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1" name="Google Shape;731;p5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2473" y="5158025"/>
            <a:ext cx="81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is false about a doubly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navigate in both the directions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2" name="Google Shape;742;p59"/>
          <p:cNvSpPr txBox="1"/>
          <p:nvPr/>
        </p:nvSpPr>
        <p:spPr>
          <a:xfrm>
            <a:off x="642473" y="2362200"/>
            <a:ext cx="75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3" name="Google Shape;743;p59"/>
          <p:cNvSpPr/>
          <p:nvPr/>
        </p:nvSpPr>
        <p:spPr>
          <a:xfrm>
            <a:off x="1175878" y="3294142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more space than a singly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5" name="Google Shape;745;p5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insertion and deletion of a node take a bit longer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6" name="Google Shape;746;p5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7" name="Google Shape;747;p5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8" name="Google Shape;748;p59"/>
          <p:cNvSpPr txBox="1"/>
          <p:nvPr/>
        </p:nvSpPr>
        <p:spPr>
          <a:xfrm>
            <a:off x="642474" y="5158025"/>
            <a:ext cx="75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49" name="Google Shape;74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3321" y="48137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0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application makes use of a circular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 operation in a text editor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7" name="Google Shape;757;p6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9" name="Google Shape;759;p60"/>
          <p:cNvSpPr txBox="1"/>
          <p:nvPr/>
        </p:nvSpPr>
        <p:spPr>
          <a:xfrm>
            <a:off x="642473" y="2362200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1" name="Google Shape;761;p6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Allocating CPU to resources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4" name="Google Shape;764;p60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5" name="Google Shape;765;p60"/>
          <p:cNvSpPr txBox="1"/>
          <p:nvPr/>
        </p:nvSpPr>
        <p:spPr>
          <a:xfrm>
            <a:off x="642473" y="5158025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1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application makes use of a circular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2" name="Google Shape;772;p61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 operation in a text editor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3" name="Google Shape;773;p6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5" name="Google Shape;775;p6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6" name="Google Shape;776;p6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7" name="Google Shape;777;p6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8" name="Google Shape;778;p6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Allocating CPU to resources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642473" y="5158025"/>
            <a:ext cx="77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82" name="Google Shape;78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930" y="402175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stack, if a user tries to remove an element from empty stack it is called _________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0" name="Google Shape;790;p6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2" name="Google Shape;792;p62"/>
          <p:cNvSpPr txBox="1"/>
          <p:nvPr/>
        </p:nvSpPr>
        <p:spPr>
          <a:xfrm>
            <a:off x="642473" y="2362200"/>
            <a:ext cx="77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4" name="Google Shape;794;p6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7" name="Google Shape;797;p6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642473" y="5158025"/>
            <a:ext cx="77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stack, if a user tries to remove an element from empty stack it is called _________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5" name="Google Shape;805;p6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6" name="Google Shape;806;p6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8" name="Google Shape;808;p63"/>
          <p:cNvSpPr txBox="1"/>
          <p:nvPr/>
        </p:nvSpPr>
        <p:spPr>
          <a:xfrm>
            <a:off x="642473" y="2362200"/>
            <a:ext cx="73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9" name="Google Shape;809;p6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2" name="Google Shape;812;p6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4" name="Google Shape;814;p63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15" name="Google Shape;81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032" y="211800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queue is a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(First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3" name="Google Shape;823;p6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6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5" name="Google Shape;825;p64"/>
          <p:cNvSpPr txBox="1"/>
          <p:nvPr/>
        </p:nvSpPr>
        <p:spPr>
          <a:xfrm>
            <a:off x="642473" y="2362200"/>
            <a:ext cx="744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6" name="Google Shape;826;p6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 (Last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7" name="Google Shape;827;p6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8" name="Google Shape;828;p6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9" name="Google Shape;829;p6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0" name="Google Shape;830;p6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tree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1" name="Google Shape;831;p64"/>
          <p:cNvSpPr txBox="1"/>
          <p:nvPr/>
        </p:nvSpPr>
        <p:spPr>
          <a:xfrm>
            <a:off x="642473" y="5158025"/>
            <a:ext cx="880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5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queue is a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6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(First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9" name="Google Shape;839;p6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42474" y="2362200"/>
            <a:ext cx="69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2" name="Google Shape;842;p6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 (Last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3" name="Google Shape;843;p6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4" name="Google Shape;844;p6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5" name="Google Shape;845;p6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6" name="Google Shape;846;p6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tree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7" name="Google Shape;847;p65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48" name="Google Shape;84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1078" y="205804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6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56" name="Google Shape;856;p66"/>
          <p:cNvSpPr txBox="1"/>
          <p:nvPr/>
        </p:nvSpPr>
        <p:spPr>
          <a:xfrm>
            <a:off x="598715" y="1156906"/>
            <a:ext cx="10950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Consier the following code snippet. What does this function does for a given linked list with first node as head?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6"/>
          <p:cNvSpPr/>
          <p:nvPr/>
        </p:nvSpPr>
        <p:spPr>
          <a:xfrm>
            <a:off x="598715" y="2173575"/>
            <a:ext cx="11063835" cy="365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fun1(struct node* head)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if(head == NULL)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return;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fun1(head-&gt;next);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printf("%d  ", head-&gt;data);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7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4" name="Google Shape;864;p6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6" name="Google Shape;866;p67"/>
          <p:cNvSpPr txBox="1"/>
          <p:nvPr/>
        </p:nvSpPr>
        <p:spPr>
          <a:xfrm>
            <a:off x="642472" y="1161300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7" name="Google Shape;867;p67"/>
          <p:cNvSpPr/>
          <p:nvPr/>
        </p:nvSpPr>
        <p:spPr>
          <a:xfrm>
            <a:off x="1167134" y="239979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of linked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8" name="Google Shape;868;p6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9" name="Google Shape;869;p67"/>
          <p:cNvSpPr/>
          <p:nvPr/>
        </p:nvSpPr>
        <p:spPr>
          <a:xfrm>
            <a:off x="1167134" y="36201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0" name="Google Shape;870;p6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1" name="Google Shape;871;p67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2" name="Google Shape;872;p67"/>
          <p:cNvSpPr txBox="1"/>
          <p:nvPr/>
        </p:nvSpPr>
        <p:spPr>
          <a:xfrm>
            <a:off x="642474" y="4876800"/>
            <a:ext cx="69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42471" y="1161294"/>
            <a:ext cx="104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42473" y="4876800"/>
            <a:ext cx="81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8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9" name="Google Shape;879;p6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1" name="Google Shape;881;p68"/>
          <p:cNvSpPr txBox="1"/>
          <p:nvPr/>
        </p:nvSpPr>
        <p:spPr>
          <a:xfrm>
            <a:off x="642474" y="1161300"/>
            <a:ext cx="65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2" name="Google Shape;882;p68"/>
          <p:cNvSpPr/>
          <p:nvPr/>
        </p:nvSpPr>
        <p:spPr>
          <a:xfrm>
            <a:off x="1167134" y="239979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of linked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3" name="Google Shape;883;p6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1167134" y="36201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5" name="Google Shape;885;p6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6" name="Google Shape;886;p68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7" name="Google Shape;887;p68"/>
          <p:cNvSpPr txBox="1"/>
          <p:nvPr/>
        </p:nvSpPr>
        <p:spPr>
          <a:xfrm>
            <a:off x="642474" y="4876800"/>
            <a:ext cx="65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88" name="Google Shape;88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534" y="4621365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2"/>
          <p:cNvSpPr txBox="1"/>
          <p:nvPr/>
        </p:nvSpPr>
        <p:spPr>
          <a:xfrm>
            <a:off x="627489" y="112692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an application of Stack Data Structure?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5" name="Google Shape;895;p7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function calls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6" name="Google Shape;896;p7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8" name="Google Shape;898;p72"/>
          <p:cNvSpPr txBox="1"/>
          <p:nvPr/>
        </p:nvSpPr>
        <p:spPr>
          <a:xfrm>
            <a:off x="642473" y="2362200"/>
            <a:ext cx="83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9" name="Google Shape;899;p7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span problem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0" name="Google Shape;900;p7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1" name="Google Shape;901;p7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evaluation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7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3" name="Google Shape;903;p7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4" name="Google Shape;904;p72"/>
          <p:cNvSpPr txBox="1"/>
          <p:nvPr/>
        </p:nvSpPr>
        <p:spPr>
          <a:xfrm>
            <a:off x="642473" y="5158025"/>
            <a:ext cx="75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/>
        </p:nvSpPr>
        <p:spPr>
          <a:xfrm>
            <a:off x="627489" y="112692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an application of Stack Data Structure?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1" name="Google Shape;911;p7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function calls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2" name="Google Shape;912;p7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4" name="Google Shape;914;p73"/>
          <p:cNvSpPr txBox="1"/>
          <p:nvPr/>
        </p:nvSpPr>
        <p:spPr>
          <a:xfrm>
            <a:off x="642472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5" name="Google Shape;915;p7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span problem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6" name="Google Shape;916;p7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7" name="Google Shape;917;p7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evaluation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9" name="Google Shape;919;p7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20" name="Google Shape;920;p73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21" name="Google Shape;92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6011" y="497343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9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0"/>
          <p:cNvSpPr txBox="1"/>
          <p:nvPr/>
        </p:nvSpPr>
        <p:spPr>
          <a:xfrm>
            <a:off x="598714" y="612648"/>
            <a:ext cx="5192486" cy="528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Header file: stdio.h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scanf and printf functions are used for input/output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Does not support OOPS concept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follows the top down approach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1"/>
          <p:cNvSpPr txBox="1"/>
          <p:nvPr/>
        </p:nvSpPr>
        <p:spPr>
          <a:xfrm>
            <a:off x="598714" y="612648"/>
            <a:ext cx="5192486" cy="528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#include&lt;stdio.h&gt;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int main(){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int n;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scanf(“%d”, &amp;n);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printf(“%d”, n);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return 0;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}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47" name="Google Shape;947;p8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48" name="Google Shape;948;p82"/>
          <p:cNvSpPr/>
          <p:nvPr/>
        </p:nvSpPr>
        <p:spPr>
          <a:xfrm>
            <a:off x="598715" y="2590799"/>
            <a:ext cx="11063835" cy="28453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float c = 5.0;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("Temperature in Fahrenheit is %.2f", (9/5)*c + 32);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41.00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5" name="Google Shape;955;p8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8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7" name="Google Shape;957;p83"/>
          <p:cNvSpPr txBox="1"/>
          <p:nvPr/>
        </p:nvSpPr>
        <p:spPr>
          <a:xfrm>
            <a:off x="642474" y="1161300"/>
            <a:ext cx="7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8" name="Google Shape;958;p8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9" name="Google Shape;959;p8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0" name="Google Shape;960;p8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1" name="Google Shape;961;p8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2" name="Google Shape;962;p8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3" name="Google Shape;963;p83"/>
          <p:cNvSpPr txBox="1"/>
          <p:nvPr/>
        </p:nvSpPr>
        <p:spPr>
          <a:xfrm>
            <a:off x="642473" y="4876800"/>
            <a:ext cx="7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41.00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0" name="Google Shape;970;p8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8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2" name="Google Shape;972;p84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3" name="Google Shape;973;p8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4" name="Google Shape;974;p8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5" name="Google Shape;975;p8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6" name="Google Shape;976;p8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7" name="Google Shape;977;p8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8" name="Google Shape;978;p84"/>
          <p:cNvSpPr txBox="1"/>
          <p:nvPr/>
        </p:nvSpPr>
        <p:spPr>
          <a:xfrm>
            <a:off x="642474" y="4876800"/>
            <a:ext cx="69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79" name="Google Shape;979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6247" y="199742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5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How do you initialize an array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6" name="Google Shape;986;p85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int arr[3] = (1,2,3);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7" name="Google Shape;987;p8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8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9" name="Google Shape;989;p85"/>
          <p:cNvSpPr txBox="1"/>
          <p:nvPr/>
        </p:nvSpPr>
        <p:spPr>
          <a:xfrm>
            <a:off x="642474" y="2362200"/>
            <a:ext cx="70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0" name="Google Shape;990;p85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1" name="Google Shape;991;p8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2" name="Google Shape;992;p85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arr[3]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3" name="Google Shape;993;p8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4" name="Google Shape;994;p85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(1,2,3);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5" name="Google Shape;995;p85"/>
          <p:cNvSpPr txBox="1"/>
          <p:nvPr/>
        </p:nvSpPr>
        <p:spPr>
          <a:xfrm>
            <a:off x="642473" y="5158025"/>
            <a:ext cx="80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42472" y="1161300"/>
            <a:ext cx="89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42472" y="4876800"/>
            <a:ext cx="10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933" y="4773495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How do you initialize an array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2" name="Google Shape;1002;p8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int arr[3] = (1,2,3);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3" name="Google Shape;1003;p8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8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5" name="Google Shape;1005;p86"/>
          <p:cNvSpPr txBox="1"/>
          <p:nvPr/>
        </p:nvSpPr>
        <p:spPr>
          <a:xfrm>
            <a:off x="642473" y="2362200"/>
            <a:ext cx="75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6" name="Google Shape;1006;p8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8" name="Google Shape;1008;p8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arr[3]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9" name="Google Shape;1009;p8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0" name="Google Shape;1010;p8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(1,2,3);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1" name="Google Shape;1011;p86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12" name="Google Shape;1012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481" y="400429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7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does not initialize ptr to NULL (assuming variable declaration of a as int  a=0 ) 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9" name="Google Shape;1019;p8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0" name="Google Shape;1020;p8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642473" y="2362200"/>
            <a:ext cx="84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3" name="Google Shape;1023;p8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 –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4" name="Google Shape;1024;p8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5" name="Google Shape;1025;p8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a – 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6" name="Google Shape;1026;p8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7" name="Google Shape;1027;p8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8" name="Google Shape;1028;p87"/>
          <p:cNvSpPr txBox="1"/>
          <p:nvPr/>
        </p:nvSpPr>
        <p:spPr>
          <a:xfrm>
            <a:off x="642472" y="5158025"/>
            <a:ext cx="9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8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does not initialize ptr to NULL (assuming variable declaration of a as int  a=0 ) 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5" name="Google Shape;1035;p8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8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8" name="Google Shape;1038;p88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9" name="Google Shape;1039;p8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 –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0" name="Google Shape;1040;p8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1" name="Google Shape;1041;p8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a – 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3" name="Google Shape;1043;p8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45" name="Google Shape;104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800" y="205806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8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3" name="Google Shape;1053;p8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4" name="Google Shape;1054;p89"/>
          <p:cNvSpPr/>
          <p:nvPr/>
        </p:nvSpPr>
        <p:spPr>
          <a:xfrm>
            <a:off x="598715" y="1861893"/>
            <a:ext cx="11063835" cy="39698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foo();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foo(int);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foo(int i)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printf("2 ");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1" name="Google Shape;1061;p9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9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3" name="Google Shape;1063;p90"/>
          <p:cNvSpPr txBox="1"/>
          <p:nvPr/>
        </p:nvSpPr>
        <p:spPr>
          <a:xfrm>
            <a:off x="642473" y="11613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4" name="Google Shape;1064;p90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5" name="Google Shape;1065;p9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6" name="Google Shape;1066;p9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7" name="Google Shape;1067;p9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8" name="Google Shape;1068;p9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9" name="Google Shape;1069;p90"/>
          <p:cNvSpPr txBox="1"/>
          <p:nvPr/>
        </p:nvSpPr>
        <p:spPr>
          <a:xfrm>
            <a:off x="642473" y="48768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6" name="Google Shape;1076;p9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9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8" name="Google Shape;1078;p91"/>
          <p:cNvSpPr txBox="1"/>
          <p:nvPr/>
        </p:nvSpPr>
        <p:spPr>
          <a:xfrm>
            <a:off x="642474" y="1161300"/>
            <a:ext cx="70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9" name="Google Shape;1079;p91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0" name="Google Shape;1080;p9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1" name="Google Shape;1081;p9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2" name="Google Shape;1082;p9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3" name="Google Shape;1083;p9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4" name="Google Shape;1084;p91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85" name="Google Shape;108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504" y="87034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3" name="Google Shape;1093;p9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4" name="Google Shape;1094;p92"/>
          <p:cNvSpPr/>
          <p:nvPr/>
        </p:nvSpPr>
        <p:spPr>
          <a:xfrm>
            <a:off x="598715" y="3114989"/>
            <a:ext cx="11063835" cy="27167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#define foo(x, y) x / y +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 = -6, j = 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printf("%d\n",foo(i + j, 3));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1" name="Google Shape;1101;p9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3" name="Google Shape;1103;p93"/>
          <p:cNvSpPr txBox="1"/>
          <p:nvPr/>
        </p:nvSpPr>
        <p:spPr>
          <a:xfrm>
            <a:off x="642474" y="1161300"/>
            <a:ext cx="69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4" name="Google Shape;1104;p93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5" name="Google Shape;1105;p9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6" name="Google Shape;1106;p9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Divide by zero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7" name="Google Shape;1107;p9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8" name="Google Shape;1108;p9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9" name="Google Shape;1109;p93"/>
          <p:cNvSpPr txBox="1"/>
          <p:nvPr/>
        </p:nvSpPr>
        <p:spPr>
          <a:xfrm>
            <a:off x="642473" y="4876800"/>
            <a:ext cx="77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6" name="Google Shape;1116;p9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9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8" name="Google Shape;1118;p94"/>
          <p:cNvSpPr txBox="1"/>
          <p:nvPr/>
        </p:nvSpPr>
        <p:spPr>
          <a:xfrm>
            <a:off x="642472" y="1161300"/>
            <a:ext cx="94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9" name="Google Shape;1119;p94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0" name="Google Shape;1120;p9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1" name="Google Shape;1121;p9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Divide by zero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2" name="Google Shape;1122;p9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4" name="Google Shape;1124;p94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25" name="Google Shape;1125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504" y="87034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9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33" name="Google Shape;1133;p9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34" name="Google Shape;1134;p95"/>
          <p:cNvSpPr/>
          <p:nvPr/>
        </p:nvSpPr>
        <p:spPr>
          <a:xfrm>
            <a:off x="598715" y="3114989"/>
            <a:ext cx="11063835" cy="27167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(printf("welcome"))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a,b,c,d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n=10,b=15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= n&lt;&lt;4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 = n&gt;&gt;2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= n&lt;&lt;5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 = n&gt;&gt;3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b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1" name="Google Shape;1141;p9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9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3" name="Google Shape;1143;p96"/>
          <p:cNvSpPr txBox="1"/>
          <p:nvPr/>
        </p:nvSpPr>
        <p:spPr>
          <a:xfrm>
            <a:off x="642473" y="1161300"/>
            <a:ext cx="83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4" name="Google Shape;1144;p96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welcome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5" name="Google Shape;1145;p9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6" name="Google Shape;1146;p9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times “welcome“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7" name="Google Shape;1147;p9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8" name="Google Shape;1148;p9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9" name="Google Shape;1149;p96"/>
          <p:cNvSpPr txBox="1"/>
          <p:nvPr/>
        </p:nvSpPr>
        <p:spPr>
          <a:xfrm>
            <a:off x="642473" y="4876800"/>
            <a:ext cx="83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6" name="Google Shape;1156;p9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9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8" name="Google Shape;1158;p97"/>
          <p:cNvSpPr txBox="1"/>
          <p:nvPr/>
        </p:nvSpPr>
        <p:spPr>
          <a:xfrm>
            <a:off x="642473" y="1161295"/>
            <a:ext cx="78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9" name="Google Shape;1159;p97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welcome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0" name="Google Shape;1160;p9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1" name="Google Shape;1161;p9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times “welcome“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2" name="Google Shape;1162;p9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3" name="Google Shape;1163;p97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4" name="Google Shape;1164;p97"/>
          <p:cNvSpPr txBox="1"/>
          <p:nvPr/>
        </p:nvSpPr>
        <p:spPr>
          <a:xfrm>
            <a:off x="642472" y="4876800"/>
            <a:ext cx="100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65" name="Google Shape;116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342900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9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3" name="Google Shape;1173;p9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74" name="Google Shape;1174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4352" y="6099048"/>
            <a:ext cx="1989410" cy="429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5" name="Google Shape;1175;p98"/>
          <p:cNvSpPr/>
          <p:nvPr/>
        </p:nvSpPr>
        <p:spPr>
          <a:xfrm>
            <a:off x="598715" y="2964264"/>
            <a:ext cx="11063835" cy="28674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a[][] = {{1,2},{3,4}};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2; i++)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(j = 0; j &lt; 2; j++)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printf("%d ", a[i][j]);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9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2" name="Google Shape;1182;p9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9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4" name="Google Shape;1184;p99"/>
          <p:cNvSpPr txBox="1"/>
          <p:nvPr/>
        </p:nvSpPr>
        <p:spPr>
          <a:xfrm>
            <a:off x="642472" y="1161300"/>
            <a:ext cx="88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5" name="Google Shape;1185;p99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6" name="Google Shape;1186;p9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7" name="Google Shape;1187;p9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8" name="Google Shape;1188;p9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9" name="Google Shape;1189;p9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GV GV GV GV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0" name="Google Shape;1190;p99"/>
          <p:cNvSpPr txBox="1"/>
          <p:nvPr/>
        </p:nvSpPr>
        <p:spPr>
          <a:xfrm>
            <a:off x="642473" y="4876800"/>
            <a:ext cx="88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0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7" name="Google Shape;1197;p10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0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9" name="Google Shape;1199;p100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0" name="Google Shape;1200;p100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1" name="Google Shape;1201;p10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2" name="Google Shape;1202;p10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3" name="Google Shape;1203;p10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4" name="Google Shape;1204;p10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GV GV GV GV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5" name="Google Shape;1205;p100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06" name="Google Shape;120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590" y="3284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1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arrays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3" name="Google Shape;1213;p101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4" name="Google Shape;1214;p10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0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6" name="Google Shape;1216;p101"/>
          <p:cNvSpPr txBox="1"/>
          <p:nvPr/>
        </p:nvSpPr>
        <p:spPr>
          <a:xfrm>
            <a:off x="642472" y="2362200"/>
            <a:ext cx="94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7" name="Google Shape;1217;p101"/>
          <p:cNvSpPr/>
          <p:nvPr/>
        </p:nvSpPr>
        <p:spPr>
          <a:xfrm>
            <a:off x="1175878" y="3294142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 except void and function type,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8" name="Google Shape;1218;p10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9" name="Google Shape;1219;p101"/>
          <p:cNvSpPr/>
          <p:nvPr/>
        </p:nvSpPr>
        <p:spPr>
          <a:xfrm>
            <a:off x="1167134" y="422608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When an array is passed to a function, C compiler creates a copy of array.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0" name="Google Shape;1220;p10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1" name="Google Shape;1221;p10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2D arrays are stored in column major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642472" y="5158025"/>
            <a:ext cx="94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02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arrays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9" name="Google Shape;1229;p10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0" name="Google Shape;1230;p10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2" name="Google Shape;1232;p102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3" name="Google Shape;1233;p102"/>
          <p:cNvSpPr/>
          <p:nvPr/>
        </p:nvSpPr>
        <p:spPr>
          <a:xfrm>
            <a:off x="1175878" y="3294142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 except void and function type,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4" name="Google Shape;1234;p10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5" name="Google Shape;1235;p102"/>
          <p:cNvSpPr/>
          <p:nvPr/>
        </p:nvSpPr>
        <p:spPr>
          <a:xfrm>
            <a:off x="1167134" y="422608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When an array is passed to a function, C compiler creates a copy of array.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6" name="Google Shape;1236;p10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7" name="Google Shape;1237;p102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2D arrays are stored in column major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39" name="Google Shape;12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876" y="3273950"/>
            <a:ext cx="441775" cy="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7" name="Google Shape;1247;p10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8" name="Google Shape;1248;p103"/>
          <p:cNvSpPr/>
          <p:nvPr/>
        </p:nvSpPr>
        <p:spPr>
          <a:xfrm>
            <a:off x="598715" y="2914022"/>
            <a:ext cx="11063835" cy="29176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*str = "hello, world";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str1[9];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strncpy(str1, str, 9);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printf("%s %d", str1, strlen(str1));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0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5" name="Google Shape;1255;p10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0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7" name="Google Shape;1257;p104"/>
          <p:cNvSpPr txBox="1"/>
          <p:nvPr/>
        </p:nvSpPr>
        <p:spPr>
          <a:xfrm>
            <a:off x="642473" y="1161300"/>
            <a:ext cx="74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8" name="Google Shape;1258;p104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9" name="Google Shape;1259;p10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0" name="Google Shape;1260;p10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hello, wo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1" name="Google Shape;1261;p10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2" name="Google Shape;1262;p10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orld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3" name="Google Shape;1263;p104"/>
          <p:cNvSpPr txBox="1"/>
          <p:nvPr/>
        </p:nvSpPr>
        <p:spPr>
          <a:xfrm>
            <a:off x="642473" y="4876800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0" name="Google Shape;1270;p10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2" name="Google Shape;1272;p105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3" name="Google Shape;1273;p105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4" name="Google Shape;1274;p10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5" name="Google Shape;1275;p10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hello, wo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6" name="Google Shape;1276;p10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7" name="Google Shape;1277;p10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orld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8" name="Google Shape;1278;p105"/>
          <p:cNvSpPr txBox="1"/>
          <p:nvPr/>
        </p:nvSpPr>
        <p:spPr>
          <a:xfrm>
            <a:off x="642472" y="4876800"/>
            <a:ext cx="96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79" name="Google Shape;1279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4786" y="342900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642471" y="1161300"/>
            <a:ext cx="103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160 2 320 1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51223" y="2399792"/>
            <a:ext cx="53140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182632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40 2 320 0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42479" y="3638296"/>
            <a:ext cx="5246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642469" y="4876800"/>
            <a:ext cx="131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10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7" name="Google Shape;1287;p10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8" name="Google Shape;1288;p106"/>
          <p:cNvSpPr/>
          <p:nvPr/>
        </p:nvSpPr>
        <p:spPr>
          <a:xfrm>
            <a:off x="598715" y="3516922"/>
            <a:ext cx="11063835" cy="231479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(argc--)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printf("%s\n", argv[argc]);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5" name="Google Shape;1295;p10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10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7" name="Google Shape;1297;p107"/>
          <p:cNvSpPr txBox="1"/>
          <p:nvPr/>
        </p:nvSpPr>
        <p:spPr>
          <a:xfrm>
            <a:off x="642474" y="11613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8" name="Google Shape;1298;p107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filename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9" name="Google Shape;1299;p10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0" name="Google Shape;1300;p10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Segmentation fault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1" name="Google Shape;1301;p10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2" name="Google Shape;1302;p107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3" name="Google Shape;1303;p107"/>
          <p:cNvSpPr txBox="1"/>
          <p:nvPr/>
        </p:nvSpPr>
        <p:spPr>
          <a:xfrm>
            <a:off x="642473" y="48768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0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0" name="Google Shape;1310;p10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0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2" name="Google Shape;1312;p108"/>
          <p:cNvSpPr txBox="1"/>
          <p:nvPr/>
        </p:nvSpPr>
        <p:spPr>
          <a:xfrm>
            <a:off x="642472" y="1161300"/>
            <a:ext cx="93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3" name="Google Shape;1313;p108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filename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4" name="Google Shape;1314;p10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5" name="Google Shape;1315;p10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Segmentation fault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6" name="Google Shape;1316;p10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7" name="Google Shape;1317;p10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8" name="Google Shape;1318;p108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19" name="Google Shape;131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3335" y="199742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09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JAVA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14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keywords is used to make a class?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9" name="Google Shape;1359;p114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0" name="Google Shape;1360;p1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1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2" name="Google Shape;1362;p114"/>
          <p:cNvSpPr txBox="1"/>
          <p:nvPr/>
        </p:nvSpPr>
        <p:spPr>
          <a:xfrm>
            <a:off x="642472" y="2362200"/>
            <a:ext cx="90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3" name="Google Shape;1363;p114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4" name="Google Shape;1364;p11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5" name="Google Shape;1365;p114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6" name="Google Shape;1366;p11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7" name="Google Shape;1367;p114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8" name="Google Shape;1368;p114"/>
          <p:cNvSpPr txBox="1"/>
          <p:nvPr/>
        </p:nvSpPr>
        <p:spPr>
          <a:xfrm>
            <a:off x="642473" y="5158025"/>
            <a:ext cx="83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15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keywords is used to make a class?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5" name="Google Shape;1375;p115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6" name="Google Shape;1376;p1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1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8" name="Google Shape;1378;p115"/>
          <p:cNvSpPr txBox="1"/>
          <p:nvPr/>
        </p:nvSpPr>
        <p:spPr>
          <a:xfrm>
            <a:off x="642472" y="2362200"/>
            <a:ext cx="94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9" name="Google Shape;1379;p115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0" name="Google Shape;1380;p11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1" name="Google Shape;1381;p115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2" name="Google Shape;1382;p11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3" name="Google Shape;1383;p115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4" name="Google Shape;1384;p115"/>
          <p:cNvSpPr txBox="1"/>
          <p:nvPr/>
        </p:nvSpPr>
        <p:spPr>
          <a:xfrm>
            <a:off x="642472" y="5158025"/>
            <a:ext cx="94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85" name="Google Shape;1385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842" y="2139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1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a valid declaration of an object of class Box?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2" name="Google Shape;1392;p11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3" name="Google Shape;1393;p11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1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5" name="Google Shape;1395;p116"/>
          <p:cNvSpPr txBox="1"/>
          <p:nvPr/>
        </p:nvSpPr>
        <p:spPr>
          <a:xfrm>
            <a:off x="642472" y="2362200"/>
            <a:ext cx="9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6" name="Google Shape;1396;p11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7" name="Google Shape;1397;p11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8" name="Google Shape;1398;p11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9" name="Google Shape;1399;p11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0" name="Google Shape;1400;p11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 Box obj;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1" name="Google Shape;1401;p116"/>
          <p:cNvSpPr txBox="1"/>
          <p:nvPr/>
        </p:nvSpPr>
        <p:spPr>
          <a:xfrm>
            <a:off x="642472" y="5158025"/>
            <a:ext cx="9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a valid declaration of an object of class Box?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8" name="Google Shape;1408;p11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9" name="Google Shape;1409;p11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1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1" name="Google Shape;1411;p117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2" name="Google Shape;1412;p11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3" name="Google Shape;1413;p11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4" name="Google Shape;1414;p11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5" name="Google Shape;1415;p11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6" name="Google Shape;1416;p11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 Box obj;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7" name="Google Shape;1417;p117"/>
          <p:cNvSpPr txBox="1"/>
          <p:nvPr/>
        </p:nvSpPr>
        <p:spPr>
          <a:xfrm>
            <a:off x="642472" y="5158025"/>
            <a:ext cx="98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18" name="Google Shape;1418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029" y="218522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1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operators is used to allocate memory for an object?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5" name="Google Shape;1425;p11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6" name="Google Shape;1426;p1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1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8" name="Google Shape;1428;p118"/>
          <p:cNvSpPr txBox="1"/>
          <p:nvPr/>
        </p:nvSpPr>
        <p:spPr>
          <a:xfrm>
            <a:off x="642473" y="2362200"/>
            <a:ext cx="83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9" name="Google Shape;1429;p11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0" name="Google Shape;1430;p11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1" name="Google Shape;1431;p11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2" name="Google Shape;1432;p11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3" name="Google Shape;1433;p11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4" name="Google Shape;1434;p118"/>
          <p:cNvSpPr txBox="1"/>
          <p:nvPr/>
        </p:nvSpPr>
        <p:spPr>
          <a:xfrm>
            <a:off x="642472" y="5158025"/>
            <a:ext cx="94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1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operators is used to allocate memory for an object?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1" name="Google Shape;1441;p11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2" name="Google Shape;1442;p1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4" name="Google Shape;1444;p119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5" name="Google Shape;1445;p11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6" name="Google Shape;1446;p11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7" name="Google Shape;1447;p11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8" name="Google Shape;1448;p11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9" name="Google Shape;1449;p11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0" name="Google Shape;1450;p119"/>
          <p:cNvSpPr txBox="1"/>
          <p:nvPr/>
        </p:nvSpPr>
        <p:spPr>
          <a:xfrm>
            <a:off x="642471" y="5158025"/>
            <a:ext cx="106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51" name="Google Shape;145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875" y="387214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8582</Words>
  <Application>Microsoft Office PowerPoint</Application>
  <PresentationFormat>Widescreen</PresentationFormat>
  <Paragraphs>2280</Paragraphs>
  <Slides>184</Slides>
  <Notes>184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89" baseType="lpstr">
      <vt:lpstr>Calibri</vt:lpstr>
      <vt:lpstr>Courier New</vt:lpstr>
      <vt:lpstr>Arial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M.RAGHUNATH REDDY</dc:creator>
  <cp:lastModifiedBy>Raghunathreddy Mettu</cp:lastModifiedBy>
  <cp:revision>2</cp:revision>
  <dcterms:modified xsi:type="dcterms:W3CDTF">2025-07-19T07:08:35Z</dcterms:modified>
</cp:coreProperties>
</file>