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B69726A-2FBC-05F7-016B-EB1A4C5E037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69317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88768"/>
            <a:ext cx="7772400" cy="1470025"/>
          </a:xfrm>
        </p:spPr>
        <p:txBody>
          <a:bodyPr>
            <a:normAutofit/>
          </a:bodyPr>
          <a:lstStyle/>
          <a:p>
            <a:r>
              <a:rPr sz="8800" dirty="0">
                <a:solidFill>
                  <a:schemeClr val="bg1"/>
                </a:solidFill>
              </a:rPr>
              <a:t>Calculator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6600"/>
            <a:ext cx="6400800" cy="1752600"/>
          </a:xfrm>
        </p:spPr>
        <p:txBody>
          <a:bodyPr/>
          <a:lstStyle/>
          <a:p>
            <a:r>
              <a:rPr dirty="0">
                <a:solidFill>
                  <a:schemeClr val="bg1"/>
                </a:solidFill>
              </a:rPr>
              <a:t>Modern Scientific Calculator</a:t>
            </a:r>
          </a:p>
          <a:p>
            <a:r>
              <a:rPr dirty="0">
                <a:solidFill>
                  <a:schemeClr val="bg1"/>
                </a:solidFill>
              </a:rPr>
              <a:t>(HTML, CSS &amp; JavaScript)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RAGHUL B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36409D-BD60-E3B2-F709-A8157217E6E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800" dirty="0">
                <a:solidFill>
                  <a:schemeClr val="bg1"/>
                </a:solidFill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2000"/>
            </a:pPr>
            <a:r>
              <a:rPr sz="2800" dirty="0">
                <a:solidFill>
                  <a:schemeClr val="bg1"/>
                </a:solidFill>
              </a:rPr>
              <a:t>Goal: Build a browser‑based scientific calculator with a dynamic gradient background.</a:t>
            </a:r>
          </a:p>
          <a:p>
            <a:pPr>
              <a:defRPr sz="2000"/>
            </a:pPr>
            <a:r>
              <a:rPr sz="2800" dirty="0">
                <a:solidFill>
                  <a:schemeClr val="bg1"/>
                </a:solidFill>
              </a:rPr>
              <a:t>Technologies: HTML for structure, CSS for styling &amp; animation, JavaScript (with Math.js) for logic.</a:t>
            </a:r>
          </a:p>
          <a:p>
            <a:pPr>
              <a:defRPr sz="2000"/>
            </a:pPr>
            <a:r>
              <a:rPr sz="2800" dirty="0">
                <a:solidFill>
                  <a:schemeClr val="bg1"/>
                </a:solidFill>
              </a:rPr>
              <a:t>Features: Advanced math functions, responsive layout, animated background.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91B3BE-618E-AD3C-1B77-3A3E94522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108156"/>
            <a:ext cx="9144000" cy="69661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800" dirty="0">
                <a:solidFill>
                  <a:schemeClr val="bg1"/>
                </a:solidFill>
              </a:rPr>
              <a:t>HTML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 sz="2000"/>
            </a:pPr>
            <a:r>
              <a:rPr sz="2800" dirty="0">
                <a:solidFill>
                  <a:schemeClr val="bg1"/>
                </a:solidFill>
              </a:rPr>
              <a:t>&lt;main class="calculator"&gt; – wrapper for entire app.</a:t>
            </a:r>
          </a:p>
          <a:p>
            <a:pPr>
              <a:defRPr sz="2000"/>
            </a:pPr>
            <a:r>
              <a:rPr sz="2800" dirty="0">
                <a:solidFill>
                  <a:schemeClr val="bg1"/>
                </a:solidFill>
              </a:rPr>
              <a:t>&lt;input id="display" </a:t>
            </a:r>
            <a:r>
              <a:rPr sz="2800" dirty="0" err="1">
                <a:solidFill>
                  <a:schemeClr val="bg1"/>
                </a:solidFill>
              </a:rPr>
              <a:t>readonly</a:t>
            </a:r>
            <a:r>
              <a:rPr sz="2800" dirty="0">
                <a:solidFill>
                  <a:schemeClr val="bg1"/>
                </a:solidFill>
              </a:rPr>
              <a:t> /&gt; – output screen.</a:t>
            </a:r>
          </a:p>
          <a:p>
            <a:pPr>
              <a:defRPr sz="2000"/>
            </a:pPr>
            <a:r>
              <a:rPr sz="2800" dirty="0">
                <a:solidFill>
                  <a:schemeClr val="bg1"/>
                </a:solidFill>
              </a:rPr>
              <a:t>&lt;div id="buttons"&gt; – grid for digits &amp; function buttons.</a:t>
            </a:r>
          </a:p>
          <a:p>
            <a:pPr>
              <a:defRPr sz="2000"/>
            </a:pPr>
            <a:r>
              <a:rPr sz="2800" dirty="0">
                <a:solidFill>
                  <a:schemeClr val="bg1"/>
                </a:solidFill>
              </a:rPr>
              <a:t>Math.js CDN included via &lt;script&gt; for scientific operations.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450076-3529-89DE-F892-D42274C25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</a:rPr>
              <a:t>Lay</a:t>
            </a:r>
            <a:r>
              <a:rPr lang="en-IN" dirty="0">
                <a:solidFill>
                  <a:schemeClr val="bg1"/>
                </a:solidFill>
              </a:rPr>
              <a:t>CSS</a:t>
            </a:r>
            <a:r>
              <a:rPr dirty="0">
                <a:solidFill>
                  <a:schemeClr val="bg1"/>
                </a:solidFill>
              </a:rPr>
              <a:t>out &amp; Dynamic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2000"/>
            </a:pPr>
            <a:r>
              <a:rPr sz="2400" dirty="0">
                <a:solidFill>
                  <a:schemeClr val="bg1"/>
                </a:solidFill>
              </a:rPr>
              <a:t>CSS Grid arranges buttons in four columns for clean alignment.</a:t>
            </a:r>
          </a:p>
          <a:p>
            <a:pPr>
              <a:defRPr sz="2000"/>
            </a:pPr>
            <a:r>
              <a:rPr sz="2400" dirty="0">
                <a:solidFill>
                  <a:schemeClr val="bg1"/>
                </a:solidFill>
              </a:rPr>
              <a:t>Calculator card styled with rounded corners and subtle shadow.</a:t>
            </a:r>
          </a:p>
          <a:p>
            <a:pPr>
              <a:defRPr sz="2000"/>
            </a:pPr>
            <a:r>
              <a:rPr sz="2400" dirty="0">
                <a:solidFill>
                  <a:schemeClr val="bg1"/>
                </a:solidFill>
              </a:rPr>
              <a:t>Animated gradient created with @keyframes shifting a 4‑color diagonal background.</a:t>
            </a:r>
          </a:p>
          <a:p>
            <a:pPr>
              <a:defRPr sz="2000"/>
            </a:pPr>
            <a:r>
              <a:rPr sz="2400" dirty="0">
                <a:solidFill>
                  <a:schemeClr val="bg1"/>
                </a:solidFill>
              </a:rPr>
              <a:t>Responsive centering using flexbox on body element.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0620ED-3C6C-56FD-EDDA-708403655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196646"/>
            <a:ext cx="9144000" cy="70546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</a:rPr>
              <a:t>JavaScript Logic &amp; Math.js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2000"/>
            </a:pPr>
            <a:r>
              <a:rPr sz="2400" dirty="0">
                <a:solidFill>
                  <a:schemeClr val="bg1"/>
                </a:solidFill>
              </a:rPr>
              <a:t>Single 'click' listener on button container drives all input.</a:t>
            </a:r>
          </a:p>
          <a:p>
            <a:pPr>
              <a:defRPr sz="2000"/>
            </a:pPr>
            <a:r>
              <a:rPr sz="2400" dirty="0">
                <a:solidFill>
                  <a:schemeClr val="bg1"/>
                </a:solidFill>
              </a:rPr>
              <a:t>Switch‑case processes digits, operators, functions, and commands (C, DEL, =).</a:t>
            </a:r>
          </a:p>
          <a:p>
            <a:pPr>
              <a:defRPr sz="2000"/>
            </a:pPr>
            <a:r>
              <a:rPr sz="2400" dirty="0">
                <a:solidFill>
                  <a:schemeClr val="bg1"/>
                </a:solidFill>
              </a:rPr>
              <a:t>Math.js evaluate() parses and computes complex expressions (sin, log, √, !).</a:t>
            </a:r>
          </a:p>
          <a:p>
            <a:pPr>
              <a:defRPr sz="2000"/>
            </a:pPr>
            <a:r>
              <a:rPr sz="2400" dirty="0">
                <a:solidFill>
                  <a:schemeClr val="bg1"/>
                </a:solidFill>
              </a:rPr>
              <a:t>Sanitize helper converts ln( to log( for natural‑log support.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0FF938-89D1-4C23-C12C-E53AB4807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</a:rPr>
              <a:t>Key Functions &amp; Controls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2000"/>
            </a:pPr>
            <a:r>
              <a:rPr sz="2400" dirty="0">
                <a:solidFill>
                  <a:schemeClr val="bg1"/>
                </a:solidFill>
              </a:rPr>
              <a:t>'=' evaluates current string and shows result or 'Error'.</a:t>
            </a:r>
          </a:p>
          <a:p>
            <a:pPr>
              <a:defRPr sz="2000"/>
            </a:pPr>
            <a:r>
              <a:rPr sz="2400" dirty="0">
                <a:solidFill>
                  <a:schemeClr val="bg1"/>
                </a:solidFill>
              </a:rPr>
              <a:t>'C' clears the display; 'DEL' removes last char.</a:t>
            </a:r>
          </a:p>
          <a:p>
            <a:pPr>
              <a:defRPr sz="2000"/>
            </a:pPr>
            <a:r>
              <a:rPr sz="2400" dirty="0">
                <a:solidFill>
                  <a:schemeClr val="bg1"/>
                </a:solidFill>
              </a:rPr>
              <a:t>Scientific keys append functions: sin(, cos(, tan(, sqrt(.</a:t>
            </a:r>
          </a:p>
          <a:p>
            <a:pPr>
              <a:defRPr sz="2000"/>
            </a:pPr>
            <a:r>
              <a:rPr sz="2400" dirty="0">
                <a:solidFill>
                  <a:schemeClr val="bg1"/>
                </a:solidFill>
              </a:rPr>
              <a:t>Factorial (!) and exponent (^) handled inline in expression string.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5E5C85-1388-4D34-0A59-BF2C16F90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chemeClr val="bg1"/>
                </a:solidFill>
              </a:rPr>
              <a:t>Highlighted Code Snippets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rPr dirty="0">
                <a:solidFill>
                  <a:schemeClr val="bg1"/>
                </a:solidFill>
              </a:rPr>
              <a:t>CSS Gradient:</a:t>
            </a:r>
            <a:br>
              <a:rPr dirty="0">
                <a:solidFill>
                  <a:schemeClr val="bg1"/>
                </a:solidFill>
              </a:rPr>
            </a:br>
            <a:r>
              <a:rPr dirty="0">
                <a:solidFill>
                  <a:schemeClr val="bg1"/>
                </a:solidFill>
              </a:rPr>
              <a:t>background: linear-gradient(-45deg, #1e3c72, #2a5298, #753a88, #cc2b5e);</a:t>
            </a:r>
            <a:br>
              <a:rPr dirty="0">
                <a:solidFill>
                  <a:schemeClr val="bg1"/>
                </a:solidFill>
              </a:rPr>
            </a:br>
            <a:r>
              <a:rPr dirty="0">
                <a:solidFill>
                  <a:schemeClr val="bg1"/>
                </a:solidFill>
              </a:rPr>
              <a:t>animation: </a:t>
            </a:r>
            <a:r>
              <a:rPr dirty="0" err="1">
                <a:solidFill>
                  <a:schemeClr val="bg1"/>
                </a:solidFill>
              </a:rPr>
              <a:t>gradientShift</a:t>
            </a:r>
            <a:r>
              <a:rPr dirty="0">
                <a:solidFill>
                  <a:schemeClr val="bg1"/>
                </a:solidFill>
              </a:rPr>
              <a:t> 16s ease infinite;</a:t>
            </a:r>
          </a:p>
          <a:p>
            <a:pPr>
              <a:defRPr sz="2000"/>
            </a:pPr>
            <a:r>
              <a:rPr dirty="0">
                <a:solidFill>
                  <a:schemeClr val="bg1"/>
                </a:solidFill>
              </a:rPr>
              <a:t>Math.js Script Tag:</a:t>
            </a:r>
            <a:br>
              <a:rPr dirty="0">
                <a:solidFill>
                  <a:schemeClr val="bg1"/>
                </a:solidFill>
              </a:rPr>
            </a:br>
            <a:r>
              <a:rPr dirty="0">
                <a:solidFill>
                  <a:schemeClr val="bg1"/>
                </a:solidFill>
              </a:rPr>
              <a:t>&lt;script </a:t>
            </a:r>
            <a:r>
              <a:rPr dirty="0" err="1">
                <a:solidFill>
                  <a:schemeClr val="bg1"/>
                </a:solidFill>
              </a:rPr>
              <a:t>src</a:t>
            </a:r>
            <a:r>
              <a:rPr dirty="0">
                <a:solidFill>
                  <a:schemeClr val="bg1"/>
                </a:solidFill>
              </a:rPr>
              <a:t>="https://cdnjs.cloudflare.com/ajax/libs/</a:t>
            </a:r>
            <a:r>
              <a:rPr dirty="0" err="1">
                <a:solidFill>
                  <a:schemeClr val="bg1"/>
                </a:solidFill>
              </a:rPr>
              <a:t>mathjs</a:t>
            </a:r>
            <a:r>
              <a:rPr dirty="0">
                <a:solidFill>
                  <a:schemeClr val="bg1"/>
                </a:solidFill>
              </a:rPr>
              <a:t>/10.6.4/math.min.js"&gt;&lt;/script&gt;</a:t>
            </a:r>
          </a:p>
          <a:p>
            <a:pPr>
              <a:defRPr sz="2000"/>
            </a:pPr>
            <a:r>
              <a:rPr dirty="0">
                <a:solidFill>
                  <a:schemeClr val="bg1"/>
                </a:solidFill>
              </a:rPr>
              <a:t>JS Evaluate Call:</a:t>
            </a:r>
            <a:br>
              <a:rPr dirty="0">
                <a:solidFill>
                  <a:schemeClr val="bg1"/>
                </a:solidFill>
              </a:rPr>
            </a:br>
            <a:r>
              <a:rPr dirty="0" err="1">
                <a:solidFill>
                  <a:schemeClr val="bg1"/>
                </a:solidFill>
              </a:rPr>
              <a:t>display.value</a:t>
            </a:r>
            <a:r>
              <a:rPr dirty="0">
                <a:solidFill>
                  <a:schemeClr val="bg1"/>
                </a:solidFill>
              </a:rPr>
              <a:t> = </a:t>
            </a:r>
            <a:r>
              <a:rPr dirty="0" err="1">
                <a:solidFill>
                  <a:schemeClr val="bg1"/>
                </a:solidFill>
              </a:rPr>
              <a:t>math.evaluate</a:t>
            </a:r>
            <a:r>
              <a:rPr dirty="0">
                <a:solidFill>
                  <a:schemeClr val="bg1"/>
                </a:solidFill>
              </a:rPr>
              <a:t>(sanitize(</a:t>
            </a:r>
            <a:r>
              <a:rPr dirty="0" err="1">
                <a:solidFill>
                  <a:schemeClr val="bg1"/>
                </a:solidFill>
              </a:rPr>
              <a:t>display.value</a:t>
            </a:r>
            <a:r>
              <a:rPr dirty="0">
                <a:solidFill>
                  <a:schemeClr val="bg1"/>
                </a:solidFill>
              </a:rPr>
              <a:t>));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77BFB6-DCDD-9E48-E29E-110E666AC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</a:rPr>
              <a:t>Extensions &amp;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2000"/>
            </a:pPr>
            <a:r>
              <a:rPr sz="2800" dirty="0">
                <a:solidFill>
                  <a:schemeClr val="bg1"/>
                </a:solidFill>
              </a:rPr>
              <a:t>Add keyboard support for quicker input.</a:t>
            </a:r>
          </a:p>
          <a:p>
            <a:pPr>
              <a:defRPr sz="2000"/>
            </a:pPr>
            <a:r>
              <a:rPr sz="2800" dirty="0">
                <a:solidFill>
                  <a:schemeClr val="bg1"/>
                </a:solidFill>
              </a:rPr>
              <a:t>Dark/light mode toggle with CSS variables.</a:t>
            </a:r>
          </a:p>
          <a:p>
            <a:pPr>
              <a:defRPr sz="2000"/>
            </a:pPr>
            <a:r>
              <a:rPr sz="2800" dirty="0">
                <a:solidFill>
                  <a:schemeClr val="bg1"/>
                </a:solidFill>
              </a:rPr>
              <a:t>Additional functions: </a:t>
            </a:r>
            <a:r>
              <a:rPr sz="2800" dirty="0" err="1">
                <a:solidFill>
                  <a:schemeClr val="bg1"/>
                </a:solidFill>
              </a:rPr>
              <a:t>asin</a:t>
            </a:r>
            <a:r>
              <a:rPr sz="2800" dirty="0">
                <a:solidFill>
                  <a:schemeClr val="bg1"/>
                </a:solidFill>
              </a:rPr>
              <a:t>, </a:t>
            </a:r>
            <a:r>
              <a:rPr sz="2800" dirty="0" err="1">
                <a:solidFill>
                  <a:schemeClr val="bg1"/>
                </a:solidFill>
              </a:rPr>
              <a:t>acosh</a:t>
            </a:r>
            <a:r>
              <a:rPr sz="2800" dirty="0">
                <a:solidFill>
                  <a:schemeClr val="bg1"/>
                </a:solidFill>
              </a:rPr>
              <a:t>, constants like π and e.</a:t>
            </a:r>
          </a:p>
          <a:p>
            <a:pPr>
              <a:defRPr sz="2000"/>
            </a:pPr>
            <a:r>
              <a:rPr sz="2800" dirty="0">
                <a:solidFill>
                  <a:schemeClr val="bg1"/>
                </a:solidFill>
              </a:rPr>
              <a:t>Export calculation history to file or local storage.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8172DEE-237A-04F9-1FEA-00D357997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826" y="-49162"/>
            <a:ext cx="9144000" cy="6858000"/>
          </a:xfrm>
          <a:solidFill>
            <a:schemeClr val="accent2">
              <a:lumMod val="75000"/>
            </a:schemeClr>
          </a:solidFill>
          <a:scene3d>
            <a:camera prst="orthographicFront"/>
            <a:lightRig rig="morning" dir="t">
              <a:rot lat="0" lon="0" rev="5400000"/>
            </a:lightRig>
          </a:scene3d>
          <a:sp3d extrusionH="69850" prstMaterial="dkEdge">
            <a:bevelT w="209550" h="203200" prst="hardEdge"/>
            <a:bevelB w="63500" h="139700"/>
            <a:extrusionClr>
              <a:srgbClr val="FFC000"/>
            </a:extrusion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026" y="1651819"/>
            <a:ext cx="8229600" cy="2686000"/>
          </a:xfrm>
          <a:ln>
            <a:solidFill>
              <a:schemeClr val="bg1">
                <a:lumMod val="85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Front"/>
            <a:lightRig rig="threePt" dir="t"/>
          </a:scene3d>
        </p:spPr>
        <p:txBody>
          <a:bodyPr>
            <a:noAutofit/>
          </a:bodyPr>
          <a:lstStyle/>
          <a:p>
            <a:r>
              <a:rPr sz="8800" dirty="0">
                <a:solidFill>
                  <a:schemeClr val="bg1"/>
                </a:solidFill>
                <a:latin typeface="Arial Black" panose="020B0A040201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413</Words>
  <Application>Microsoft Office PowerPoint</Application>
  <PresentationFormat>On-screen Show (4:3)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 Black</vt:lpstr>
      <vt:lpstr>Calibri</vt:lpstr>
      <vt:lpstr>Office Theme</vt:lpstr>
      <vt:lpstr>Calculator</vt:lpstr>
      <vt:lpstr>Project Overview</vt:lpstr>
      <vt:lpstr>HTML Structure</vt:lpstr>
      <vt:lpstr>LayCSSout &amp; Dynamic Background</vt:lpstr>
      <vt:lpstr>JavaScript Logic &amp; Math.js</vt:lpstr>
      <vt:lpstr>Key Functions &amp; Controls</vt:lpstr>
      <vt:lpstr>Highlighted Code Snippets</vt:lpstr>
      <vt:lpstr>Extensions &amp; Enhancements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Chitra Velu</dc:creator>
  <cp:keywords/>
  <dc:description>generated using python-pptx</dc:description>
  <cp:lastModifiedBy>sri sakthi c</cp:lastModifiedBy>
  <cp:revision>2</cp:revision>
  <dcterms:created xsi:type="dcterms:W3CDTF">2013-01-27T09:14:16Z</dcterms:created>
  <dcterms:modified xsi:type="dcterms:W3CDTF">2025-07-13T09:06:22Z</dcterms:modified>
  <cp:category/>
</cp:coreProperties>
</file>