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1272B2-32FD-40B7-A536-AA4C2280FCF6}" v="762" dt="2025-08-20T08:52:43.0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unandan Atmakuru" userId="04a513048d769b13" providerId="LiveId" clId="{BC1272B2-32FD-40B7-A536-AA4C2280FCF6}"/>
    <pc:docChg chg="undo redo custSel addSld delSld modSld">
      <pc:chgData name="Raghunandan Atmakuru" userId="04a513048d769b13" providerId="LiveId" clId="{BC1272B2-32FD-40B7-A536-AA4C2280FCF6}" dt="2025-08-20T08:55:27.957" v="1356" actId="20577"/>
      <pc:docMkLst>
        <pc:docMk/>
      </pc:docMkLst>
      <pc:sldChg chg="modSp mod">
        <pc:chgData name="Raghunandan Atmakuru" userId="04a513048d769b13" providerId="LiveId" clId="{BC1272B2-32FD-40B7-A536-AA4C2280FCF6}" dt="2025-08-17T11:29:56.571" v="1245" actId="20577"/>
        <pc:sldMkLst>
          <pc:docMk/>
          <pc:sldMk cId="799151535" sldId="256"/>
        </pc:sldMkLst>
        <pc:spChg chg="mod">
          <ac:chgData name="Raghunandan Atmakuru" userId="04a513048d769b13" providerId="LiveId" clId="{BC1272B2-32FD-40B7-A536-AA4C2280FCF6}" dt="2025-08-17T11:29:56.571" v="1245" actId="20577"/>
          <ac:spMkLst>
            <pc:docMk/>
            <pc:sldMk cId="799151535" sldId="256"/>
            <ac:spMk id="3" creationId="{E1632C7E-A91D-7193-1323-9A3F9D797EEE}"/>
          </ac:spMkLst>
        </pc:spChg>
      </pc:sldChg>
      <pc:sldChg chg="modSp mod">
        <pc:chgData name="Raghunandan Atmakuru" userId="04a513048d769b13" providerId="LiveId" clId="{BC1272B2-32FD-40B7-A536-AA4C2280FCF6}" dt="2025-08-17T09:30:24.819" v="524" actId="113"/>
        <pc:sldMkLst>
          <pc:docMk/>
          <pc:sldMk cId="3610413486" sldId="257"/>
        </pc:sldMkLst>
        <pc:spChg chg="mod">
          <ac:chgData name="Raghunandan Atmakuru" userId="04a513048d769b13" providerId="LiveId" clId="{BC1272B2-32FD-40B7-A536-AA4C2280FCF6}" dt="2025-08-17T09:30:24.819" v="524" actId="113"/>
          <ac:spMkLst>
            <pc:docMk/>
            <pc:sldMk cId="3610413486" sldId="257"/>
            <ac:spMk id="3" creationId="{EAF742BE-3666-2A9D-5172-B8AD333D9B69}"/>
          </ac:spMkLst>
        </pc:spChg>
      </pc:sldChg>
      <pc:sldChg chg="addSp delSp modSp del mod modClrScheme chgLayout">
        <pc:chgData name="Raghunandan Atmakuru" userId="04a513048d769b13" providerId="LiveId" clId="{BC1272B2-32FD-40B7-A536-AA4C2280FCF6}" dt="2025-08-20T08:54:01.783" v="1341" actId="47"/>
        <pc:sldMkLst>
          <pc:docMk/>
          <pc:sldMk cId="1749468930" sldId="258"/>
        </pc:sldMkLst>
        <pc:spChg chg="mod ord">
          <ac:chgData name="Raghunandan Atmakuru" userId="04a513048d769b13" providerId="LiveId" clId="{BC1272B2-32FD-40B7-A536-AA4C2280FCF6}" dt="2025-08-20T08:38:40.712" v="1286" actId="700"/>
          <ac:spMkLst>
            <pc:docMk/>
            <pc:sldMk cId="1749468930" sldId="258"/>
            <ac:spMk id="2" creationId="{6A24865A-A3AE-43E1-91A8-887737FDAD81}"/>
          </ac:spMkLst>
        </pc:spChg>
        <pc:spChg chg="mod ord">
          <ac:chgData name="Raghunandan Atmakuru" userId="04a513048d769b13" providerId="LiveId" clId="{BC1272B2-32FD-40B7-A536-AA4C2280FCF6}" dt="2025-08-20T08:39:16.361" v="1291" actId="20578"/>
          <ac:spMkLst>
            <pc:docMk/>
            <pc:sldMk cId="1749468930" sldId="258"/>
            <ac:spMk id="3" creationId="{3A2A23C9-001F-5A91-DC64-6A022250A5C6}"/>
          </ac:spMkLst>
        </pc:spChg>
        <pc:spChg chg="add del mod ord">
          <ac:chgData name="Raghunandan Atmakuru" userId="04a513048d769b13" providerId="LiveId" clId="{BC1272B2-32FD-40B7-A536-AA4C2280FCF6}" dt="2025-08-20T08:38:40.712" v="1286" actId="700"/>
          <ac:spMkLst>
            <pc:docMk/>
            <pc:sldMk cId="1749468930" sldId="258"/>
            <ac:spMk id="4" creationId="{3442ECC5-6EA7-E282-80B9-655864596740}"/>
          </ac:spMkLst>
        </pc:spChg>
        <pc:graphicFrameChg chg="add del mod">
          <ac:chgData name="Raghunandan Atmakuru" userId="04a513048d769b13" providerId="LiveId" clId="{BC1272B2-32FD-40B7-A536-AA4C2280FCF6}" dt="2025-08-20T08:39:17" v="1292" actId="3680"/>
          <ac:graphicFrameMkLst>
            <pc:docMk/>
            <pc:sldMk cId="1749468930" sldId="258"/>
            <ac:graphicFrameMk id="5" creationId="{50B12FB5-E23E-748B-15FE-1ED03D13361D}"/>
          </ac:graphicFrameMkLst>
        </pc:graphicFrameChg>
      </pc:sldChg>
      <pc:sldChg chg="del">
        <pc:chgData name="Raghunandan Atmakuru" userId="04a513048d769b13" providerId="LiveId" clId="{BC1272B2-32FD-40B7-A536-AA4C2280FCF6}" dt="2025-08-17T07:52:03.288" v="9" actId="47"/>
        <pc:sldMkLst>
          <pc:docMk/>
          <pc:sldMk cId="1878811005" sldId="259"/>
        </pc:sldMkLst>
      </pc:sldChg>
      <pc:sldChg chg="modSp mod">
        <pc:chgData name="Raghunandan Atmakuru" userId="04a513048d769b13" providerId="LiveId" clId="{BC1272B2-32FD-40B7-A536-AA4C2280FCF6}" dt="2025-08-20T08:55:27.957" v="1356" actId="20577"/>
        <pc:sldMkLst>
          <pc:docMk/>
          <pc:sldMk cId="2211003671" sldId="260"/>
        </pc:sldMkLst>
        <pc:spChg chg="mod">
          <ac:chgData name="Raghunandan Atmakuru" userId="04a513048d769b13" providerId="LiveId" clId="{BC1272B2-32FD-40B7-A536-AA4C2280FCF6}" dt="2025-08-20T08:55:27.957" v="1356" actId="20577"/>
          <ac:spMkLst>
            <pc:docMk/>
            <pc:sldMk cId="2211003671" sldId="260"/>
            <ac:spMk id="3" creationId="{306AF9B4-BCCC-10E1-232C-37E438D9A387}"/>
          </ac:spMkLst>
        </pc:spChg>
      </pc:sldChg>
      <pc:sldChg chg="addSp delSp modSp new mod">
        <pc:chgData name="Raghunandan Atmakuru" userId="04a513048d769b13" providerId="LiveId" clId="{BC1272B2-32FD-40B7-A536-AA4C2280FCF6}" dt="2025-08-20T08:43:03.747" v="1319" actId="20577"/>
        <pc:sldMkLst>
          <pc:docMk/>
          <pc:sldMk cId="1232334099" sldId="262"/>
        </pc:sldMkLst>
        <pc:spChg chg="mod">
          <ac:chgData name="Raghunandan Atmakuru" userId="04a513048d769b13" providerId="LiveId" clId="{BC1272B2-32FD-40B7-A536-AA4C2280FCF6}" dt="2025-08-17T07:54:11.158" v="61" actId="20577"/>
          <ac:spMkLst>
            <pc:docMk/>
            <pc:sldMk cId="1232334099" sldId="262"/>
            <ac:spMk id="2" creationId="{F791B62E-978E-10C6-EE8E-D6D40717770B}"/>
          </ac:spMkLst>
        </pc:spChg>
        <pc:spChg chg="mod">
          <ac:chgData name="Raghunandan Atmakuru" userId="04a513048d769b13" providerId="LiveId" clId="{BC1272B2-32FD-40B7-A536-AA4C2280FCF6}" dt="2025-08-20T08:43:03.747" v="1319" actId="20577"/>
          <ac:spMkLst>
            <pc:docMk/>
            <pc:sldMk cId="1232334099" sldId="262"/>
            <ac:spMk id="3" creationId="{18E0B599-94E5-E77B-736B-5A742166737D}"/>
          </ac:spMkLst>
        </pc:spChg>
      </pc:sldChg>
      <pc:sldChg chg="new del">
        <pc:chgData name="Raghunandan Atmakuru" userId="04a513048d769b13" providerId="LiveId" clId="{BC1272B2-32FD-40B7-A536-AA4C2280FCF6}" dt="2025-08-17T10:56:29.094" v="664" actId="680"/>
        <pc:sldMkLst>
          <pc:docMk/>
          <pc:sldMk cId="2796257203" sldId="263"/>
        </pc:sldMkLst>
      </pc:sldChg>
      <pc:sldChg chg="addSp delSp modSp new mod">
        <pc:chgData name="Raghunandan Atmakuru" userId="04a513048d769b13" providerId="LiveId" clId="{BC1272B2-32FD-40B7-A536-AA4C2280FCF6}" dt="2025-08-20T08:53:54.028" v="1340" actId="1076"/>
        <pc:sldMkLst>
          <pc:docMk/>
          <pc:sldMk cId="3777294391" sldId="263"/>
        </pc:sldMkLst>
        <pc:spChg chg="mod">
          <ac:chgData name="Raghunandan Atmakuru" userId="04a513048d769b13" providerId="LiveId" clId="{BC1272B2-32FD-40B7-A536-AA4C2280FCF6}" dt="2025-08-20T08:53:48.130" v="1339" actId="1076"/>
          <ac:spMkLst>
            <pc:docMk/>
            <pc:sldMk cId="3777294391" sldId="263"/>
            <ac:spMk id="2" creationId="{44AF5CEE-9B00-567B-8285-F63C0BAE1C26}"/>
          </ac:spMkLst>
        </pc:spChg>
        <pc:spChg chg="del">
          <ac:chgData name="Raghunandan Atmakuru" userId="04a513048d769b13" providerId="LiveId" clId="{BC1272B2-32FD-40B7-A536-AA4C2280FCF6}" dt="2025-08-20T08:39:50.184" v="1294" actId="3680"/>
          <ac:spMkLst>
            <pc:docMk/>
            <pc:sldMk cId="3777294391" sldId="263"/>
            <ac:spMk id="3" creationId="{A7CCA663-DA36-0657-3697-82C5656E49BB}"/>
          </ac:spMkLst>
        </pc:spChg>
        <pc:graphicFrameChg chg="add mod ord modGraphic">
          <ac:chgData name="Raghunandan Atmakuru" userId="04a513048d769b13" providerId="LiveId" clId="{BC1272B2-32FD-40B7-A536-AA4C2280FCF6}" dt="2025-08-20T08:53:54.028" v="1340" actId="1076"/>
          <ac:graphicFrameMkLst>
            <pc:docMk/>
            <pc:sldMk cId="3777294391" sldId="263"/>
            <ac:graphicFrameMk id="4" creationId="{46849AE3-D557-DA3D-42E4-5933E2FD4C1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DAC93-C410-D047-395F-A2E8CD0705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5707654-FB84-F915-1DFA-10B37E7C79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B6B386-5A5E-B694-98DD-5E0D6A973659}"/>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5" name="Footer Placeholder 4">
            <a:extLst>
              <a:ext uri="{FF2B5EF4-FFF2-40B4-BE49-F238E27FC236}">
                <a16:creationId xmlns:a16="http://schemas.microsoft.com/office/drawing/2014/main" id="{4ECF01AE-0CDB-6D98-1C9E-A8200128E2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31443B-8E98-F59F-4885-C41AC383C1D6}"/>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907411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36608-A978-72BA-71A3-BA28BE6735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A4E42A-A9DA-3D29-B1E5-4B02A2B28B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C5526-BE79-9924-FB2E-9A8DA9F66E20}"/>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5" name="Footer Placeholder 4">
            <a:extLst>
              <a:ext uri="{FF2B5EF4-FFF2-40B4-BE49-F238E27FC236}">
                <a16:creationId xmlns:a16="http://schemas.microsoft.com/office/drawing/2014/main" id="{E260CD7A-2573-9982-E2A2-121E27B032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4B7FB9-9DB8-6178-D4CC-EE01E37619C8}"/>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470040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5E8FC5-27C1-31FF-D8E4-CD16C46EA0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800A8A-6C78-6AE9-F26C-2D24078FA3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A9652E-5962-70A4-4A04-044246D318E3}"/>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5" name="Footer Placeholder 4">
            <a:extLst>
              <a:ext uri="{FF2B5EF4-FFF2-40B4-BE49-F238E27FC236}">
                <a16:creationId xmlns:a16="http://schemas.microsoft.com/office/drawing/2014/main" id="{09A38C5C-E829-4106-804B-7D8029C979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49D220-3896-F9C8-4DD0-087B28801D6B}"/>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307811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D1DB2-FDF6-6A5F-93C6-067C2EA84E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941B00-5FC6-6F28-5000-3726E1820A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26429-C0FA-9B92-0E60-70B9F7671C09}"/>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5" name="Footer Placeholder 4">
            <a:extLst>
              <a:ext uri="{FF2B5EF4-FFF2-40B4-BE49-F238E27FC236}">
                <a16:creationId xmlns:a16="http://schemas.microsoft.com/office/drawing/2014/main" id="{D5C42559-B03F-1BA5-52E5-3435B5644C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69FA1C-761D-86EE-DFF3-E484421577DF}"/>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341467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CB15B-3B86-830C-BFC3-D9850570BE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5586CD-C335-78C2-D2F2-C7444E8725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215143-3235-4415-3F6B-22F845272A67}"/>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5" name="Footer Placeholder 4">
            <a:extLst>
              <a:ext uri="{FF2B5EF4-FFF2-40B4-BE49-F238E27FC236}">
                <a16:creationId xmlns:a16="http://schemas.microsoft.com/office/drawing/2014/main" id="{E655E4DA-7528-FC2C-53D9-66A31F785C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1416D2-B44C-F12E-84A8-FA0C4D302477}"/>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295792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BF94-8F46-DBC7-8F9B-A21AD1E5AD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DB1881-2AB6-AA1C-79B7-FE15A8727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B47FB5-1C4D-AFF3-373E-5796D1329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DE6D47-7E1D-9B8F-8F00-FFC84011DD36}"/>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6" name="Footer Placeholder 5">
            <a:extLst>
              <a:ext uri="{FF2B5EF4-FFF2-40B4-BE49-F238E27FC236}">
                <a16:creationId xmlns:a16="http://schemas.microsoft.com/office/drawing/2014/main" id="{B8796FE8-C9FC-744A-3DEF-1279E8DED4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FAB535-8A1E-C7C5-D895-6D36D2C04031}"/>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43089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5C473-6982-D2BB-FB3C-A1F296A684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496854-1E15-F73E-2FAA-39CDD8FD39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586D96-9E6F-433A-68A2-0635FBBA7F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F3358A1-F9A8-8C41-E353-44234C4CC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B7D07E-B520-6FAA-DBCA-1820A6D852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208AD6-D8C2-C55B-0C4B-1420627EF875}"/>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8" name="Footer Placeholder 7">
            <a:extLst>
              <a:ext uri="{FF2B5EF4-FFF2-40B4-BE49-F238E27FC236}">
                <a16:creationId xmlns:a16="http://schemas.microsoft.com/office/drawing/2014/main" id="{5D32B5D5-4EE4-DE26-CDD8-DCB40ABC288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6A0272-97E7-B629-2788-8A96700F06CA}"/>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266977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C6C04-A13E-F4D2-43FB-45CDCA9238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9C970F-F4F1-3E4C-CE05-C6F5FB7ACE0F}"/>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4" name="Footer Placeholder 3">
            <a:extLst>
              <a:ext uri="{FF2B5EF4-FFF2-40B4-BE49-F238E27FC236}">
                <a16:creationId xmlns:a16="http://schemas.microsoft.com/office/drawing/2014/main" id="{E68AF259-38D9-6B48-C69D-6D520C3C7AE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4C81EF-DD0C-E5F0-55DE-FAF3AE3FA2B8}"/>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306139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51E27-2B71-6596-BD6A-23A910E4BF14}"/>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3" name="Footer Placeholder 2">
            <a:extLst>
              <a:ext uri="{FF2B5EF4-FFF2-40B4-BE49-F238E27FC236}">
                <a16:creationId xmlns:a16="http://schemas.microsoft.com/office/drawing/2014/main" id="{BC08DF77-DBA5-4652-FA28-20AAE5633B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8C740A-9396-FEB9-F441-95A01D4016CA}"/>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272102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D941D-1CF9-7A2F-8E6A-CD6B9C723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A4F54A-73BB-DECF-3C54-E94C37FB81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C5BBEAC-8AFA-B4A8-53CB-3A7FD7596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6991E-F86A-749C-BA6D-0F2776E093A7}"/>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6" name="Footer Placeholder 5">
            <a:extLst>
              <a:ext uri="{FF2B5EF4-FFF2-40B4-BE49-F238E27FC236}">
                <a16:creationId xmlns:a16="http://schemas.microsoft.com/office/drawing/2014/main" id="{E8BD1F81-50B9-A353-1EF1-87F5BCA268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B6CA67-6BCB-B1A9-5885-25DF4684F020}"/>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2123244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3A163-7908-AF7E-91E1-E4402BD43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0651776-0499-2681-A8DC-C8BCA39BC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A48A64-9693-900D-0AC9-2CF41C7E07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17729D-A090-4749-C95E-5911E1D5D54A}"/>
              </a:ext>
            </a:extLst>
          </p:cNvPr>
          <p:cNvSpPr>
            <a:spLocks noGrp="1"/>
          </p:cNvSpPr>
          <p:nvPr>
            <p:ph type="dt" sz="half" idx="10"/>
          </p:nvPr>
        </p:nvSpPr>
        <p:spPr/>
        <p:txBody>
          <a:bodyPr/>
          <a:lstStyle/>
          <a:p>
            <a:fld id="{001D5FDD-1B26-4138-81DD-9FDAD534576F}" type="datetimeFigureOut">
              <a:rPr lang="en-IN" smtClean="0"/>
              <a:t>20-08-2025</a:t>
            </a:fld>
            <a:endParaRPr lang="en-IN"/>
          </a:p>
        </p:txBody>
      </p:sp>
      <p:sp>
        <p:nvSpPr>
          <p:cNvPr id="6" name="Footer Placeholder 5">
            <a:extLst>
              <a:ext uri="{FF2B5EF4-FFF2-40B4-BE49-F238E27FC236}">
                <a16:creationId xmlns:a16="http://schemas.microsoft.com/office/drawing/2014/main" id="{953E6BC5-09AD-9E25-FC10-466B1FEE83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7AC66C-7E22-7586-581E-54E5C24F3D0C}"/>
              </a:ext>
            </a:extLst>
          </p:cNvPr>
          <p:cNvSpPr>
            <a:spLocks noGrp="1"/>
          </p:cNvSpPr>
          <p:nvPr>
            <p:ph type="sldNum" sz="quarter" idx="12"/>
          </p:nvPr>
        </p:nvSpPr>
        <p:spPr/>
        <p:txBody>
          <a:bodyPr/>
          <a:lstStyle/>
          <a:p>
            <a:fld id="{49CF9C29-D018-430E-AD4A-7AF6EC670E2B}" type="slidenum">
              <a:rPr lang="en-IN" smtClean="0"/>
              <a:t>‹#›</a:t>
            </a:fld>
            <a:endParaRPr lang="en-IN"/>
          </a:p>
        </p:txBody>
      </p:sp>
    </p:spTree>
    <p:extLst>
      <p:ext uri="{BB962C8B-B14F-4D97-AF65-F5344CB8AC3E}">
        <p14:creationId xmlns:p14="http://schemas.microsoft.com/office/powerpoint/2010/main" val="294452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9A4F1-0FC1-1EF8-4E06-E8AB6BEEE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4601F8-8C72-AC97-FEC2-D118ACF12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FABAC4-3A86-75E2-8EFE-C9B0F2C9EA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01D5FDD-1B26-4138-81DD-9FDAD534576F}" type="datetimeFigureOut">
              <a:rPr lang="en-IN" smtClean="0"/>
              <a:t>20-08-2025</a:t>
            </a:fld>
            <a:endParaRPr lang="en-IN"/>
          </a:p>
        </p:txBody>
      </p:sp>
      <p:sp>
        <p:nvSpPr>
          <p:cNvPr id="5" name="Footer Placeholder 4">
            <a:extLst>
              <a:ext uri="{FF2B5EF4-FFF2-40B4-BE49-F238E27FC236}">
                <a16:creationId xmlns:a16="http://schemas.microsoft.com/office/drawing/2014/main" id="{6AEA486E-81F6-77B7-E416-25442B9DA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E69D15E-3F51-EE37-7F52-FB11B4B484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CF9C29-D018-430E-AD4A-7AF6EC670E2B}" type="slidenum">
              <a:rPr lang="en-IN" smtClean="0"/>
              <a:t>‹#›</a:t>
            </a:fld>
            <a:endParaRPr lang="en-IN"/>
          </a:p>
        </p:txBody>
      </p:sp>
    </p:spTree>
    <p:extLst>
      <p:ext uri="{BB962C8B-B14F-4D97-AF65-F5344CB8AC3E}">
        <p14:creationId xmlns:p14="http://schemas.microsoft.com/office/powerpoint/2010/main" val="487705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25EDB-801E-4FB4-1FB1-EB63EC53D543}"/>
              </a:ext>
            </a:extLst>
          </p:cNvPr>
          <p:cNvSpPr>
            <a:spLocks noGrp="1"/>
          </p:cNvSpPr>
          <p:nvPr>
            <p:ph type="ctrTitle"/>
          </p:nvPr>
        </p:nvSpPr>
        <p:spPr/>
        <p:txBody>
          <a:bodyPr/>
          <a:lstStyle/>
          <a:p>
            <a:r>
              <a:rPr lang="en-IN" dirty="0"/>
              <a:t>INS SENSOR CALIBRATION USING ML</a:t>
            </a:r>
          </a:p>
        </p:txBody>
      </p:sp>
      <p:sp>
        <p:nvSpPr>
          <p:cNvPr id="3" name="Subtitle 2">
            <a:extLst>
              <a:ext uri="{FF2B5EF4-FFF2-40B4-BE49-F238E27FC236}">
                <a16:creationId xmlns:a16="http://schemas.microsoft.com/office/drawing/2014/main" id="{E1632C7E-A91D-7193-1323-9A3F9D797EEE}"/>
              </a:ext>
            </a:extLst>
          </p:cNvPr>
          <p:cNvSpPr>
            <a:spLocks noGrp="1"/>
          </p:cNvSpPr>
          <p:nvPr>
            <p:ph type="subTitle" idx="1"/>
          </p:nvPr>
        </p:nvSpPr>
        <p:spPr>
          <a:xfrm>
            <a:off x="1524000" y="3602037"/>
            <a:ext cx="9144000" cy="2975225"/>
          </a:xfrm>
        </p:spPr>
        <p:txBody>
          <a:bodyPr>
            <a:normAutofit/>
          </a:bodyPr>
          <a:lstStyle/>
          <a:p>
            <a:r>
              <a:rPr lang="en-IN" sz="3200" dirty="0"/>
              <a:t>Raghunandan</a:t>
            </a:r>
          </a:p>
          <a:p>
            <a:r>
              <a:rPr lang="en-IN" sz="3200" dirty="0"/>
              <a:t>DEAIS</a:t>
            </a:r>
          </a:p>
          <a:p>
            <a:endParaRPr lang="en-IN" sz="3200" dirty="0"/>
          </a:p>
          <a:p>
            <a:r>
              <a:rPr lang="en-IN" sz="3200" dirty="0" err="1"/>
              <a:t>M.Swapna</a:t>
            </a:r>
            <a:r>
              <a:rPr lang="en-IN" sz="3200" dirty="0"/>
              <a:t>, </a:t>
            </a:r>
            <a:r>
              <a:rPr lang="en-IN" sz="3200" dirty="0" err="1"/>
              <a:t>Sc.E</a:t>
            </a:r>
            <a:endParaRPr lang="en-IN" sz="3200" dirty="0"/>
          </a:p>
          <a:p>
            <a:r>
              <a:rPr lang="en-IN" sz="3200" dirty="0"/>
              <a:t>Dr. Yogeshwar Singh</a:t>
            </a:r>
          </a:p>
          <a:p>
            <a:endParaRPr lang="en-IN" sz="3200" dirty="0"/>
          </a:p>
          <a:p>
            <a:endParaRPr lang="en-IN" sz="3200" dirty="0"/>
          </a:p>
        </p:txBody>
      </p:sp>
    </p:spTree>
    <p:extLst>
      <p:ext uri="{BB962C8B-B14F-4D97-AF65-F5344CB8AC3E}">
        <p14:creationId xmlns:p14="http://schemas.microsoft.com/office/powerpoint/2010/main" val="799151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4D7DA-C99F-AC1F-448A-F88F9571FBB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EAF742BE-3666-2A9D-5172-B8AD333D9B69}"/>
              </a:ext>
            </a:extLst>
          </p:cNvPr>
          <p:cNvSpPr>
            <a:spLocks noGrp="1"/>
          </p:cNvSpPr>
          <p:nvPr>
            <p:ph idx="1"/>
          </p:nvPr>
        </p:nvSpPr>
        <p:spPr/>
        <p:txBody>
          <a:bodyPr/>
          <a:lstStyle/>
          <a:p>
            <a:r>
              <a:rPr lang="en-US" dirty="0"/>
              <a:t>Development of a machine learning model to estimate the complete set of INS sensor calibration parameters, including </a:t>
            </a:r>
            <a:r>
              <a:rPr lang="en-US" b="1" dirty="0"/>
              <a:t>biases, scale factors, and misalignment terms</a:t>
            </a:r>
            <a:r>
              <a:rPr lang="en-US" dirty="0"/>
              <a:t>, while accounting for temperature-dependent variations, for accurate modelling and correction of sensor errors, with the </a:t>
            </a:r>
            <a:r>
              <a:rPr lang="en-US" b="1" dirty="0"/>
              <a:t>objective of reducing calibration time.</a:t>
            </a:r>
          </a:p>
        </p:txBody>
      </p:sp>
    </p:spTree>
    <p:extLst>
      <p:ext uri="{BB962C8B-B14F-4D97-AF65-F5344CB8AC3E}">
        <p14:creationId xmlns:p14="http://schemas.microsoft.com/office/powerpoint/2010/main" val="361041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5CEE-9B00-567B-8285-F63C0BAE1C26}"/>
              </a:ext>
            </a:extLst>
          </p:cNvPr>
          <p:cNvSpPr>
            <a:spLocks noGrp="1"/>
          </p:cNvSpPr>
          <p:nvPr>
            <p:ph type="title"/>
          </p:nvPr>
        </p:nvSpPr>
        <p:spPr>
          <a:xfrm>
            <a:off x="838200" y="234592"/>
            <a:ext cx="10515600" cy="1325563"/>
          </a:xfrm>
        </p:spPr>
        <p:txBody>
          <a:bodyPr/>
          <a:lstStyle/>
          <a:p>
            <a:r>
              <a:rPr lang="en-IN" dirty="0"/>
              <a:t>LITERATURE SURVEY</a:t>
            </a:r>
          </a:p>
        </p:txBody>
      </p:sp>
      <p:graphicFrame>
        <p:nvGraphicFramePr>
          <p:cNvPr id="4" name="Content Placeholder 3">
            <a:extLst>
              <a:ext uri="{FF2B5EF4-FFF2-40B4-BE49-F238E27FC236}">
                <a16:creationId xmlns:a16="http://schemas.microsoft.com/office/drawing/2014/main" id="{46849AE3-D557-DA3D-42E4-5933E2FD4C1D}"/>
              </a:ext>
            </a:extLst>
          </p:cNvPr>
          <p:cNvGraphicFramePr>
            <a:graphicFrameLocks noGrp="1"/>
          </p:cNvGraphicFramePr>
          <p:nvPr>
            <p:ph idx="1"/>
            <p:extLst>
              <p:ext uri="{D42A27DB-BD31-4B8C-83A1-F6EECF244321}">
                <p14:modId xmlns:p14="http://schemas.microsoft.com/office/powerpoint/2010/main" val="65561227"/>
              </p:ext>
            </p:extLst>
          </p:nvPr>
        </p:nvGraphicFramePr>
        <p:xfrm>
          <a:off x="838200" y="1398322"/>
          <a:ext cx="10515600" cy="5212080"/>
        </p:xfrm>
        <a:graphic>
          <a:graphicData uri="http://schemas.openxmlformats.org/drawingml/2006/table">
            <a:tbl>
              <a:tblPr firstRow="1" bandRow="1">
                <a:tableStyleId>{9D7B26C5-4107-4FEC-AEDC-1716B250A1EF}</a:tableStyleId>
              </a:tblPr>
              <a:tblGrid>
                <a:gridCol w="5257800">
                  <a:extLst>
                    <a:ext uri="{9D8B030D-6E8A-4147-A177-3AD203B41FA5}">
                      <a16:colId xmlns:a16="http://schemas.microsoft.com/office/drawing/2014/main" val="2997897363"/>
                    </a:ext>
                  </a:extLst>
                </a:gridCol>
                <a:gridCol w="5257800">
                  <a:extLst>
                    <a:ext uri="{9D8B030D-6E8A-4147-A177-3AD203B41FA5}">
                      <a16:colId xmlns:a16="http://schemas.microsoft.com/office/drawing/2014/main" val="3482376406"/>
                    </a:ext>
                  </a:extLst>
                </a:gridCol>
              </a:tblGrid>
              <a:tr h="1555750">
                <a:tc>
                  <a:txBody>
                    <a:bodyPr/>
                    <a:lstStyle/>
                    <a:p>
                      <a:r>
                        <a:rPr lang="en-US" b="0" dirty="0"/>
                        <a:t>Q. Wang, Y. Li, and X. Niu, "Thermal Calibration Procedure and Thermal Characterization of Low-cost Inertial Measurement Units," </a:t>
                      </a:r>
                      <a:r>
                        <a:rPr lang="en-US" b="0" i="1" dirty="0"/>
                        <a:t>Journal of Navigation</a:t>
                      </a:r>
                      <a:r>
                        <a:rPr lang="en-US" b="0" dirty="0"/>
                        <a:t>, pp. 1–18, 2015, </a:t>
                      </a:r>
                      <a:r>
                        <a:rPr lang="en-US" b="0" dirty="0" err="1"/>
                        <a:t>doi</a:t>
                      </a:r>
                      <a:r>
                        <a:rPr lang="en-US" b="0" dirty="0"/>
                        <a:t>: 10.1017/S0373463315000600.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t>The study shows that MEMS IMU errors vary significantly with temperature, but reliable thermal calibration especially using averaged thermal models can effectively reduce these errors, improve navigation performance, and require periodic recalibration due to sensor drift over time</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551575"/>
                  </a:ext>
                </a:extLst>
              </a:tr>
              <a:tr h="15557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 B. </a:t>
                      </a:r>
                      <a:r>
                        <a:rPr lang="en-US" b="0" dirty="0" err="1"/>
                        <a:t>Vavilova</a:t>
                      </a:r>
                      <a:r>
                        <a:rPr lang="en-US" b="0" dirty="0"/>
                        <a:t>, I. A. </a:t>
                      </a:r>
                      <a:r>
                        <a:rPr lang="en-US" b="0" dirty="0" err="1"/>
                        <a:t>Vasineva</a:t>
                      </a:r>
                      <a:r>
                        <a:rPr lang="en-US" b="0" dirty="0"/>
                        <a:t>, A. A. Golovan, A. V. Kozlov, I. A. </a:t>
                      </a:r>
                      <a:r>
                        <a:rPr lang="en-US" b="0" dirty="0" err="1"/>
                        <a:t>Papusha</a:t>
                      </a:r>
                      <a:r>
                        <a:rPr lang="en-US" b="0" dirty="0"/>
                        <a:t>, and N. A. </a:t>
                      </a:r>
                      <a:r>
                        <a:rPr lang="en-US" b="0" dirty="0" err="1"/>
                        <a:t>Parusnikov</a:t>
                      </a:r>
                      <a:r>
                        <a:rPr lang="en-US" b="0" dirty="0"/>
                        <a:t>, "The Calibration Problem in Inertial Navigation," Journal of Mathematical Sciences, vol. 253, no. 6, pp. 839–860, Mar. 2021. </a:t>
                      </a:r>
                      <a:r>
                        <a:rPr lang="en-US" b="0" dirty="0" err="1"/>
                        <a:t>doi</a:t>
                      </a:r>
                      <a:r>
                        <a:rPr lang="en-US" b="0" dirty="0"/>
                        <a:t>: 10.1007/s10958-021-05267-9.</a:t>
                      </a:r>
                    </a:p>
                    <a:p>
                      <a:endParaRPr lang="en-IN" b="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t>The paper presents a bench calibration method for INS that directly uses raw accelerometer and gyroscope data from the assembled system to estimate sensor error parameters and enable effective error compensation in navigation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3566934"/>
                  </a:ext>
                </a:extLst>
              </a:tr>
              <a:tr h="15557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 Pesti, P. </a:t>
                      </a:r>
                      <a:r>
                        <a:rPr lang="en-US" dirty="0" err="1"/>
                        <a:t>Sarcevic</a:t>
                      </a:r>
                      <a:r>
                        <a:rPr lang="en-US" dirty="0"/>
                        <a:t>, and A. Odry, “Artificial neural network-based MEMS accelerometer array calibration,” </a:t>
                      </a:r>
                      <a:r>
                        <a:rPr lang="en-US" i="1" dirty="0"/>
                        <a:t>International Journal of Intelligent Robotics and Applications</a:t>
                      </a:r>
                      <a:r>
                        <a:rPr lang="en-US" dirty="0"/>
                        <a:t>, 2025, </a:t>
                      </a:r>
                      <a:r>
                        <a:rPr lang="en-US" dirty="0" err="1"/>
                        <a:t>doi</a:t>
                      </a:r>
                      <a:r>
                        <a:rPr lang="en-US" dirty="0"/>
                        <a:t>: 10.1007/s41315-025-00438-2.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t>This study proposes an ANN-based calibration method for low-cost accelerometer arrays using multi-IMU data fusion, achieving up to 23% improvement over regular methods and demonstrating strong potential for precise motion sensing and future real-time applications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7878405"/>
                  </a:ext>
                </a:extLst>
              </a:tr>
            </a:tbl>
          </a:graphicData>
        </a:graphic>
      </p:graphicFrame>
    </p:spTree>
    <p:extLst>
      <p:ext uri="{BB962C8B-B14F-4D97-AF65-F5344CB8AC3E}">
        <p14:creationId xmlns:p14="http://schemas.microsoft.com/office/powerpoint/2010/main" val="377729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4A1B-02EA-597F-2974-BD12E68F2B60}"/>
              </a:ext>
            </a:extLst>
          </p:cNvPr>
          <p:cNvSpPr>
            <a:spLocks noGrp="1"/>
          </p:cNvSpPr>
          <p:nvPr>
            <p:ph type="title"/>
          </p:nvPr>
        </p:nvSpPr>
        <p:spPr/>
        <p:txBody>
          <a:bodyPr/>
          <a:lstStyle/>
          <a:p>
            <a:r>
              <a:rPr lang="en-IN" dirty="0"/>
              <a:t>GENERAL APPROACH</a:t>
            </a:r>
          </a:p>
        </p:txBody>
      </p:sp>
      <p:sp>
        <p:nvSpPr>
          <p:cNvPr id="3" name="Content Placeholder 2">
            <a:extLst>
              <a:ext uri="{FF2B5EF4-FFF2-40B4-BE49-F238E27FC236}">
                <a16:creationId xmlns:a16="http://schemas.microsoft.com/office/drawing/2014/main" id="{306AF9B4-BCCC-10E1-232C-37E438D9A387}"/>
              </a:ext>
            </a:extLst>
          </p:cNvPr>
          <p:cNvSpPr>
            <a:spLocks noGrp="1"/>
          </p:cNvSpPr>
          <p:nvPr>
            <p:ph idx="1"/>
          </p:nvPr>
        </p:nvSpPr>
        <p:spPr/>
        <p:txBody>
          <a:bodyPr>
            <a:normAutofit fontScale="92500" lnSpcReduction="20000"/>
          </a:bodyPr>
          <a:lstStyle/>
          <a:p>
            <a:r>
              <a:rPr lang="en-US" dirty="0"/>
              <a:t>Collect synchronized raw accelerometer readings (X, Y, Z) and temperature data.</a:t>
            </a:r>
          </a:p>
          <a:p>
            <a:r>
              <a:rPr lang="en-US" dirty="0"/>
              <a:t>Preprocess and align datasets to remove noise and outliers.</a:t>
            </a:r>
          </a:p>
          <a:p>
            <a:r>
              <a:rPr lang="en-US" dirty="0"/>
              <a:t>Define target calibration parameters (biases, scale factors, misalignment errors) for all axes.</a:t>
            </a:r>
          </a:p>
          <a:p>
            <a:r>
              <a:rPr lang="en-IN" dirty="0"/>
              <a:t>Train a supervised neural network mapping </a:t>
            </a:r>
            <a:r>
              <a:rPr lang="en-IN" b="1" dirty="0"/>
              <a:t>4 inputs → 12 error parameters</a:t>
            </a:r>
            <a:r>
              <a:rPr lang="en-IN" dirty="0"/>
              <a:t>. For example, the </a:t>
            </a:r>
            <a:r>
              <a:rPr lang="en-IN" b="1" dirty="0"/>
              <a:t>four inputs can be </a:t>
            </a:r>
            <a:r>
              <a:rPr lang="en-IN" b="1" dirty="0" err="1"/>
              <a:t>accel_x</a:t>
            </a:r>
            <a:r>
              <a:rPr lang="en-IN" b="1" dirty="0"/>
              <a:t>, </a:t>
            </a:r>
            <a:r>
              <a:rPr lang="en-IN" b="1" dirty="0" err="1"/>
              <a:t>accel_y</a:t>
            </a:r>
            <a:r>
              <a:rPr lang="en-IN" b="1" dirty="0"/>
              <a:t>, </a:t>
            </a:r>
            <a:r>
              <a:rPr lang="en-IN" b="1" dirty="0" err="1"/>
              <a:t>accel_z</a:t>
            </a:r>
            <a:r>
              <a:rPr lang="en-IN" b="1" dirty="0"/>
              <a:t>, temp</a:t>
            </a:r>
            <a:r>
              <a:rPr lang="en-IN" dirty="0"/>
              <a:t> and the </a:t>
            </a:r>
            <a:r>
              <a:rPr lang="en-IN" b="1" dirty="0"/>
              <a:t>12 outputs can be all error parameters for all three axes</a:t>
            </a:r>
          </a:p>
          <a:p>
            <a:r>
              <a:rPr lang="en-US" dirty="0"/>
              <a:t>Apply predicted </a:t>
            </a:r>
            <a:r>
              <a:rPr lang="en-US"/>
              <a:t>error parameters </a:t>
            </a:r>
            <a:r>
              <a:rPr lang="en-US" dirty="0"/>
              <a:t>to generate calibrated accelerometer outputs.</a:t>
            </a:r>
          </a:p>
          <a:p>
            <a:r>
              <a:rPr lang="en-US" dirty="0"/>
              <a:t>Validate performance against reference measurements.</a:t>
            </a:r>
            <a:endParaRPr lang="en-IN" dirty="0"/>
          </a:p>
        </p:txBody>
      </p:sp>
    </p:spTree>
    <p:extLst>
      <p:ext uri="{BB962C8B-B14F-4D97-AF65-F5344CB8AC3E}">
        <p14:creationId xmlns:p14="http://schemas.microsoft.com/office/powerpoint/2010/main" val="221100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B62E-978E-10C6-EE8E-D6D40717770B}"/>
              </a:ext>
            </a:extLst>
          </p:cNvPr>
          <p:cNvSpPr>
            <a:spLocks noGrp="1"/>
          </p:cNvSpPr>
          <p:nvPr>
            <p:ph type="title"/>
          </p:nvPr>
        </p:nvSpPr>
        <p:spPr/>
        <p:txBody>
          <a:bodyPr/>
          <a:lstStyle/>
          <a:p>
            <a:r>
              <a:rPr lang="en-IN" dirty="0"/>
              <a:t>EQUATIONS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E0B599-94E5-E77B-736B-5A742166737D}"/>
                  </a:ext>
                </a:extLst>
              </p:cNvPr>
              <p:cNvSpPr>
                <a:spLocks noGrp="1"/>
              </p:cNvSpPr>
              <p:nvPr>
                <p:ph idx="1"/>
              </p:nvPr>
            </p:nvSpPr>
            <p:spPr/>
            <p:txBody>
              <a:bodyPr/>
              <a:lstStyle/>
              <a:p>
                <a:r>
                  <a:rPr lang="en-IN" dirty="0"/>
                  <a:t>To get base bias and scale factor from raw accelerator readings and reference values:</a:t>
                </a:r>
                <a14:m>
                  <m:oMath xmlns:m="http://schemas.openxmlformats.org/officeDocument/2006/math">
                    <m:r>
                      <a:rPr lang="en-IN" b="0" i="1" smtClean="0">
                        <a:latin typeface="Cambria Math" panose="02040503050406030204" pitchFamily="18" charset="0"/>
                      </a:rPr>
                      <m:t>  </m:t>
                    </m:r>
                    <m:sSub>
                      <m:sSubPr>
                        <m:ctrlPr>
                          <a:rPr lang="en-US" i="1" smtClean="0">
                            <a:latin typeface="Cambria Math" panose="02040503050406030204" pitchFamily="18" charset="0"/>
                          </a:rPr>
                        </m:ctrlPr>
                      </m:sSubPr>
                      <m:e>
                        <m:r>
                          <a:rPr lang="en-US" i="1" smtClean="0">
                            <a:latin typeface="Cambria Math" panose="02040503050406030204" pitchFamily="18" charset="0"/>
                          </a:rPr>
                          <m:t>𝑎</m:t>
                        </m:r>
                      </m:e>
                      <m:sub>
                        <m:r>
                          <a:rPr lang="en-IN" b="0" i="1" smtClean="0">
                            <a:latin typeface="Cambria Math" panose="02040503050406030204" pitchFamily="18" charset="0"/>
                          </a:rPr>
                          <m:t>𝑟𝑎𝑤</m:t>
                        </m:r>
                      </m:sub>
                    </m:sSub>
                    <m:r>
                      <a:rPr lang="en-US" i="1" smtClean="0">
                        <a:latin typeface="Cambria Math" panose="02040503050406030204" pitchFamily="18" charset="0"/>
                      </a:rPr>
                      <m:t>= </m:t>
                    </m:r>
                    <m:sSub>
                      <m:sSubPr>
                        <m:ctrlPr>
                          <a:rPr lang="en-US" i="1">
                            <a:latin typeface="Cambria Math" panose="02040503050406030204" pitchFamily="18" charset="0"/>
                          </a:rPr>
                        </m:ctrlPr>
                      </m:sSubPr>
                      <m:e>
                        <m:r>
                          <a:rPr lang="en-US" i="1" smtClean="0">
                            <a:latin typeface="Cambria Math" panose="02040503050406030204" pitchFamily="18" charset="0"/>
                          </a:rPr>
                          <m:t>𝑠</m:t>
                        </m:r>
                        <m:r>
                          <a:rPr lang="en-IN" b="0" i="1" smtClean="0">
                            <a:latin typeface="Cambria Math" panose="02040503050406030204" pitchFamily="18" charset="0"/>
                          </a:rPr>
                          <m:t>𝑓</m:t>
                        </m:r>
                      </m:e>
                      <m:sub>
                        <m:r>
                          <a:rPr lang="en-US" i="1" smtClean="0">
                            <a:latin typeface="Cambria Math" panose="02040503050406030204" pitchFamily="18" charset="0"/>
                          </a:rPr>
                          <m:t>𝑗</m:t>
                        </m:r>
                      </m:sub>
                    </m:sSub>
                    <m:r>
                      <a:rPr lang="en-IN" b="0"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𝑎</m:t>
                        </m:r>
                      </m:e>
                      <m:sub>
                        <m:r>
                          <a:rPr lang="en-IN" b="0" i="1" smtClean="0">
                            <a:latin typeface="Cambria Math" panose="02040503050406030204" pitchFamily="18" charset="0"/>
                          </a:rPr>
                          <m:t>𝑟𝑒𝑓</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𝑏</m:t>
                        </m:r>
                      </m:e>
                      <m:sub>
                        <m:r>
                          <a:rPr lang="en-US" i="1" smtClean="0">
                            <a:latin typeface="Cambria Math" panose="02040503050406030204" pitchFamily="18" charset="0"/>
                          </a:rPr>
                          <m:t>𝑗</m:t>
                        </m:r>
                      </m:sub>
                    </m:sSub>
                  </m:oMath>
                </a14:m>
                <a:endParaRPr lang="en-IN" i="1" dirty="0">
                  <a:latin typeface="Cambria Math" panose="02040503050406030204" pitchFamily="18" charset="0"/>
                </a:endParaRPr>
              </a:p>
              <a:p>
                <a:pPr marL="0" indent="0">
                  <a:buNone/>
                </a:pPr>
                <a:endParaRPr lang="en-IN" i="1" dirty="0">
                  <a:latin typeface="Cambria Math" panose="02040503050406030204" pitchFamily="18" charset="0"/>
                </a:endParaRPr>
              </a:p>
              <a:p>
                <a14:m>
                  <m:oMath xmlns:m="http://schemas.openxmlformats.org/officeDocument/2006/math">
                    <m:r>
                      <a:rPr lang="en-IN" i="1" smtClean="0">
                        <a:latin typeface="Cambria Math" panose="02040503050406030204" pitchFamily="18" charset="0"/>
                      </a:rPr>
                      <m:t>𝑏</m:t>
                    </m:r>
                    <m:d>
                      <m:dPr>
                        <m:ctrlPr>
                          <a:rPr lang="en-IN" i="1">
                            <a:latin typeface="Cambria Math" panose="02040503050406030204" pitchFamily="18" charset="0"/>
                          </a:rPr>
                        </m:ctrlPr>
                      </m:dPr>
                      <m:e>
                        <m:r>
                          <a:rPr lang="en-IN" i="1" smtClean="0">
                            <a:latin typeface="Cambria Math" panose="02040503050406030204" pitchFamily="18" charset="0"/>
                          </a:rPr>
                          <m:t>𝑡</m:t>
                        </m:r>
                      </m:e>
                    </m:d>
                    <m:r>
                      <a:rPr lang="en-IN" i="1" smtClean="0">
                        <a:latin typeface="Cambria Math" panose="02040503050406030204" pitchFamily="18" charset="0"/>
                      </a:rPr>
                      <m:t>=</m:t>
                    </m:r>
                    <m:sSub>
                      <m:sSubPr>
                        <m:ctrlPr>
                          <a:rPr lang="en-IN" i="1">
                            <a:latin typeface="Cambria Math" panose="02040503050406030204" pitchFamily="18" charset="0"/>
                          </a:rPr>
                        </m:ctrlPr>
                      </m:sSubPr>
                      <m:e>
                        <m:r>
                          <a:rPr lang="en-IN" i="1" smtClean="0">
                            <a:latin typeface="Cambria Math" panose="02040503050406030204" pitchFamily="18" charset="0"/>
                          </a:rPr>
                          <m:t>𝑏</m:t>
                        </m:r>
                      </m:e>
                      <m:sub>
                        <m:r>
                          <a:rPr lang="en-IN" i="1" smtClean="0">
                            <a:latin typeface="Cambria Math" panose="02040503050406030204" pitchFamily="18" charset="0"/>
                          </a:rPr>
                          <m:t>𝑏𝑎𝑠𝑒</m:t>
                        </m:r>
                      </m:sub>
                    </m:sSub>
                    <m:r>
                      <a:rPr lang="en-IN" i="1" smtClean="0">
                        <a:latin typeface="Cambria Math" panose="02040503050406030204" pitchFamily="18" charset="0"/>
                      </a:rPr>
                      <m:t>+</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smtClean="0">
                                <a:latin typeface="Cambria Math" panose="02040503050406030204" pitchFamily="18" charset="0"/>
                              </a:rPr>
                              <m:t>𝑇</m:t>
                            </m:r>
                          </m:e>
                          <m:sub>
                            <m:r>
                              <a:rPr lang="en-IN" i="1" smtClean="0">
                                <a:latin typeface="Cambria Math" panose="02040503050406030204" pitchFamily="18" charset="0"/>
                              </a:rPr>
                              <m:t>𝑚𝑒𝑎𝑠𝑢𝑟𝑒𝑑</m:t>
                            </m:r>
                          </m:sub>
                        </m:sSub>
                        <m:r>
                          <a:rPr lang="en-IN" i="1" smtClean="0">
                            <a:latin typeface="Cambria Math" panose="02040503050406030204" pitchFamily="18" charset="0"/>
                          </a:rPr>
                          <m:t>−</m:t>
                        </m:r>
                        <m:sSub>
                          <m:sSubPr>
                            <m:ctrlPr>
                              <a:rPr lang="en-IN" i="1">
                                <a:latin typeface="Cambria Math" panose="02040503050406030204" pitchFamily="18" charset="0"/>
                              </a:rPr>
                            </m:ctrlPr>
                          </m:sSubPr>
                          <m:e>
                            <m:r>
                              <a:rPr lang="en-IN" i="1" smtClean="0">
                                <a:latin typeface="Cambria Math" panose="02040503050406030204" pitchFamily="18" charset="0"/>
                              </a:rPr>
                              <m:t>𝑇</m:t>
                            </m:r>
                          </m:e>
                          <m:sub>
                            <m:r>
                              <a:rPr lang="en-IN" i="1" smtClean="0">
                                <a:latin typeface="Cambria Math" panose="02040503050406030204" pitchFamily="18" charset="0"/>
                              </a:rPr>
                              <m:t>𝑏𝑎𝑠𝑒</m:t>
                            </m:r>
                          </m:sub>
                        </m:sSub>
                      </m:e>
                    </m:d>
                    <m:r>
                      <a:rPr lang="en-IN" i="1" smtClean="0">
                        <a:latin typeface="Cambria Math" panose="02040503050406030204" pitchFamily="18" charset="0"/>
                        <a:ea typeface="Cambria Math" panose="02040503050406030204" pitchFamily="18" charset="0"/>
                      </a:rPr>
                      <m:t>𝛼</m:t>
                    </m:r>
                  </m:oMath>
                </a14:m>
                <a:endParaRPr lang="en-IN" dirty="0"/>
              </a:p>
              <a:p>
                <a:pPr marL="0" indent="0">
                  <a:buNone/>
                </a:pPr>
                <a:r>
                  <a:rPr lang="en-IN" dirty="0"/>
                  <a:t>   Similarly, </a:t>
                </a:r>
                <a14:m>
                  <m:oMath xmlns:m="http://schemas.openxmlformats.org/officeDocument/2006/math">
                    <m:r>
                      <m:rPr>
                        <m:nor/>
                      </m:rPr>
                      <a:rPr lang="en-IN" i="0" smtClean="0">
                        <a:ea typeface="Cambria Math" panose="02040503050406030204" pitchFamily="18" charset="0"/>
                      </a:rPr>
                      <m:t>β</m:t>
                    </m:r>
                  </m:oMath>
                </a14:m>
                <a:r>
                  <a:rPr lang="en-IN" dirty="0"/>
                  <a:t> for scale factor and </a:t>
                </a:r>
                <a14:m>
                  <m:oMath xmlns:m="http://schemas.openxmlformats.org/officeDocument/2006/math">
                    <m:r>
                      <m:rPr>
                        <m:nor/>
                      </m:rPr>
                      <a:rPr lang="en-IN" i="0" smtClean="0">
                        <a:ea typeface="Cambria Math" panose="02040503050406030204" pitchFamily="18" charset="0"/>
                      </a:rPr>
                      <m:t>γ</m:t>
                    </m:r>
                    <m:r>
                      <m:rPr>
                        <m:nor/>
                      </m:rPr>
                      <a:rPr lang="en-IN" b="0" i="0" smtClean="0">
                        <a:ea typeface="Cambria Math" panose="02040503050406030204" pitchFamily="18" charset="0"/>
                      </a:rPr>
                      <m:t> </m:t>
                    </m:r>
                    <m:r>
                      <m:rPr>
                        <m:nor/>
                      </m:rPr>
                      <a:rPr lang="en-IN" b="0" i="0" smtClean="0">
                        <a:ea typeface="Cambria Math" panose="02040503050406030204" pitchFamily="18" charset="0"/>
                      </a:rPr>
                      <m:t>for</m:t>
                    </m:r>
                    <m:r>
                      <m:rPr>
                        <m:nor/>
                      </m:rPr>
                      <a:rPr lang="en-IN" b="0" i="0" smtClean="0">
                        <a:ea typeface="Cambria Math" panose="02040503050406030204" pitchFamily="18" charset="0"/>
                      </a:rPr>
                      <m:t> </m:t>
                    </m:r>
                    <m:r>
                      <m:rPr>
                        <m:nor/>
                      </m:rPr>
                      <a:rPr lang="en-IN" b="0" i="0" smtClean="0">
                        <a:ea typeface="Cambria Math" panose="02040503050406030204" pitchFamily="18" charset="0"/>
                      </a:rPr>
                      <m:t>misalignment</m:t>
                    </m:r>
                  </m:oMath>
                </a14:m>
                <a:r>
                  <a:rPr lang="en-IN" dirty="0"/>
                  <a:t>.</a:t>
                </a:r>
              </a:p>
              <a:p>
                <a:pPr marL="0" indent="0">
                  <a:buNone/>
                </a:pPr>
                <a:endParaRPr lang="en-IN" dirty="0">
                  <a:latin typeface="Cambria Math" panose="02040503050406030204" pitchFamily="18" charset="0"/>
                </a:endParaRPr>
              </a:p>
              <a:p>
                <a:r>
                  <a:rPr lang="en-IN" dirty="0"/>
                  <a:t>Calibration equation:</a:t>
                </a:r>
              </a:p>
              <a:p>
                <a:pPr marL="0" indent="0">
                  <a:buNone/>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𝑐𝑎𝑙𝑖</m:t>
                          </m:r>
                        </m:sub>
                      </m:sSub>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r>
                        <a:rPr lang="en-IN" b="0" i="1" smtClean="0">
                          <a:latin typeface="Cambria Math" panose="02040503050406030204" pitchFamily="18" charset="0"/>
                        </a:rPr>
                        <m:t>𝑠𝑓</m:t>
                      </m:r>
                      <m:r>
                        <a:rPr lang="en-IN" b="0" i="1" smtClean="0">
                          <a:latin typeface="Cambria Math" panose="02040503050406030204" pitchFamily="18" charset="0"/>
                        </a:rPr>
                        <m:t>(</m:t>
                      </m:r>
                      <m:r>
                        <a:rPr lang="en-IN" b="0" i="1" smtClean="0">
                          <a:latin typeface="Cambria Math" panose="02040503050406030204" pitchFamily="18" charset="0"/>
                        </a:rPr>
                        <m:t>𝑡</m:t>
                      </m:r>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𝑎</m:t>
                          </m:r>
                        </m:e>
                        <m:sub>
                          <m:r>
                            <a:rPr lang="en-IN" b="0" i="1" smtClean="0">
                              <a:latin typeface="Cambria Math" panose="02040503050406030204" pitchFamily="18" charset="0"/>
                            </a:rPr>
                            <m:t>𝑟𝑎𝑤</m:t>
                          </m:r>
                        </m:sub>
                      </m:sSub>
                      <m:r>
                        <a:rPr lang="en-IN" b="0" i="1" smtClean="0">
                          <a:latin typeface="Cambria Math" panose="02040503050406030204" pitchFamily="18" charset="0"/>
                        </a:rPr>
                        <m:t>+</m:t>
                      </m:r>
                      <m:r>
                        <a:rPr lang="en-IN" b="0" i="1" smtClean="0">
                          <a:latin typeface="Cambria Math" panose="02040503050406030204" pitchFamily="18" charset="0"/>
                        </a:rPr>
                        <m:t>𝑚𝑖𝑠𝑎𝑙𝑖𝑔𝑛𝑚𝑒𝑛𝑡</m:t>
                      </m:r>
                    </m:oMath>
                  </m:oMathPara>
                </a14:m>
                <a:endParaRPr lang="en-IN" dirty="0"/>
              </a:p>
              <a:p>
                <a:pPr marL="0" indent="0">
                  <a:buNone/>
                </a:pPr>
                <a:endParaRPr lang="en-IN" dirty="0">
                  <a:latin typeface="Cambria Math" panose="02040503050406030204" pitchFamily="18" charset="0"/>
                </a:endParaRPr>
              </a:p>
              <a:p>
                <a:pPr marL="0" indent="0">
                  <a:buNone/>
                </a:pPr>
                <a:endParaRPr lang="en-IN" dirty="0"/>
              </a:p>
              <a:p>
                <a:pPr marL="0" indent="0">
                  <a:buNone/>
                </a:pPr>
                <a:endParaRPr lang="en-IN" dirty="0"/>
              </a:p>
              <a:p>
                <a:pPr marL="457200" lvl="1" indent="0">
                  <a:buNone/>
                </a:pPr>
                <a:endParaRPr lang="en-IN" i="1" dirty="0">
                  <a:latin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18E0B599-94E5-E77B-736B-5A742166737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IN">
                    <a:noFill/>
                  </a:rPr>
                  <a:t> </a:t>
                </a:r>
              </a:p>
            </p:txBody>
          </p:sp>
        </mc:Fallback>
      </mc:AlternateContent>
    </p:spTree>
    <p:extLst>
      <p:ext uri="{BB962C8B-B14F-4D97-AF65-F5344CB8AC3E}">
        <p14:creationId xmlns:p14="http://schemas.microsoft.com/office/powerpoint/2010/main" val="123233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0167-4FFA-3AC7-9883-6AA2C0A193DE}"/>
              </a:ext>
            </a:extLst>
          </p:cNvPr>
          <p:cNvSpPr>
            <a:spLocks noGrp="1"/>
          </p:cNvSpPr>
          <p:nvPr>
            <p:ph type="title"/>
          </p:nvPr>
        </p:nvSpPr>
        <p:spPr/>
        <p:txBody>
          <a:bodyPr/>
          <a:lstStyle/>
          <a:p>
            <a:r>
              <a:rPr lang="en-IN" dirty="0"/>
              <a:t>PROGRESS</a:t>
            </a:r>
          </a:p>
        </p:txBody>
      </p:sp>
      <p:sp>
        <p:nvSpPr>
          <p:cNvPr id="3" name="Content Placeholder 2">
            <a:extLst>
              <a:ext uri="{FF2B5EF4-FFF2-40B4-BE49-F238E27FC236}">
                <a16:creationId xmlns:a16="http://schemas.microsoft.com/office/drawing/2014/main" id="{56C97E1B-30ED-F16D-2C7A-B891C8FCFC43}"/>
              </a:ext>
            </a:extLst>
          </p:cNvPr>
          <p:cNvSpPr>
            <a:spLocks noGrp="1"/>
          </p:cNvSpPr>
          <p:nvPr>
            <p:ph idx="1"/>
          </p:nvPr>
        </p:nvSpPr>
        <p:spPr/>
        <p:txBody>
          <a:bodyPr/>
          <a:lstStyle/>
          <a:p>
            <a:r>
              <a:rPr lang="en-IN" dirty="0"/>
              <a:t>Checked all datasets</a:t>
            </a:r>
          </a:p>
          <a:p>
            <a:r>
              <a:rPr lang="en-US" dirty="0"/>
              <a:t>Full Understanding of Feature Set</a:t>
            </a:r>
            <a:endParaRPr lang="en-IN" dirty="0"/>
          </a:p>
          <a:p>
            <a:r>
              <a:rPr lang="en-IN" dirty="0"/>
              <a:t>Studied the process which was used to get the calibrated acceleration values for each x, y, z axis and the equations and steps involved in it to produce the necessary error parameters like bias, scale factor and misalignment for finding the calibrated value</a:t>
            </a:r>
          </a:p>
          <a:p>
            <a:r>
              <a:rPr lang="en-US" dirty="0"/>
              <a:t>Identifying and Studying Applicable Neural Network Models</a:t>
            </a:r>
            <a:endParaRPr lang="en-IN" dirty="0"/>
          </a:p>
        </p:txBody>
      </p:sp>
    </p:spTree>
    <p:extLst>
      <p:ext uri="{BB962C8B-B14F-4D97-AF65-F5344CB8AC3E}">
        <p14:creationId xmlns:p14="http://schemas.microsoft.com/office/powerpoint/2010/main" val="141475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TotalTime>
  <Words>564</Words>
  <Application>Microsoft Office PowerPoint</Application>
  <PresentationFormat>Widescreen</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Cambria Math</vt:lpstr>
      <vt:lpstr>Office Theme</vt:lpstr>
      <vt:lpstr>INS SENSOR CALIBRATION USING ML</vt:lpstr>
      <vt:lpstr>PROBLEM STATEMENT</vt:lpstr>
      <vt:lpstr>LITERATURE SURVEY</vt:lpstr>
      <vt:lpstr>GENERAL APPROACH</vt:lpstr>
      <vt:lpstr>EQUATIONS</vt:lpstr>
      <vt:lpstr>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Raghunandan Atmakuru</dc:creator>
  <cp:lastModifiedBy>Raghunandan Atmakuru</cp:lastModifiedBy>
  <cp:revision>1</cp:revision>
  <dcterms:created xsi:type="dcterms:W3CDTF">2025-08-13T12:32:51Z</dcterms:created>
  <dcterms:modified xsi:type="dcterms:W3CDTF">2025-08-20T08:55:29Z</dcterms:modified>
</cp:coreProperties>
</file>