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85" r:id="rId2"/>
    <p:sldId id="288" r:id="rId3"/>
    <p:sldId id="257" r:id="rId4"/>
    <p:sldId id="292" r:id="rId5"/>
    <p:sldId id="293" r:id="rId6"/>
    <p:sldId id="289" r:id="rId7"/>
    <p:sldId id="291" r:id="rId8"/>
    <p:sldId id="259" r:id="rId9"/>
    <p:sldId id="294" r:id="rId10"/>
    <p:sldId id="295" r:id="rId11"/>
    <p:sldId id="296" r:id="rId12"/>
    <p:sldId id="297" r:id="rId13"/>
    <p:sldId id="298" r:id="rId14"/>
    <p:sldId id="299" r:id="rId15"/>
    <p:sldId id="300" r:id="rId16"/>
    <p:sldId id="301" r:id="rId17"/>
    <p:sldId id="302" r:id="rId18"/>
    <p:sldId id="303" r:id="rId19"/>
    <p:sldId id="304" r:id="rId20"/>
    <p:sldId id="290" r:id="rId21"/>
    <p:sldId id="305" r:id="rId22"/>
    <p:sldId id="306" r:id="rId23"/>
    <p:sldId id="307" r:id="rId24"/>
    <p:sldId id="30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294" autoAdjust="0"/>
    <p:restoredTop sz="86380" autoAdjust="0"/>
  </p:normalViewPr>
  <p:slideViewPr>
    <p:cSldViewPr>
      <p:cViewPr varScale="1">
        <p:scale>
          <a:sx n="73" d="100"/>
          <a:sy n="73" d="100"/>
        </p:scale>
        <p:origin x="-1308" y="-102"/>
      </p:cViewPr>
      <p:guideLst>
        <p:guide orient="horz" pos="2160"/>
        <p:guide pos="2880"/>
      </p:guideLst>
    </p:cSldViewPr>
  </p:slideViewPr>
  <p:outlineViewPr>
    <p:cViewPr>
      <p:scale>
        <a:sx n="33" d="100"/>
        <a:sy n="33" d="100"/>
      </p:scale>
      <p:origin x="0" y="5130"/>
    </p:cViewPr>
  </p:outlineViewPr>
  <p:notesTextViewPr>
    <p:cViewPr>
      <p:scale>
        <a:sx n="1" d="1"/>
        <a:sy n="1" d="1"/>
      </p:scale>
      <p:origin x="0" y="0"/>
    </p:cViewPr>
  </p:notesTextViewPr>
  <p:notesViewPr>
    <p:cSldViewPr>
      <p:cViewPr varScale="1">
        <p:scale>
          <a:sx n="55" d="100"/>
          <a:sy n="55" d="100"/>
        </p:scale>
        <p:origin x="-211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00F3C2-69C0-4CFE-A9D3-57EBC1B521C3}" type="datetimeFigureOut">
              <a:rPr lang="en-US" smtClean="0"/>
              <a:pPr/>
              <a:t>6/10/2025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ECC336-A9F7-4028-855D-483393BAB9D4}"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1327A1-3E6D-4642-8834-ECA6A2712489}" type="datetimeFigureOut">
              <a:rPr lang="en-US" smtClean="0"/>
              <a:pPr/>
              <a:t>6/10/2025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4F5EE2-0229-4FC6-9988-A533E150A420}" type="slidenum">
              <a:rPr lang="en-US" smtClean="0"/>
              <a:pPr/>
              <a:t>‹#›</a:t>
            </a:fld>
            <a:endParaRPr lang="en-US"/>
          </a:p>
        </p:txBody>
      </p:sp>
    </p:spTree>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fld id="{281327A1-3E6D-4642-8834-ECA6A2712489}" type="datetimeFigureOut">
              <a:rPr lang="en-US" smtClean="0"/>
              <a:pPr/>
              <a:t>6/10/2025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281327A1-3E6D-4642-8834-ECA6A2712489}" type="datetimeFigureOut">
              <a:rPr lang="en-US" smtClean="0"/>
              <a:pPr/>
              <a:t>6/10/2025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BABC812-694C-4EAA-B162-7C67DA0F49D7}" type="datetime1">
              <a:rPr lang="en-IN" smtClean="0"/>
              <a:pPr/>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39D06-00BD-4B42-B6BA-B5BA04EFD6BD}" type="slidenum">
              <a:rPr lang="en-IN" smtClean="0"/>
              <a:pPr/>
              <a:t>‹#›</a:t>
            </a:fld>
            <a:endParaRPr lang="en-IN"/>
          </a:p>
        </p:txBody>
      </p:sp>
    </p:spTree>
    <p:extLst>
      <p:ext uri="{BB962C8B-B14F-4D97-AF65-F5344CB8AC3E}">
        <p14:creationId xmlns:p14="http://schemas.microsoft.com/office/powerpoint/2010/main" xmlns="" val="409760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C4B99C3-5A90-4014-A770-04030155A00B}" type="datetime1">
              <a:rPr lang="en-IN" smtClean="0"/>
              <a:pPr/>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39D06-00BD-4B42-B6BA-B5BA04EFD6BD}" type="slidenum">
              <a:rPr lang="en-IN" smtClean="0"/>
              <a:pPr/>
              <a:t>‹#›</a:t>
            </a:fld>
            <a:endParaRPr lang="en-IN"/>
          </a:p>
        </p:txBody>
      </p:sp>
    </p:spTree>
    <p:extLst>
      <p:ext uri="{BB962C8B-B14F-4D97-AF65-F5344CB8AC3E}">
        <p14:creationId xmlns:p14="http://schemas.microsoft.com/office/powerpoint/2010/main" xmlns="" val="121351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AC6CE99-E42E-45B2-849C-D22C4B5FA2F1}" type="datetime1">
              <a:rPr lang="en-IN" smtClean="0"/>
              <a:pPr/>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39D06-00BD-4B42-B6BA-B5BA04EFD6BD}" type="slidenum">
              <a:rPr lang="en-IN" smtClean="0"/>
              <a:pPr/>
              <a:t>‹#›</a:t>
            </a:fld>
            <a:endParaRPr lang="en-IN"/>
          </a:p>
        </p:txBody>
      </p:sp>
    </p:spTree>
    <p:extLst>
      <p:ext uri="{BB962C8B-B14F-4D97-AF65-F5344CB8AC3E}">
        <p14:creationId xmlns:p14="http://schemas.microsoft.com/office/powerpoint/2010/main" xmlns="" val="240738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C3A70B-4C16-46B0-8640-E117AA91D2D9}" type="datetime1">
              <a:rPr lang="en-IN" smtClean="0"/>
              <a:pPr/>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39D06-00BD-4B42-B6BA-B5BA04EFD6BD}" type="slidenum">
              <a:rPr lang="en-IN" smtClean="0"/>
              <a:pPr/>
              <a:t>‹#›</a:t>
            </a:fld>
            <a:endParaRPr lang="en-IN"/>
          </a:p>
        </p:txBody>
      </p:sp>
    </p:spTree>
    <p:extLst>
      <p:ext uri="{BB962C8B-B14F-4D97-AF65-F5344CB8AC3E}">
        <p14:creationId xmlns:p14="http://schemas.microsoft.com/office/powerpoint/2010/main" xmlns="" val="417502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F3B28B-9537-4357-8E68-7028720E28D4}" type="datetime1">
              <a:rPr lang="en-IN" smtClean="0"/>
              <a:pPr/>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C39D06-00BD-4B42-B6BA-B5BA04EFD6BD}" type="slidenum">
              <a:rPr lang="en-IN" smtClean="0"/>
              <a:pPr/>
              <a:t>‹#›</a:t>
            </a:fld>
            <a:endParaRPr lang="en-IN"/>
          </a:p>
        </p:txBody>
      </p:sp>
    </p:spTree>
    <p:extLst>
      <p:ext uri="{BB962C8B-B14F-4D97-AF65-F5344CB8AC3E}">
        <p14:creationId xmlns:p14="http://schemas.microsoft.com/office/powerpoint/2010/main" xmlns="" val="15207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E19EEA4-5456-484D-90B5-D502E77A854E}" type="datetime1">
              <a:rPr lang="en-IN" smtClean="0"/>
              <a:pPr/>
              <a:t>10-06-2025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C39D06-00BD-4B42-B6BA-B5BA04EFD6BD}" type="slidenum">
              <a:rPr lang="en-IN" smtClean="0"/>
              <a:pPr/>
              <a:t>‹#›</a:t>
            </a:fld>
            <a:endParaRPr lang="en-IN"/>
          </a:p>
        </p:txBody>
      </p:sp>
    </p:spTree>
    <p:extLst>
      <p:ext uri="{BB962C8B-B14F-4D97-AF65-F5344CB8AC3E}">
        <p14:creationId xmlns:p14="http://schemas.microsoft.com/office/powerpoint/2010/main" xmlns="" val="72132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73EB16F-88F9-4A95-8896-DEC50EF29304}" type="datetime1">
              <a:rPr lang="en-IN" smtClean="0"/>
              <a:pPr/>
              <a:t>10-06-2025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C39D06-00BD-4B42-B6BA-B5BA04EFD6BD}" type="slidenum">
              <a:rPr lang="en-IN" smtClean="0"/>
              <a:pPr/>
              <a:t>‹#›</a:t>
            </a:fld>
            <a:endParaRPr lang="en-IN"/>
          </a:p>
        </p:txBody>
      </p:sp>
    </p:spTree>
    <p:extLst>
      <p:ext uri="{BB962C8B-B14F-4D97-AF65-F5344CB8AC3E}">
        <p14:creationId xmlns:p14="http://schemas.microsoft.com/office/powerpoint/2010/main" xmlns="" val="304080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DD21E5D-8888-4E5E-B5E6-B2F9A9F547F4}" type="datetime1">
              <a:rPr lang="en-IN" smtClean="0"/>
              <a:pPr/>
              <a:t>10-06-2025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C39D06-00BD-4B42-B6BA-B5BA04EFD6BD}" type="slidenum">
              <a:rPr lang="en-IN" smtClean="0"/>
              <a:pPr/>
              <a:t>‹#›</a:t>
            </a:fld>
            <a:endParaRPr lang="en-IN"/>
          </a:p>
        </p:txBody>
      </p:sp>
    </p:spTree>
    <p:extLst>
      <p:ext uri="{BB962C8B-B14F-4D97-AF65-F5344CB8AC3E}">
        <p14:creationId xmlns:p14="http://schemas.microsoft.com/office/powerpoint/2010/main" xmlns="" val="25296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6556D-200F-471B-86A9-D98FADAA10CA}" type="datetime1">
              <a:rPr lang="en-IN" smtClean="0"/>
              <a:pPr/>
              <a:t>10-06-2025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C39D06-00BD-4B42-B6BA-B5BA04EFD6BD}" type="slidenum">
              <a:rPr lang="en-IN" smtClean="0"/>
              <a:pPr/>
              <a:t>‹#›</a:t>
            </a:fld>
            <a:endParaRPr lang="en-IN"/>
          </a:p>
        </p:txBody>
      </p:sp>
    </p:spTree>
    <p:extLst>
      <p:ext uri="{BB962C8B-B14F-4D97-AF65-F5344CB8AC3E}">
        <p14:creationId xmlns:p14="http://schemas.microsoft.com/office/powerpoint/2010/main" xmlns="" val="5464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1CEE3A-D2F6-40D2-8FCB-90D432E2AC83}" type="datetime1">
              <a:rPr lang="en-IN" smtClean="0"/>
              <a:pPr/>
              <a:t>10-06-2025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C39D06-00BD-4B42-B6BA-B5BA04EFD6BD}" type="slidenum">
              <a:rPr lang="en-IN" smtClean="0"/>
              <a:pPr/>
              <a:t>‹#›</a:t>
            </a:fld>
            <a:endParaRPr lang="en-IN"/>
          </a:p>
        </p:txBody>
      </p:sp>
    </p:spTree>
    <p:extLst>
      <p:ext uri="{BB962C8B-B14F-4D97-AF65-F5344CB8AC3E}">
        <p14:creationId xmlns:p14="http://schemas.microsoft.com/office/powerpoint/2010/main" xmlns="" val="250458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7F7D1F-9AD9-4048-A62E-3115391E9C49}" type="datetime1">
              <a:rPr lang="en-IN" smtClean="0"/>
              <a:pPr/>
              <a:t>10-06-2025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C39D06-00BD-4B42-B6BA-B5BA04EFD6BD}" type="slidenum">
              <a:rPr lang="en-IN" smtClean="0"/>
              <a:pPr/>
              <a:t>‹#›</a:t>
            </a:fld>
            <a:endParaRPr lang="en-IN"/>
          </a:p>
        </p:txBody>
      </p:sp>
    </p:spTree>
    <p:extLst>
      <p:ext uri="{BB962C8B-B14F-4D97-AF65-F5344CB8AC3E}">
        <p14:creationId xmlns:p14="http://schemas.microsoft.com/office/powerpoint/2010/main" xmlns="" val="2080368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84127-DDEA-4FA3-B3C6-68BB424CF3F5}" type="datetime1">
              <a:rPr lang="en-IN" smtClean="0"/>
              <a:pPr/>
              <a:t>10-06-2025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39D06-00BD-4B42-B6BA-B5BA04EFD6BD}" type="slidenum">
              <a:rPr lang="en-IN" smtClean="0"/>
              <a:pPr/>
              <a:t>‹#›</a:t>
            </a:fld>
            <a:endParaRPr lang="en-IN"/>
          </a:p>
        </p:txBody>
      </p:sp>
    </p:spTree>
    <p:extLst>
      <p:ext uri="{BB962C8B-B14F-4D97-AF65-F5344CB8AC3E}">
        <p14:creationId xmlns:p14="http://schemas.microsoft.com/office/powerpoint/2010/main" xmlns="" val="2059861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 1.jpg"/>
          <p:cNvPicPr>
            <a:picLocks noChangeAspect="1"/>
          </p:cNvPicPr>
          <p:nvPr/>
        </p:nvPicPr>
        <p:blipFill>
          <a:blip r:embed="rId3"/>
          <a:stretch>
            <a:fillRect/>
          </a:stretch>
        </p:blipFill>
        <p:spPr>
          <a:xfrm>
            <a:off x="990600" y="0"/>
            <a:ext cx="6677025" cy="1895475"/>
          </a:xfrm>
          <a:prstGeom prst="rect">
            <a:avLst/>
          </a:prstGeom>
        </p:spPr>
      </p:pic>
      <p:sp>
        <p:nvSpPr>
          <p:cNvPr id="7" name="TextBox 6"/>
          <p:cNvSpPr txBox="1"/>
          <p:nvPr/>
        </p:nvSpPr>
        <p:spPr>
          <a:xfrm>
            <a:off x="1905000" y="2133600"/>
            <a:ext cx="5562600" cy="369332"/>
          </a:xfrm>
          <a:prstGeom prst="rect">
            <a:avLst/>
          </a:prstGeom>
          <a:noFill/>
        </p:spPr>
        <p:txBody>
          <a:bodyPr wrap="square" rtlCol="0">
            <a:spAutoFit/>
          </a:bodyPr>
          <a:lstStyle/>
          <a:p>
            <a:r>
              <a:rPr lang="en-US" b="1" dirty="0">
                <a:latin typeface="Times New Roman" pitchFamily="18" charset="0"/>
                <a:cs typeface="Times New Roman" pitchFamily="18" charset="0"/>
              </a:rPr>
              <a:t>DEPARTMENT OF ARTIFICIAL INTELLIGENCE</a:t>
            </a:r>
          </a:p>
        </p:txBody>
      </p:sp>
      <p:sp>
        <p:nvSpPr>
          <p:cNvPr id="9" name="TextBox 8"/>
          <p:cNvSpPr txBox="1"/>
          <p:nvPr/>
        </p:nvSpPr>
        <p:spPr>
          <a:xfrm>
            <a:off x="1981200" y="2743200"/>
            <a:ext cx="4876800" cy="369332"/>
          </a:xfrm>
          <a:prstGeom prst="rect">
            <a:avLst/>
          </a:prstGeom>
          <a:noFill/>
        </p:spPr>
        <p:txBody>
          <a:bodyPr wrap="square" rtlCol="0">
            <a:spAutoFit/>
          </a:bodyPr>
          <a:lstStyle/>
          <a:p>
            <a:r>
              <a:rPr lang="en-US" b="1" dirty="0">
                <a:latin typeface="Times New Roman" pitchFamily="18" charset="0"/>
                <a:cs typeface="Times New Roman" pitchFamily="18" charset="0"/>
              </a:rPr>
              <a:t>           20AM6203-DESIGN PROJECT-II</a:t>
            </a:r>
          </a:p>
        </p:txBody>
      </p:sp>
      <p:sp>
        <p:nvSpPr>
          <p:cNvPr id="10" name="TextBox 9"/>
          <p:cNvSpPr txBox="1"/>
          <p:nvPr/>
        </p:nvSpPr>
        <p:spPr>
          <a:xfrm>
            <a:off x="2743200" y="3352800"/>
            <a:ext cx="3048000" cy="369332"/>
          </a:xfrm>
          <a:prstGeom prst="rect">
            <a:avLst/>
          </a:prstGeom>
          <a:noFill/>
        </p:spPr>
        <p:txBody>
          <a:bodyPr wrap="square" rtlCol="0">
            <a:spAutoFit/>
          </a:bodyPr>
          <a:lstStyle/>
          <a:p>
            <a:r>
              <a:rPr lang="en-US" b="1" dirty="0">
                <a:latin typeface="Times New Roman" pitchFamily="18" charset="0"/>
                <a:cs typeface="Times New Roman" pitchFamily="18" charset="0"/>
              </a:rPr>
              <a:t>                BATCH - 08</a:t>
            </a:r>
          </a:p>
        </p:txBody>
      </p:sp>
      <p:sp>
        <p:nvSpPr>
          <p:cNvPr id="11" name="TextBox 10"/>
          <p:cNvSpPr txBox="1"/>
          <p:nvPr/>
        </p:nvSpPr>
        <p:spPr>
          <a:xfrm>
            <a:off x="1066800" y="4419600"/>
            <a:ext cx="3810000" cy="369332"/>
          </a:xfrm>
          <a:prstGeom prst="rect">
            <a:avLst/>
          </a:prstGeom>
          <a:noFill/>
        </p:spPr>
        <p:txBody>
          <a:bodyPr wrap="square" rtlCol="0">
            <a:spAutoFit/>
          </a:bodyPr>
          <a:lstStyle/>
          <a:p>
            <a:r>
              <a:rPr lang="en-US" b="1" dirty="0">
                <a:latin typeface="Times New Roman" pitchFamily="18" charset="0"/>
                <a:cs typeface="Times New Roman" pitchFamily="18" charset="0"/>
              </a:rPr>
              <a:t>Presented By:</a:t>
            </a:r>
          </a:p>
        </p:txBody>
      </p:sp>
      <p:sp>
        <p:nvSpPr>
          <p:cNvPr id="12" name="TextBox 11"/>
          <p:cNvSpPr txBox="1"/>
          <p:nvPr/>
        </p:nvSpPr>
        <p:spPr>
          <a:xfrm>
            <a:off x="1143000" y="4800600"/>
            <a:ext cx="3733800" cy="1277273"/>
          </a:xfrm>
          <a:prstGeom prst="rect">
            <a:avLst/>
          </a:prstGeom>
          <a:noFill/>
        </p:spPr>
        <p:txBody>
          <a:bodyPr wrap="square" rtlCol="0">
            <a:spAutoFit/>
          </a:bodyPr>
          <a:lstStyle/>
          <a:p>
            <a:pPr lvl="1"/>
            <a:endParaRPr lang="en-US" sz="1400" dirty="0">
              <a:latin typeface="Times New Roman" pitchFamily="18" charset="0"/>
              <a:cs typeface="Times New Roman" pitchFamily="18" charset="0"/>
            </a:endParaRPr>
          </a:p>
          <a:p>
            <a:pPr>
              <a:lnSpc>
                <a:spcPct val="150000"/>
              </a:lnSpc>
              <a:buFont typeface="Arial" pitchFamily="34" charset="0"/>
              <a:buChar char="•"/>
            </a:pPr>
            <a:r>
              <a:rPr lang="en-US" sz="1400" dirty="0" smtClean="0">
                <a:latin typeface="Times New Roman" pitchFamily="18" charset="0"/>
                <a:cs typeface="Times New Roman" pitchFamily="18" charset="0"/>
              </a:rPr>
              <a:t> BHAGAVANTH </a:t>
            </a:r>
            <a:r>
              <a:rPr lang="en-US" sz="1400" dirty="0">
                <a:latin typeface="Times New Roman" pitchFamily="18" charset="0"/>
                <a:cs typeface="Times New Roman" pitchFamily="18" charset="0"/>
              </a:rPr>
              <a:t>. A      -</a:t>
            </a:r>
            <a:r>
              <a:rPr lang="en-US" sz="1400" dirty="0" smtClean="0">
                <a:latin typeface="Times New Roman" pitchFamily="18" charset="0"/>
                <a:cs typeface="Times New Roman" pitchFamily="18" charset="0"/>
              </a:rPr>
              <a:t>811722001006</a:t>
            </a:r>
          </a:p>
          <a:p>
            <a:pPr>
              <a:lnSpc>
                <a:spcPct val="150000"/>
              </a:lnSpc>
              <a:buFont typeface="Arial" pitchFamily="34" charset="0"/>
              <a:buChar char="•"/>
            </a:pPr>
            <a:r>
              <a:rPr lang="en-US" sz="1400" dirty="0" smtClean="0">
                <a:latin typeface="Times New Roman" pitchFamily="18" charset="0"/>
                <a:cs typeface="Times New Roman" pitchFamily="18" charset="0"/>
              </a:rPr>
              <a:t> PRASANNA.J               </a:t>
            </a:r>
            <a:r>
              <a:rPr lang="en-US" sz="1400" dirty="0">
                <a:latin typeface="Times New Roman" pitchFamily="18" charset="0"/>
                <a:cs typeface="Times New Roman" pitchFamily="18" charset="0"/>
              </a:rPr>
              <a:t>-</a:t>
            </a:r>
            <a:r>
              <a:rPr lang="en-US" sz="1400" dirty="0" smtClean="0">
                <a:latin typeface="Times New Roman" pitchFamily="18" charset="0"/>
                <a:cs typeface="Times New Roman" pitchFamily="18" charset="0"/>
              </a:rPr>
              <a:t>811722001038</a:t>
            </a:r>
          </a:p>
          <a:p>
            <a:pPr>
              <a:lnSpc>
                <a:spcPct val="150000"/>
              </a:lnSpc>
              <a:buFont typeface="Arial" pitchFamily="34" charset="0"/>
              <a:buChar char="•"/>
            </a:pPr>
            <a:r>
              <a:rPr lang="en-US" sz="1400" dirty="0" smtClean="0">
                <a:latin typeface="Times New Roman" pitchFamily="18" charset="0"/>
                <a:cs typeface="Times New Roman" pitchFamily="18" charset="0"/>
              </a:rPr>
              <a:t> RAGHURAM </a:t>
            </a:r>
            <a:r>
              <a:rPr lang="en-US" sz="1400" dirty="0">
                <a:latin typeface="Times New Roman" pitchFamily="18" charset="0"/>
                <a:cs typeface="Times New Roman" pitchFamily="18" charset="0"/>
              </a:rPr>
              <a:t>. K          -811722001040</a:t>
            </a:r>
          </a:p>
        </p:txBody>
      </p:sp>
      <p:sp>
        <p:nvSpPr>
          <p:cNvPr id="13" name="TextBox 12"/>
          <p:cNvSpPr txBox="1"/>
          <p:nvPr/>
        </p:nvSpPr>
        <p:spPr>
          <a:xfrm>
            <a:off x="5486400" y="4419600"/>
            <a:ext cx="2743200" cy="369332"/>
          </a:xfrm>
          <a:prstGeom prst="rect">
            <a:avLst/>
          </a:prstGeom>
          <a:noFill/>
        </p:spPr>
        <p:txBody>
          <a:bodyPr wrap="square" rtlCol="0">
            <a:spAutoFit/>
          </a:bodyPr>
          <a:lstStyle/>
          <a:p>
            <a:r>
              <a:rPr lang="en-US" b="1" dirty="0">
                <a:latin typeface="Times New Roman" pitchFamily="18" charset="0"/>
                <a:cs typeface="Times New Roman" pitchFamily="18" charset="0"/>
              </a:rPr>
              <a:t>Guided By:</a:t>
            </a:r>
          </a:p>
        </p:txBody>
      </p:sp>
      <p:sp>
        <p:nvSpPr>
          <p:cNvPr id="14" name="TextBox 13"/>
          <p:cNvSpPr txBox="1"/>
          <p:nvPr/>
        </p:nvSpPr>
        <p:spPr>
          <a:xfrm>
            <a:off x="5486400" y="5029200"/>
            <a:ext cx="2514600" cy="923330"/>
          </a:xfrm>
          <a:prstGeom prst="rect">
            <a:avLst/>
          </a:prstGeom>
          <a:noFill/>
        </p:spPr>
        <p:txBody>
          <a:bodyPr wrap="square" rtlCol="0">
            <a:spAutoFit/>
          </a:bodyPr>
          <a:lstStyle/>
          <a:p>
            <a:pPr>
              <a:lnSpc>
                <a:spcPct val="150000"/>
              </a:lnSpc>
            </a:pPr>
            <a:r>
              <a:rPr lang="en-US" dirty="0" err="1">
                <a:latin typeface="Times New Roman" pitchFamily="18" charset="0"/>
                <a:cs typeface="Times New Roman" pitchFamily="18" charset="0"/>
              </a:rPr>
              <a:t>Mrs.A.SUMATHI</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,M.E.,</a:t>
            </a: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Assistant Professor/AI</a:t>
            </a:r>
          </a:p>
        </p:txBody>
      </p:sp>
      <p:sp>
        <p:nvSpPr>
          <p:cNvPr id="17" name="Slide Number Placeholder 16"/>
          <p:cNvSpPr>
            <a:spLocks noGrp="1"/>
          </p:cNvSpPr>
          <p:nvPr>
            <p:ph type="sldNum" sz="quarter" idx="12"/>
          </p:nvPr>
        </p:nvSpPr>
        <p:spPr/>
        <p:txBody>
          <a:bodyPr/>
          <a:lstStyle/>
          <a:p>
            <a:fld id="{39C39D06-00BD-4B42-B6BA-B5BA04EFD6BD}"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SOFTWARE SPECIFICATION</a:t>
            </a:r>
          </a:p>
        </p:txBody>
      </p:sp>
      <p:sp>
        <p:nvSpPr>
          <p:cNvPr id="3" name="Content Placeholder 2"/>
          <p:cNvSpPr>
            <a:spLocks noGrp="1"/>
          </p:cNvSpPr>
          <p:nvPr>
            <p:ph idx="1"/>
          </p:nvPr>
        </p:nvSpPr>
        <p:spPr/>
        <p:txBody>
          <a:bodyPr>
            <a:normAutofit fontScale="92500"/>
          </a:bodyPr>
          <a:lstStyle/>
          <a:p>
            <a:pPr>
              <a:lnSpc>
                <a:spcPct val="150000"/>
              </a:lnSpc>
              <a:buNone/>
            </a:pPr>
            <a:r>
              <a:rPr lang="en-US" sz="2200" b="1" dirty="0" smtClean="0">
                <a:latin typeface="Times New Roman" pitchFamily="18" charset="0"/>
                <a:cs typeface="Times New Roman" pitchFamily="18" charset="0"/>
              </a:rPr>
              <a:t>SOFTWARE REQUIREMENTS</a:t>
            </a:r>
          </a:p>
          <a:p>
            <a:pPr>
              <a:lnSpc>
                <a:spcPct val="150000"/>
              </a:lnSpc>
            </a:pPr>
            <a:r>
              <a:rPr lang="en-US" sz="2100" dirty="0" smtClean="0">
                <a:latin typeface="Times New Roman" pitchFamily="18" charset="0"/>
                <a:cs typeface="Times New Roman" pitchFamily="18" charset="0"/>
              </a:rPr>
              <a:t>Operating </a:t>
            </a:r>
            <a:r>
              <a:rPr lang="en-US" sz="2100" dirty="0">
                <a:latin typeface="Times New Roman" pitchFamily="18" charset="0"/>
                <a:cs typeface="Times New Roman" pitchFamily="18" charset="0"/>
              </a:rPr>
              <a:t>System: Window OS</a:t>
            </a:r>
          </a:p>
          <a:p>
            <a:pPr>
              <a:lnSpc>
                <a:spcPct val="150000"/>
              </a:lnSpc>
            </a:pPr>
            <a:r>
              <a:rPr lang="en-US" sz="2100" dirty="0">
                <a:latin typeface="Times New Roman" pitchFamily="18" charset="0"/>
                <a:cs typeface="Times New Roman" pitchFamily="18" charset="0"/>
              </a:rPr>
              <a:t>Programming Language : Python</a:t>
            </a:r>
          </a:p>
          <a:p>
            <a:pPr>
              <a:lnSpc>
                <a:spcPct val="150000"/>
              </a:lnSpc>
            </a:pPr>
            <a:r>
              <a:rPr lang="en-US" sz="2100" dirty="0">
                <a:latin typeface="Times New Roman" pitchFamily="18" charset="0"/>
                <a:cs typeface="Times New Roman" pitchFamily="18" charset="0"/>
              </a:rPr>
              <a:t>Development Environment : IDE/Code Editors</a:t>
            </a:r>
          </a:p>
          <a:p>
            <a:pPr>
              <a:lnSpc>
                <a:spcPct val="150000"/>
              </a:lnSpc>
              <a:buNone/>
            </a:pPr>
            <a:r>
              <a:rPr lang="en-US" sz="2200" b="1" dirty="0">
                <a:latin typeface="Times New Roman" pitchFamily="18" charset="0"/>
                <a:cs typeface="Times New Roman" pitchFamily="18" charset="0"/>
              </a:rPr>
              <a:t>Used Language/Library:</a:t>
            </a:r>
          </a:p>
          <a:p>
            <a:pPr>
              <a:lnSpc>
                <a:spcPct val="150000"/>
              </a:lnSpc>
              <a:buNone/>
            </a:pPr>
            <a:r>
              <a:rPr lang="en-US" sz="2400" b="1" dirty="0">
                <a:latin typeface="Times New Roman" pitchFamily="18" charset="0"/>
                <a:cs typeface="Times New Roman" pitchFamily="18" charset="0"/>
              </a:rPr>
              <a:t>	</a:t>
            </a:r>
            <a:r>
              <a:rPr lang="en-US" sz="1900" dirty="0">
                <a:latin typeface="Times New Roman" pitchFamily="18" charset="0"/>
                <a:cs typeface="Times New Roman" pitchFamily="18" charset="0"/>
              </a:rPr>
              <a:t>1.Python</a:t>
            </a:r>
          </a:p>
          <a:p>
            <a:pPr>
              <a:lnSpc>
                <a:spcPct val="150000"/>
              </a:lnSpc>
              <a:buNone/>
            </a:pPr>
            <a:r>
              <a:rPr lang="en-US" sz="1900" dirty="0">
                <a:latin typeface="Times New Roman" pitchFamily="18" charset="0"/>
                <a:cs typeface="Times New Roman" pitchFamily="18" charset="0"/>
              </a:rPr>
              <a:t>	2.Pytesseract</a:t>
            </a:r>
          </a:p>
          <a:p>
            <a:pPr>
              <a:lnSpc>
                <a:spcPct val="150000"/>
              </a:lnSpc>
              <a:buNone/>
            </a:pPr>
            <a:r>
              <a:rPr lang="en-US" sz="1900" dirty="0">
                <a:latin typeface="Times New Roman" pitchFamily="18" charset="0"/>
                <a:cs typeface="Times New Roman" pitchFamily="18" charset="0"/>
              </a:rPr>
              <a:t>     3.Pillow</a:t>
            </a:r>
          </a:p>
          <a:p>
            <a:pPr>
              <a:lnSpc>
                <a:spcPct val="150000"/>
              </a:lnSpc>
              <a:buNone/>
            </a:pPr>
            <a:r>
              <a:rPr lang="en-US" sz="1900" dirty="0">
                <a:latin typeface="Times New Roman" pitchFamily="18" charset="0"/>
                <a:cs typeface="Times New Roman" pitchFamily="18" charset="0"/>
              </a:rPr>
              <a:t>     4.GPT-4</a:t>
            </a:r>
          </a:p>
        </p:txBody>
      </p:sp>
      <p:sp>
        <p:nvSpPr>
          <p:cNvPr id="5" name="Slide Number Placeholder 4"/>
          <p:cNvSpPr>
            <a:spLocks noGrp="1"/>
          </p:cNvSpPr>
          <p:nvPr>
            <p:ph type="sldNum" sz="quarter" idx="12"/>
          </p:nvPr>
        </p:nvSpPr>
        <p:spPr/>
        <p:txBody>
          <a:bodyPr/>
          <a:lstStyle/>
          <a:p>
            <a:fld id="{39C39D06-00BD-4B42-B6BA-B5BA04EFD6BD}"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itchFamily="18" charset="0"/>
                <a:cs typeface="Times New Roman" pitchFamily="18" charset="0"/>
              </a:rPr>
              <a:t>MODULES</a:t>
            </a: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itchFamily="18" charset="0"/>
                <a:cs typeface="Times New Roman" pitchFamily="18" charset="0"/>
              </a:rPr>
              <a:t>Interactive </a:t>
            </a:r>
            <a:r>
              <a:rPr lang="en-US" sz="2000" dirty="0" err="1" smtClean="0">
                <a:latin typeface="Times New Roman" pitchFamily="18" charset="0"/>
                <a:cs typeface="Times New Roman" pitchFamily="18" charset="0"/>
              </a:rPr>
              <a:t>Edu</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Module</a:t>
            </a:r>
          </a:p>
          <a:p>
            <a:pPr>
              <a:lnSpc>
                <a:spcPct val="150000"/>
              </a:lnSpc>
            </a:pPr>
            <a:r>
              <a:rPr lang="en-US" sz="2000" dirty="0">
                <a:latin typeface="Times New Roman" pitchFamily="18" charset="0"/>
                <a:cs typeface="Times New Roman" pitchFamily="18" charset="0"/>
              </a:rPr>
              <a:t>Textbook Conversion Module</a:t>
            </a:r>
          </a:p>
          <a:p>
            <a:pPr>
              <a:lnSpc>
                <a:spcPct val="150000"/>
              </a:lnSpc>
            </a:pPr>
            <a:r>
              <a:rPr lang="en-US" sz="2000" dirty="0">
                <a:latin typeface="Times New Roman" pitchFamily="18" charset="0"/>
                <a:cs typeface="Times New Roman" pitchFamily="18" charset="0"/>
              </a:rPr>
              <a:t>Flashcard Generation Module</a:t>
            </a:r>
          </a:p>
        </p:txBody>
      </p:sp>
      <p:sp>
        <p:nvSpPr>
          <p:cNvPr id="5" name="Slide Number Placeholder 4"/>
          <p:cNvSpPr>
            <a:spLocks noGrp="1"/>
          </p:cNvSpPr>
          <p:nvPr>
            <p:ph type="sldNum" sz="quarter" idx="12"/>
          </p:nvPr>
        </p:nvSpPr>
        <p:spPr/>
        <p:txBody>
          <a:bodyPr/>
          <a:lstStyle/>
          <a:p>
            <a:fld id="{39C39D06-00BD-4B42-B6BA-B5BA04EFD6BD}"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1800" b="1" dirty="0">
                <a:latin typeface="Times New Roman" pitchFamily="18" charset="0"/>
                <a:cs typeface="Times New Roman" pitchFamily="18" charset="0"/>
              </a:rPr>
              <a:t>MODULE 1</a:t>
            </a:r>
            <a:br>
              <a:rPr lang="en-US" sz="1800" b="1" dirty="0">
                <a:latin typeface="Times New Roman" pitchFamily="18" charset="0"/>
                <a:cs typeface="Times New Roman" pitchFamily="18" charset="0"/>
              </a:rPr>
            </a:br>
            <a:r>
              <a:rPr lang="en-US" sz="1800" b="1" dirty="0" smtClean="0">
                <a:latin typeface="Times New Roman" pitchFamily="18" charset="0"/>
                <a:cs typeface="Times New Roman" pitchFamily="18" charset="0"/>
              </a:rPr>
              <a:t>INTERACTIVE EDU </a:t>
            </a:r>
            <a:r>
              <a:rPr lang="en-US" sz="1800" b="1" dirty="0">
                <a:latin typeface="Times New Roman" pitchFamily="18" charset="0"/>
                <a:cs typeface="Times New Roman" pitchFamily="18" charset="0"/>
              </a:rPr>
              <a:t>MODULE</a:t>
            </a:r>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pPr>
              <a:buNone/>
            </a:pPr>
            <a:r>
              <a:rPr lang="en-US" sz="1800" b="1" dirty="0">
                <a:latin typeface="Times New Roman" pitchFamily="18" charset="0"/>
                <a:cs typeface="Times New Roman" pitchFamily="18" charset="0"/>
              </a:rPr>
              <a:t>PURPOSE</a:t>
            </a:r>
          </a:p>
          <a:p>
            <a:pPr algn="just">
              <a:lnSpc>
                <a:spcPct val="150000"/>
              </a:lnSpc>
              <a:buNone/>
            </a:pP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The </a:t>
            </a:r>
            <a:r>
              <a:rPr lang="en-US" sz="1800" dirty="0" smtClean="0">
                <a:latin typeface="Times New Roman" pitchFamily="18" charset="0"/>
                <a:cs typeface="Times New Roman" pitchFamily="18" charset="0"/>
              </a:rPr>
              <a:t>Interactive </a:t>
            </a:r>
            <a:r>
              <a:rPr lang="en-US" sz="1800" dirty="0" err="1" smtClean="0">
                <a:latin typeface="Times New Roman" pitchFamily="18" charset="0"/>
                <a:cs typeface="Times New Roman" pitchFamily="18" charset="0"/>
              </a:rPr>
              <a:t>edu</a:t>
            </a:r>
            <a:r>
              <a:rPr lang="en-US" sz="1800" dirty="0" smtClean="0">
                <a:latin typeface="Times New Roman" pitchFamily="18" charset="0"/>
                <a:cs typeface="Times New Roman" pitchFamily="18" charset="0"/>
              </a:rPr>
              <a:t> module </a:t>
            </a:r>
            <a:r>
              <a:rPr lang="en-US" sz="1800" dirty="0">
                <a:latin typeface="Times New Roman" pitchFamily="18" charset="0"/>
                <a:cs typeface="Times New Roman" pitchFamily="18" charset="0"/>
              </a:rPr>
              <a:t>serves as a core component designed to enhance student engagement, comprehension, and retention by transforming complex textbook content into personalized, interactive </a:t>
            </a:r>
            <a:r>
              <a:rPr lang="en-US" sz="1800" dirty="0" smtClean="0">
                <a:latin typeface="Times New Roman" pitchFamily="18" charset="0"/>
                <a:cs typeface="Times New Roman" pitchFamily="18" charset="0"/>
              </a:rPr>
              <a:t>education. </a:t>
            </a:r>
            <a:r>
              <a:rPr lang="en-US" sz="1800" dirty="0">
                <a:latin typeface="Times New Roman" pitchFamily="18" charset="0"/>
                <a:cs typeface="Times New Roman" pitchFamily="18" charset="0"/>
              </a:rPr>
              <a:t>Its primary purpose is to make learning more accessible, enjoyable, and effective, especially for young learners or students who struggle with traditional reading-based instruction.</a:t>
            </a:r>
          </a:p>
          <a:p>
            <a:pPr algn="just">
              <a:lnSpc>
                <a:spcPct val="150000"/>
              </a:lnSpc>
              <a:buNone/>
            </a:pPr>
            <a:endParaRPr lang="en-US" sz="1800" dirty="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FUNCTIONS</a:t>
            </a:r>
          </a:p>
          <a:p>
            <a:pPr algn="just">
              <a:lnSpc>
                <a:spcPct val="150000"/>
              </a:lnSpc>
            </a:pPr>
            <a:r>
              <a:rPr lang="en-US" sz="1800" dirty="0">
                <a:latin typeface="Times New Roman" pitchFamily="18" charset="0"/>
                <a:cs typeface="Times New Roman" pitchFamily="18" charset="0"/>
              </a:rPr>
              <a:t>The </a:t>
            </a:r>
            <a:r>
              <a:rPr lang="en-US" sz="1800" dirty="0" smtClean="0">
                <a:latin typeface="Times New Roman" pitchFamily="18" charset="0"/>
                <a:cs typeface="Times New Roman" pitchFamily="18" charset="0"/>
              </a:rPr>
              <a:t>interactive </a:t>
            </a:r>
            <a:r>
              <a:rPr lang="en-US" sz="1800" dirty="0" err="1" smtClean="0">
                <a:latin typeface="Times New Roman" pitchFamily="18" charset="0"/>
                <a:cs typeface="Times New Roman" pitchFamily="18" charset="0"/>
              </a:rPr>
              <a:t>edu</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module plays a central role in transforming academic content into interactive, engaging narratives that cater to different learning styles and emotional states.</a:t>
            </a:r>
          </a:p>
          <a:p>
            <a:pPr algn="just">
              <a:lnSpc>
                <a:spcPct val="150000"/>
              </a:lnSpc>
            </a:pPr>
            <a:r>
              <a:rPr lang="en-US" sz="1800" dirty="0">
                <a:latin typeface="Times New Roman" pitchFamily="18" charset="0"/>
                <a:cs typeface="Times New Roman" pitchFamily="18" charset="0"/>
              </a:rPr>
              <a:t>It begins with a text extraction function that retrieves raw content from textbooks or PDFs, even handling scanned documents using OCR.</a:t>
            </a:r>
          </a:p>
          <a:p>
            <a:pPr algn="just">
              <a:lnSpc>
                <a:spcPct val="150000"/>
              </a:lnSpc>
              <a:buNone/>
            </a:pPr>
            <a:endParaRPr lang="en-US" sz="1800" dirty="0">
              <a:latin typeface="Times New Roman" pitchFamily="18" charset="0"/>
              <a:cs typeface="Times New Roman" pitchFamily="18" charset="0"/>
            </a:endParaRPr>
          </a:p>
          <a:p>
            <a:pPr algn="just">
              <a:lnSpc>
                <a:spcPct val="150000"/>
              </a:lnSpc>
              <a:buNone/>
            </a:pPr>
            <a:endParaRPr lang="en-US" sz="1800" dirty="0">
              <a:latin typeface="Times New Roman" pitchFamily="18" charset="0"/>
              <a:cs typeface="Times New Roman" pitchFamily="18" charset="0"/>
            </a:endParaRPr>
          </a:p>
          <a:p>
            <a:pPr>
              <a:lnSpc>
                <a:spcPct val="150000"/>
              </a:lnSpc>
            </a:pPr>
            <a:endParaRPr lang="en-US" sz="1800" b="1" dirty="0">
              <a:latin typeface="Times New Roman" pitchFamily="18" charset="0"/>
              <a:cs typeface="Times New Roman" pitchFamily="18" charset="0"/>
            </a:endParaRPr>
          </a:p>
          <a:p>
            <a:pPr>
              <a:lnSpc>
                <a:spcPct val="150000"/>
              </a:lnSpc>
              <a:buNone/>
            </a:pPr>
            <a:endParaRPr lang="en-US" sz="1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39C39D06-00BD-4B42-B6BA-B5BA04EFD6BD}"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5897563"/>
          </a:xfrm>
        </p:spPr>
        <p:txBody>
          <a:bodyPr>
            <a:normAutofit/>
          </a:bodyPr>
          <a:lstStyle/>
          <a:p>
            <a:pPr algn="just">
              <a:lnSpc>
                <a:spcPct val="150000"/>
              </a:lnSpc>
              <a:buNone/>
            </a:pPr>
            <a:r>
              <a:rPr lang="en-US" sz="1800" b="1" dirty="0" smtClean="0">
                <a:latin typeface="Times New Roman" pitchFamily="18" charset="0"/>
                <a:cs typeface="Times New Roman" pitchFamily="18" charset="0"/>
              </a:rPr>
              <a:t>ALGORITHMS </a:t>
            </a:r>
            <a:r>
              <a:rPr lang="en-US" sz="1800" b="1" dirty="0">
                <a:latin typeface="Times New Roman" pitchFamily="18" charset="0"/>
                <a:cs typeface="Times New Roman" pitchFamily="18" charset="0"/>
              </a:rPr>
              <a:t>USED</a:t>
            </a:r>
          </a:p>
          <a:p>
            <a:pPr algn="just">
              <a:lnSpc>
                <a:spcPct val="150000"/>
              </a:lnSpc>
            </a:pPr>
            <a:r>
              <a:rPr lang="en-US" sz="1800" b="1" dirty="0">
                <a:latin typeface="Times New Roman" pitchFamily="18" charset="0"/>
                <a:cs typeface="Times New Roman" pitchFamily="18" charset="0"/>
              </a:rPr>
              <a:t>Text Summarization (Transformers-based)</a:t>
            </a:r>
          </a:p>
          <a:p>
            <a:pPr algn="just">
              <a:lnSpc>
                <a:spcPct val="150000"/>
              </a:lnSpc>
              <a:buNone/>
            </a:pP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It is the process of generating a concise and coherent version of a longer text while preserving its key information.</a:t>
            </a:r>
            <a:endParaRPr lang="en-US" sz="1800" dirty="0">
              <a:latin typeface="Times New Roman" pitchFamily="18" charset="0"/>
              <a:cs typeface="Times New Roman" pitchFamily="18" charset="0"/>
            </a:endParaRPr>
          </a:p>
          <a:p>
            <a:pPr algn="just">
              <a:lnSpc>
                <a:spcPct val="150000"/>
              </a:lnSpc>
            </a:pPr>
            <a:r>
              <a:rPr lang="en-US" sz="1800" b="1" dirty="0">
                <a:latin typeface="Times New Roman" pitchFamily="18" charset="0"/>
                <a:cs typeface="Times New Roman" pitchFamily="18" charset="0"/>
              </a:rPr>
              <a:t>Natural Language Generation (NLG)</a:t>
            </a:r>
          </a:p>
          <a:p>
            <a:pPr algn="just">
              <a:lnSpc>
                <a:spcPct val="150000"/>
              </a:lnSpc>
              <a:buNone/>
            </a:pPr>
            <a:r>
              <a:rPr lang="en-US" sz="1800" b="1"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NLG is a subfield of Natural Language Processing (NLP) focused on automatically generating coherent and meaningful  text from structured or unstructured data.</a:t>
            </a:r>
            <a:endParaRPr lang="en-US" sz="1800" dirty="0">
              <a:latin typeface="Times New Roman" pitchFamily="18" charset="0"/>
              <a:cs typeface="Times New Roman" pitchFamily="18" charset="0"/>
            </a:endParaRPr>
          </a:p>
          <a:p>
            <a:pPr algn="just">
              <a:lnSpc>
                <a:spcPct val="150000"/>
              </a:lnSpc>
              <a:buNone/>
            </a:pPr>
            <a:endParaRPr lang="en-US" sz="1800" b="1" dirty="0">
              <a:latin typeface="Times New Roman" pitchFamily="18" charset="0"/>
              <a:cs typeface="Times New Roman" pitchFamily="18" charset="0"/>
            </a:endParaRPr>
          </a:p>
          <a:p>
            <a:pPr algn="just">
              <a:lnSpc>
                <a:spcPct val="150000"/>
              </a:lnSpc>
              <a:buNone/>
            </a:pPr>
            <a:r>
              <a:rPr lang="en-US" sz="1800" b="1" dirty="0">
                <a:latin typeface="Times New Roman" pitchFamily="18" charset="0"/>
                <a:cs typeface="Times New Roman" pitchFamily="18" charset="0"/>
              </a:rPr>
              <a:t>PACKAGES USED</a:t>
            </a:r>
          </a:p>
          <a:p>
            <a:pPr algn="just">
              <a:lnSpc>
                <a:spcPct val="150000"/>
              </a:lnSpc>
            </a:pPr>
            <a:r>
              <a:rPr lang="en-US" sz="1800" dirty="0" err="1">
                <a:latin typeface="Times New Roman" pitchFamily="18" charset="0"/>
                <a:cs typeface="Times New Roman" pitchFamily="18" charset="0"/>
              </a:rPr>
              <a:t>openai</a:t>
            </a:r>
            <a:endParaRPr lang="en-US" sz="1800" dirty="0">
              <a:latin typeface="Times New Roman" pitchFamily="18" charset="0"/>
              <a:cs typeface="Times New Roman" pitchFamily="18" charset="0"/>
            </a:endParaRPr>
          </a:p>
          <a:p>
            <a:pPr algn="just">
              <a:lnSpc>
                <a:spcPct val="150000"/>
              </a:lnSpc>
            </a:pPr>
            <a:r>
              <a:rPr lang="en-US" sz="1800" dirty="0" err="1">
                <a:latin typeface="Times New Roman" pitchFamily="18" charset="0"/>
                <a:cs typeface="Times New Roman" pitchFamily="18" charset="0"/>
              </a:rPr>
              <a:t>langchain</a:t>
            </a:r>
            <a:endParaRPr lang="en-US" sz="1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39C39D06-00BD-4B42-B6BA-B5BA04EFD6BD}"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1800" b="1" dirty="0">
                <a:latin typeface="Times New Roman" pitchFamily="18" charset="0"/>
                <a:cs typeface="Times New Roman" pitchFamily="18" charset="0"/>
              </a:rPr>
              <a:t>MODULE </a:t>
            </a:r>
            <a:r>
              <a:rPr lang="en-US" sz="1800" b="1" dirty="0" smtClean="0">
                <a:latin typeface="Times New Roman" pitchFamily="18" charset="0"/>
                <a:cs typeface="Times New Roman" pitchFamily="18" charset="0"/>
              </a:rPr>
              <a:t> 2</a:t>
            </a: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a:latin typeface="Times New Roman" pitchFamily="18" charset="0"/>
                <a:cs typeface="Times New Roman" pitchFamily="18" charset="0"/>
              </a:rPr>
              <a:t>TEXTBOOK CONVERSION MODULE</a:t>
            </a:r>
          </a:p>
        </p:txBody>
      </p:sp>
      <p:sp>
        <p:nvSpPr>
          <p:cNvPr id="3" name="Content Placeholder 2"/>
          <p:cNvSpPr>
            <a:spLocks noGrp="1"/>
          </p:cNvSpPr>
          <p:nvPr>
            <p:ph idx="1"/>
          </p:nvPr>
        </p:nvSpPr>
        <p:spPr/>
        <p:txBody>
          <a:bodyPr>
            <a:normAutofit lnSpcReduction="10000"/>
          </a:bodyPr>
          <a:lstStyle/>
          <a:p>
            <a:pPr>
              <a:buNone/>
            </a:pPr>
            <a:r>
              <a:rPr lang="en-US" sz="1800" b="1" dirty="0">
                <a:latin typeface="Times New Roman" pitchFamily="18" charset="0"/>
                <a:cs typeface="Times New Roman" pitchFamily="18" charset="0"/>
              </a:rPr>
              <a:t>PURPOSE	</a:t>
            </a:r>
          </a:p>
          <a:p>
            <a:pPr algn="just">
              <a:lnSpc>
                <a:spcPct val="150000"/>
              </a:lnSpc>
              <a:buNone/>
            </a:pP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The textbook conversion module plays a foundational role in transforming traditional, static textbook content into interactive, structured digital learning materials.</a:t>
            </a:r>
            <a:r>
              <a:rPr lang="en-US" sz="1800" dirty="0"/>
              <a:t> </a:t>
            </a:r>
            <a:r>
              <a:rPr lang="en-US" sz="1800" dirty="0">
                <a:latin typeface="Times New Roman" pitchFamily="18" charset="0"/>
                <a:cs typeface="Times New Roman" pitchFamily="18" charset="0"/>
              </a:rPr>
              <a:t>It extracts text from PDFs or scanned books using OCR</a:t>
            </a:r>
          </a:p>
          <a:p>
            <a:pPr algn="just">
              <a:lnSpc>
                <a:spcPct val="150000"/>
              </a:lnSpc>
              <a:buNone/>
            </a:pPr>
            <a:endParaRPr lang="en-US" sz="1800" dirty="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FUNCTIONS</a:t>
            </a:r>
          </a:p>
          <a:p>
            <a:pPr algn="just">
              <a:lnSpc>
                <a:spcPct val="150000"/>
              </a:lnSpc>
              <a:buNone/>
            </a:pP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The textbook conversion module serves as a foundational component in an AI-powered adaptive learning system, with the primary function of transforming static textbook or PDF content into structured, digital, and interactive learning material. It begins with text extraction, using OCR techniques to extract content from scanned documents, images, or PDFs.</a:t>
            </a:r>
            <a:r>
              <a:rPr lang="en-US" sz="1800" dirty="0"/>
              <a:t> </a:t>
            </a:r>
            <a:endParaRPr lang="en-US" sz="1800" dirty="0">
              <a:latin typeface="Times New Roman" pitchFamily="18" charset="0"/>
              <a:cs typeface="Times New Roman" pitchFamily="18" charset="0"/>
            </a:endParaRPr>
          </a:p>
          <a:p>
            <a:pPr algn="just">
              <a:lnSpc>
                <a:spcPct val="150000"/>
              </a:lnSpc>
              <a:buNone/>
            </a:pPr>
            <a:endParaRPr lang="en-US" sz="1800" dirty="0">
              <a:latin typeface="Times New Roman" pitchFamily="18" charset="0"/>
              <a:cs typeface="Times New Roman" pitchFamily="18" charset="0"/>
            </a:endParaRPr>
          </a:p>
          <a:p>
            <a:pPr algn="just">
              <a:lnSpc>
                <a:spcPct val="150000"/>
              </a:lnSpc>
              <a:buNone/>
            </a:pPr>
            <a:endParaRPr lang="en-US" sz="1800" b="1" dirty="0">
              <a:latin typeface="Times New Roman" pitchFamily="18" charset="0"/>
              <a:cs typeface="Times New Roman" pitchFamily="18" charset="0"/>
            </a:endParaRPr>
          </a:p>
          <a:p>
            <a:pPr algn="just">
              <a:lnSpc>
                <a:spcPct val="150000"/>
              </a:lnSpc>
              <a:buNone/>
            </a:pPr>
            <a:endParaRPr lang="en-US" sz="18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39C39D06-00BD-4B42-B6BA-B5BA04EFD6BD}" type="slidenum">
              <a:rPr lang="en-IN" smtClean="0"/>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458200" cy="6172200"/>
          </a:xfrm>
        </p:spPr>
        <p:txBody>
          <a:bodyPr>
            <a:normAutofit/>
          </a:bodyPr>
          <a:lstStyle/>
          <a:p>
            <a:pPr algn="just">
              <a:lnSpc>
                <a:spcPct val="150000"/>
              </a:lnSpc>
              <a:buNone/>
            </a:pPr>
            <a:r>
              <a:rPr lang="en-US" sz="1800" b="1" dirty="0" smtClean="0">
                <a:latin typeface="Times New Roman" pitchFamily="18" charset="0"/>
                <a:cs typeface="Times New Roman" pitchFamily="18" charset="0"/>
              </a:rPr>
              <a:t>ALGORITHMS </a:t>
            </a:r>
            <a:r>
              <a:rPr lang="en-US" sz="1800" b="1" dirty="0">
                <a:latin typeface="Times New Roman" pitchFamily="18" charset="0"/>
                <a:cs typeface="Times New Roman" pitchFamily="18" charset="0"/>
              </a:rPr>
              <a:t>USED</a:t>
            </a:r>
          </a:p>
          <a:p>
            <a:pPr algn="just">
              <a:lnSpc>
                <a:spcPct val="150000"/>
              </a:lnSpc>
            </a:pPr>
            <a:r>
              <a:rPr lang="en-US" sz="1800" b="1" dirty="0">
                <a:latin typeface="Times New Roman" pitchFamily="18" charset="0"/>
                <a:cs typeface="Times New Roman" pitchFamily="18" charset="0"/>
              </a:rPr>
              <a:t>Optical Character Recognition (OCR)-</a:t>
            </a:r>
            <a:r>
              <a:rPr lang="en-US" sz="1800" dirty="0">
                <a:latin typeface="Times New Roman" pitchFamily="18" charset="0"/>
                <a:cs typeface="Times New Roman" pitchFamily="18" charset="0"/>
              </a:rPr>
              <a:t>Extract text from scanned textbook images or PDF files</a:t>
            </a:r>
            <a:r>
              <a:rPr lang="en-US" sz="1800" dirty="0" smtClean="0">
                <a:latin typeface="Times New Roman" pitchFamily="18" charset="0"/>
                <a:cs typeface="Times New Roman" pitchFamily="18" charset="0"/>
              </a:rPr>
              <a:t>. It converting images of typed, handwritten, or printed text into machine-encoded text.</a:t>
            </a:r>
            <a:endParaRPr lang="en-US" sz="1800" dirty="0">
              <a:latin typeface="Times New Roman" pitchFamily="18" charset="0"/>
              <a:cs typeface="Times New Roman" pitchFamily="18" charset="0"/>
            </a:endParaRPr>
          </a:p>
          <a:p>
            <a:pPr algn="just">
              <a:lnSpc>
                <a:spcPct val="150000"/>
              </a:lnSpc>
            </a:pPr>
            <a:r>
              <a:rPr lang="en-US" sz="1800" b="1" dirty="0">
                <a:latin typeface="Times New Roman" pitchFamily="18" charset="0"/>
                <a:cs typeface="Times New Roman" pitchFamily="18" charset="0"/>
              </a:rPr>
              <a:t>Text </a:t>
            </a:r>
            <a:r>
              <a:rPr lang="en-US" sz="1800" b="1" dirty="0" smtClean="0">
                <a:latin typeface="Times New Roman" pitchFamily="18" charset="0"/>
                <a:cs typeface="Times New Roman" pitchFamily="18" charset="0"/>
              </a:rPr>
              <a:t>Segmentation -</a:t>
            </a:r>
            <a:r>
              <a:rPr lang="en-US" sz="1800" dirty="0" smtClean="0">
                <a:latin typeface="Times New Roman" pitchFamily="18" charset="0"/>
                <a:cs typeface="Times New Roman" pitchFamily="18" charset="0"/>
              </a:rPr>
              <a:t>Break </a:t>
            </a:r>
            <a:r>
              <a:rPr lang="en-US" sz="1800" dirty="0">
                <a:latin typeface="Times New Roman" pitchFamily="18" charset="0"/>
                <a:cs typeface="Times New Roman" pitchFamily="18" charset="0"/>
              </a:rPr>
              <a:t>the extracted text into structured units like headings, paragraphs, definitions, and </a:t>
            </a:r>
            <a:r>
              <a:rPr lang="en-US" sz="1800" dirty="0" smtClean="0">
                <a:latin typeface="Times New Roman" pitchFamily="18" charset="0"/>
                <a:cs typeface="Times New Roman" pitchFamily="18" charset="0"/>
              </a:rPr>
              <a:t>diagrams. enabling accurate downstream NLP tasks such as machine translation, summarization, question answering, and personalized learning systems.</a:t>
            </a:r>
            <a:endParaRPr lang="en-US" sz="1800" b="1" dirty="0">
              <a:latin typeface="Times New Roman" pitchFamily="18" charset="0"/>
              <a:cs typeface="Times New Roman" pitchFamily="18" charset="0"/>
            </a:endParaRPr>
          </a:p>
          <a:p>
            <a:pPr algn="just">
              <a:lnSpc>
                <a:spcPct val="150000"/>
              </a:lnSpc>
              <a:buNone/>
            </a:pPr>
            <a:endParaRPr lang="en-US" sz="1800" b="1" dirty="0">
              <a:latin typeface="Times New Roman" pitchFamily="18" charset="0"/>
              <a:cs typeface="Times New Roman" pitchFamily="18" charset="0"/>
            </a:endParaRPr>
          </a:p>
          <a:p>
            <a:pPr algn="just">
              <a:lnSpc>
                <a:spcPct val="150000"/>
              </a:lnSpc>
              <a:buNone/>
            </a:pPr>
            <a:r>
              <a:rPr lang="en-US" sz="1800" b="1" dirty="0">
                <a:latin typeface="Times New Roman" pitchFamily="18" charset="0"/>
                <a:cs typeface="Times New Roman" pitchFamily="18" charset="0"/>
              </a:rPr>
              <a:t>PACKAGES USED</a:t>
            </a:r>
          </a:p>
          <a:p>
            <a:pPr algn="just">
              <a:lnSpc>
                <a:spcPct val="150000"/>
              </a:lnSpc>
            </a:pPr>
            <a:r>
              <a:rPr lang="en-US" sz="1800" dirty="0" err="1">
                <a:latin typeface="Times New Roman" pitchFamily="18" charset="0"/>
                <a:cs typeface="Times New Roman" pitchFamily="18" charset="0"/>
              </a:rPr>
              <a:t>Nltk</a:t>
            </a:r>
            <a:endParaRPr lang="en-US" sz="1800" dirty="0">
              <a:latin typeface="Times New Roman" pitchFamily="18" charset="0"/>
              <a:cs typeface="Times New Roman" pitchFamily="18" charset="0"/>
            </a:endParaRPr>
          </a:p>
          <a:p>
            <a:pPr algn="just">
              <a:lnSpc>
                <a:spcPct val="150000"/>
              </a:lnSpc>
            </a:pPr>
            <a:r>
              <a:rPr lang="en-US" sz="1800" dirty="0" err="1">
                <a:latin typeface="Times New Roman" pitchFamily="18" charset="0"/>
                <a:cs typeface="Times New Roman" pitchFamily="18" charset="0"/>
              </a:rPr>
              <a:t>Graphviz</a:t>
            </a:r>
            <a:endParaRPr lang="en-US" sz="1800" dirty="0">
              <a:latin typeface="Times New Roman" pitchFamily="18" charset="0"/>
              <a:cs typeface="Times New Roman" pitchFamily="18" charset="0"/>
            </a:endParaRPr>
          </a:p>
          <a:p>
            <a:pPr algn="just">
              <a:lnSpc>
                <a:spcPct val="150000"/>
              </a:lnSpc>
              <a:buNone/>
            </a:pPr>
            <a:endParaRPr lang="en-US" sz="18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39C39D06-00BD-4B42-B6BA-B5BA04EFD6BD}"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1800" b="1" dirty="0" smtClean="0">
                <a:latin typeface="Times New Roman" pitchFamily="18" charset="0"/>
                <a:cs typeface="Times New Roman" pitchFamily="18" charset="0"/>
              </a:rPr>
              <a:t>MODULE 3</a:t>
            </a:r>
            <a:r>
              <a:rPr lang="en-US" sz="1800" b="1" dirty="0">
                <a:latin typeface="Times New Roman" pitchFamily="18" charset="0"/>
                <a:cs typeface="Times New Roman" pitchFamily="18" charset="0"/>
              </a:rPr>
              <a:t/>
            </a:r>
            <a:br>
              <a:rPr lang="en-US" sz="1800" b="1" dirty="0">
                <a:latin typeface="Times New Roman" pitchFamily="18" charset="0"/>
                <a:cs typeface="Times New Roman" pitchFamily="18" charset="0"/>
              </a:rPr>
            </a:br>
            <a:r>
              <a:rPr lang="en-US" sz="1800" b="1" dirty="0">
                <a:latin typeface="Times New Roman" pitchFamily="18" charset="0"/>
                <a:cs typeface="Times New Roman" pitchFamily="18" charset="0"/>
              </a:rPr>
              <a:t>FLASHCARD GENERATION</a:t>
            </a:r>
          </a:p>
        </p:txBody>
      </p:sp>
      <p:sp>
        <p:nvSpPr>
          <p:cNvPr id="3" name="Content Placeholder 2"/>
          <p:cNvSpPr>
            <a:spLocks noGrp="1"/>
          </p:cNvSpPr>
          <p:nvPr>
            <p:ph idx="1"/>
          </p:nvPr>
        </p:nvSpPr>
        <p:spPr/>
        <p:txBody>
          <a:bodyPr>
            <a:normAutofit fontScale="92500"/>
          </a:bodyPr>
          <a:lstStyle/>
          <a:p>
            <a:pPr>
              <a:buNone/>
            </a:pPr>
            <a:r>
              <a:rPr lang="en-US" sz="1800" b="1" dirty="0">
                <a:latin typeface="Times New Roman" pitchFamily="18" charset="0"/>
                <a:cs typeface="Times New Roman" pitchFamily="18" charset="0"/>
              </a:rPr>
              <a:t>PURPOSE</a:t>
            </a:r>
          </a:p>
          <a:p>
            <a:pPr algn="just">
              <a:lnSpc>
                <a:spcPct val="150000"/>
              </a:lnSpc>
              <a:buNone/>
            </a:pP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The flashcard generation module is designed to enhance student learning by converting textbook content into interactive, concise, and easily reviewable flashcards. It will uses to generate a </a:t>
            </a:r>
            <a:r>
              <a:rPr lang="en-US" sz="1800" dirty="0" err="1">
                <a:latin typeface="Times New Roman" pitchFamily="18" charset="0"/>
                <a:cs typeface="Times New Roman" pitchFamily="18" charset="0"/>
              </a:rPr>
              <a:t>quizes</a:t>
            </a:r>
            <a:r>
              <a:rPr lang="en-US" sz="1800" dirty="0">
                <a:latin typeface="Times New Roman" pitchFamily="18" charset="0"/>
                <a:cs typeface="Times New Roman" pitchFamily="18" charset="0"/>
              </a:rPr>
              <a:t>, questions and answer by using the given PDF.</a:t>
            </a:r>
          </a:p>
          <a:p>
            <a:pPr algn="just">
              <a:lnSpc>
                <a:spcPct val="150000"/>
              </a:lnSpc>
              <a:buNone/>
            </a:pPr>
            <a:endParaRPr lang="en-US" sz="1800" dirty="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FUNCTIONS</a:t>
            </a:r>
          </a:p>
          <a:p>
            <a:pPr algn="just">
              <a:lnSpc>
                <a:spcPct val="150000"/>
              </a:lnSpc>
              <a:buNone/>
            </a:pP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The flashcard generation module performs several key functions that collectively transform textbook content into effective learning aids designed for quick revision and long-term retention. First, it uses keyword extraction and named entity recognition to identify essential concepts, definitions, formulas, dates, and terminology from the input text.</a:t>
            </a:r>
          </a:p>
          <a:p>
            <a:pPr algn="just">
              <a:lnSpc>
                <a:spcPct val="150000"/>
              </a:lnSpc>
              <a:buNone/>
            </a:pPr>
            <a:endParaRPr lang="en-US" sz="18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39C39D06-00BD-4B42-B6BA-B5BA04EFD6BD}" type="slidenum">
              <a:rPr lang="en-IN" smtClean="0"/>
              <a:pPr/>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5745163"/>
          </a:xfrm>
        </p:spPr>
        <p:txBody>
          <a:bodyPr>
            <a:normAutofit/>
          </a:bodyPr>
          <a:lstStyle/>
          <a:p>
            <a:pPr>
              <a:buNone/>
            </a:pPr>
            <a:r>
              <a:rPr lang="en-US" sz="1800" b="1" dirty="0" smtClean="0">
                <a:latin typeface="Times New Roman" pitchFamily="18" charset="0"/>
                <a:cs typeface="Times New Roman" pitchFamily="18" charset="0"/>
              </a:rPr>
              <a:t>ALGORITHMS </a:t>
            </a:r>
            <a:r>
              <a:rPr lang="en-US" sz="1800" b="1" dirty="0">
                <a:latin typeface="Times New Roman" pitchFamily="18" charset="0"/>
                <a:cs typeface="Times New Roman" pitchFamily="18" charset="0"/>
              </a:rPr>
              <a:t>USED</a:t>
            </a:r>
          </a:p>
          <a:p>
            <a:pPr algn="just">
              <a:lnSpc>
                <a:spcPct val="150000"/>
              </a:lnSpc>
            </a:pPr>
            <a:r>
              <a:rPr lang="en-US" sz="1800" b="1" dirty="0">
                <a:latin typeface="Times New Roman" pitchFamily="18" charset="0"/>
                <a:cs typeface="Times New Roman" pitchFamily="18" charset="0"/>
              </a:rPr>
              <a:t>Question Generation Algorithm: </a:t>
            </a:r>
            <a:r>
              <a:rPr lang="en-US" sz="1800" dirty="0">
                <a:latin typeface="Times New Roman" pitchFamily="18" charset="0"/>
                <a:cs typeface="Times New Roman" pitchFamily="18" charset="0"/>
              </a:rPr>
              <a:t>Automatically generate quiz-style questions from sentences</a:t>
            </a:r>
            <a:r>
              <a:rPr lang="en-US" sz="1800" dirty="0" smtClean="0">
                <a:latin typeface="Times New Roman" pitchFamily="18" charset="0"/>
                <a:cs typeface="Times New Roman" pitchFamily="18" charset="0"/>
              </a:rPr>
              <a:t>. It designed to take a given context or passage and automatically formulate relevant questions based on its content</a:t>
            </a:r>
            <a:endParaRPr lang="en-US" sz="1800" dirty="0">
              <a:latin typeface="Times New Roman" pitchFamily="18" charset="0"/>
              <a:cs typeface="Times New Roman" pitchFamily="18" charset="0"/>
            </a:endParaRPr>
          </a:p>
          <a:p>
            <a:pPr algn="just">
              <a:lnSpc>
                <a:spcPct val="150000"/>
              </a:lnSpc>
            </a:pPr>
            <a:r>
              <a:rPr lang="en-US" sz="1800" b="1" dirty="0">
                <a:latin typeface="Times New Roman" pitchFamily="18" charset="0"/>
                <a:cs typeface="Times New Roman" pitchFamily="18" charset="0"/>
              </a:rPr>
              <a:t>Flashcard Pair Generation : </a:t>
            </a:r>
            <a:r>
              <a:rPr lang="en-US" sz="1800" dirty="0">
                <a:latin typeface="Times New Roman" pitchFamily="18" charset="0"/>
                <a:cs typeface="Times New Roman" pitchFamily="18" charset="0"/>
              </a:rPr>
              <a:t>Structure the content into flashcard formats (Q–A or concept–definition pairs</a:t>
            </a:r>
            <a:r>
              <a:rPr lang="en-US" sz="1800" dirty="0" smtClean="0">
                <a:latin typeface="Times New Roman" pitchFamily="18" charset="0"/>
                <a:cs typeface="Times New Roman" pitchFamily="18" charset="0"/>
              </a:rPr>
              <a:t>). It processing a given input text, such as a textbook paragraph, to identify key concepts and facts.</a:t>
            </a:r>
            <a:endParaRPr lang="en-US" sz="1800" b="1" dirty="0">
              <a:latin typeface="Times New Roman" pitchFamily="18" charset="0"/>
              <a:cs typeface="Times New Roman" pitchFamily="18" charset="0"/>
            </a:endParaRPr>
          </a:p>
          <a:p>
            <a:pPr algn="just">
              <a:lnSpc>
                <a:spcPct val="150000"/>
              </a:lnSpc>
            </a:pPr>
            <a:endParaRPr lang="en-US" sz="1800" b="1" dirty="0">
              <a:latin typeface="Times New Roman" pitchFamily="18" charset="0"/>
              <a:cs typeface="Times New Roman" pitchFamily="18" charset="0"/>
            </a:endParaRPr>
          </a:p>
          <a:p>
            <a:pPr algn="just">
              <a:lnSpc>
                <a:spcPct val="150000"/>
              </a:lnSpc>
              <a:buNone/>
            </a:pPr>
            <a:r>
              <a:rPr lang="en-US" sz="1800" b="1" dirty="0">
                <a:latin typeface="Times New Roman" pitchFamily="18" charset="0"/>
                <a:cs typeface="Times New Roman" pitchFamily="18" charset="0"/>
              </a:rPr>
              <a:t>PACKAGES USED </a:t>
            </a:r>
          </a:p>
          <a:p>
            <a:pPr algn="just">
              <a:lnSpc>
                <a:spcPct val="150000"/>
              </a:lnSpc>
            </a:pPr>
            <a:r>
              <a:rPr lang="en-US" sz="1800" dirty="0">
                <a:latin typeface="Times New Roman" pitchFamily="18" charset="0"/>
                <a:cs typeface="Times New Roman" pitchFamily="18" charset="0"/>
              </a:rPr>
              <a:t>PyPDF2</a:t>
            </a:r>
          </a:p>
          <a:p>
            <a:pPr algn="just">
              <a:lnSpc>
                <a:spcPct val="150000"/>
              </a:lnSpc>
            </a:pPr>
            <a:r>
              <a:rPr lang="en-US" sz="1800" dirty="0" err="1">
                <a:latin typeface="Times New Roman" pitchFamily="18" charset="0"/>
                <a:cs typeface="Times New Roman" pitchFamily="18" charset="0"/>
              </a:rPr>
              <a:t>Pdf</a:t>
            </a:r>
            <a:r>
              <a:rPr lang="en-US" sz="1800" dirty="0">
                <a:latin typeface="Times New Roman" pitchFamily="18" charset="0"/>
                <a:cs typeface="Times New Roman" pitchFamily="18" charset="0"/>
              </a:rPr>
              <a:t> plumber</a:t>
            </a:r>
          </a:p>
        </p:txBody>
      </p:sp>
      <p:sp>
        <p:nvSpPr>
          <p:cNvPr id="5" name="Slide Number Placeholder 4"/>
          <p:cNvSpPr>
            <a:spLocks noGrp="1"/>
          </p:cNvSpPr>
          <p:nvPr>
            <p:ph type="sldNum" sz="quarter" idx="12"/>
          </p:nvPr>
        </p:nvSpPr>
        <p:spPr/>
        <p:txBody>
          <a:bodyPr/>
          <a:lstStyle/>
          <a:p>
            <a:fld id="{39C39D06-00BD-4B42-B6BA-B5BA04EFD6BD}" type="slidenum">
              <a:rPr lang="en-IN" smtClean="0"/>
              <a:pPr/>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ADVANTAGES</a:t>
            </a:r>
          </a:p>
        </p:txBody>
      </p:sp>
      <p:sp>
        <p:nvSpPr>
          <p:cNvPr id="3" name="Content Placeholder 2"/>
          <p:cNvSpPr>
            <a:spLocks noGrp="1"/>
          </p:cNvSpPr>
          <p:nvPr>
            <p:ph idx="1"/>
          </p:nvPr>
        </p:nvSpPr>
        <p:spPr/>
        <p:txBody>
          <a:bodyPr>
            <a:normAutofit/>
          </a:bodyPr>
          <a:lstStyle/>
          <a:p>
            <a:pPr>
              <a:lnSpc>
                <a:spcPct val="150000"/>
              </a:lnSpc>
            </a:pPr>
            <a:r>
              <a:rPr lang="en-US" sz="1800" dirty="0">
                <a:latin typeface="Times New Roman" pitchFamily="18" charset="0"/>
                <a:cs typeface="Times New Roman" pitchFamily="18" charset="0"/>
              </a:rPr>
              <a:t>Personalized Learning Paths</a:t>
            </a:r>
          </a:p>
          <a:p>
            <a:pPr>
              <a:lnSpc>
                <a:spcPct val="150000"/>
              </a:lnSpc>
            </a:pPr>
            <a:r>
              <a:rPr lang="en-US" sz="1800" dirty="0">
                <a:latin typeface="Times New Roman" pitchFamily="18" charset="0"/>
                <a:cs typeface="Times New Roman" pitchFamily="18" charset="0"/>
              </a:rPr>
              <a:t>Real-Time Feedback</a:t>
            </a:r>
          </a:p>
          <a:p>
            <a:pPr>
              <a:lnSpc>
                <a:spcPct val="150000"/>
              </a:lnSpc>
            </a:pPr>
            <a:r>
              <a:rPr lang="en-US" sz="1800" dirty="0">
                <a:latin typeface="Times New Roman" pitchFamily="18" charset="0"/>
                <a:cs typeface="Times New Roman" pitchFamily="18" charset="0"/>
              </a:rPr>
              <a:t>Improved Engagement</a:t>
            </a:r>
          </a:p>
          <a:p>
            <a:pPr>
              <a:lnSpc>
                <a:spcPct val="150000"/>
              </a:lnSpc>
            </a:pPr>
            <a:r>
              <a:rPr lang="en-US" sz="1800" dirty="0">
                <a:latin typeface="Times New Roman" pitchFamily="18" charset="0"/>
                <a:cs typeface="Times New Roman" pitchFamily="18" charset="0"/>
              </a:rPr>
              <a:t>Time Efficiency</a:t>
            </a:r>
          </a:p>
          <a:p>
            <a:pPr>
              <a:lnSpc>
                <a:spcPct val="150000"/>
              </a:lnSpc>
            </a:pPr>
            <a:r>
              <a:rPr lang="en-US" sz="1800" dirty="0">
                <a:latin typeface="Times New Roman" pitchFamily="18" charset="0"/>
                <a:cs typeface="Times New Roman" pitchFamily="18" charset="0"/>
              </a:rPr>
              <a:t>Supports Diverse Learners</a:t>
            </a:r>
          </a:p>
          <a:p>
            <a:pPr>
              <a:lnSpc>
                <a:spcPct val="150000"/>
              </a:lnSpc>
            </a:pPr>
            <a:r>
              <a:rPr lang="en-US" sz="1800" dirty="0">
                <a:latin typeface="Times New Roman" pitchFamily="18" charset="0"/>
                <a:cs typeface="Times New Roman" pitchFamily="18" charset="0"/>
              </a:rPr>
              <a:t>Scalable and Flexible</a:t>
            </a:r>
          </a:p>
        </p:txBody>
      </p:sp>
      <p:sp>
        <p:nvSpPr>
          <p:cNvPr id="5" name="Slide Number Placeholder 4"/>
          <p:cNvSpPr>
            <a:spLocks noGrp="1"/>
          </p:cNvSpPr>
          <p:nvPr>
            <p:ph type="sldNum" sz="quarter" idx="12"/>
          </p:nvPr>
        </p:nvSpPr>
        <p:spPr/>
        <p:txBody>
          <a:bodyPr/>
          <a:lstStyle/>
          <a:p>
            <a:fld id="{39C39D06-00BD-4B42-B6BA-B5BA04EFD6BD}" type="slidenum">
              <a:rPr lang="en-IN" smtClean="0"/>
              <a:pPr/>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APPLICATIONS</a:t>
            </a:r>
          </a:p>
        </p:txBody>
      </p:sp>
      <p:sp>
        <p:nvSpPr>
          <p:cNvPr id="3" name="Content Placeholder 2"/>
          <p:cNvSpPr>
            <a:spLocks noGrp="1"/>
          </p:cNvSpPr>
          <p:nvPr>
            <p:ph idx="1"/>
          </p:nvPr>
        </p:nvSpPr>
        <p:spPr/>
        <p:txBody>
          <a:bodyPr>
            <a:normAutofit/>
          </a:bodyPr>
          <a:lstStyle/>
          <a:p>
            <a:pPr algn="just">
              <a:lnSpc>
                <a:spcPct val="150000"/>
              </a:lnSpc>
            </a:pPr>
            <a:r>
              <a:rPr lang="en-US" sz="1800" dirty="0">
                <a:latin typeface="Times New Roman" pitchFamily="18" charset="0"/>
                <a:cs typeface="Times New Roman" pitchFamily="18" charset="0"/>
              </a:rPr>
              <a:t>Test Preparation</a:t>
            </a:r>
          </a:p>
          <a:p>
            <a:pPr algn="just">
              <a:lnSpc>
                <a:spcPct val="150000"/>
              </a:lnSpc>
            </a:pPr>
            <a:r>
              <a:rPr lang="en-US" sz="1800" dirty="0">
                <a:latin typeface="Times New Roman" pitchFamily="18" charset="0"/>
                <a:cs typeface="Times New Roman" pitchFamily="18" charset="0"/>
              </a:rPr>
              <a:t>Online Learning Platforms</a:t>
            </a:r>
          </a:p>
          <a:p>
            <a:pPr algn="just">
              <a:lnSpc>
                <a:spcPct val="150000"/>
              </a:lnSpc>
            </a:pPr>
            <a:r>
              <a:rPr lang="en-US" sz="1800" dirty="0">
                <a:latin typeface="Times New Roman" pitchFamily="18" charset="0"/>
                <a:cs typeface="Times New Roman" pitchFamily="18" charset="0"/>
              </a:rPr>
              <a:t>Special Education</a:t>
            </a:r>
          </a:p>
          <a:p>
            <a:pPr algn="just">
              <a:lnSpc>
                <a:spcPct val="150000"/>
              </a:lnSpc>
            </a:pPr>
            <a:r>
              <a:rPr lang="en-US" sz="1800" dirty="0">
                <a:latin typeface="Times New Roman" pitchFamily="18" charset="0"/>
                <a:cs typeface="Times New Roman" pitchFamily="18" charset="0"/>
              </a:rPr>
              <a:t>Homeschooling</a:t>
            </a:r>
          </a:p>
          <a:p>
            <a:pPr algn="just">
              <a:lnSpc>
                <a:spcPct val="150000"/>
              </a:lnSpc>
            </a:pPr>
            <a:r>
              <a:rPr lang="en-US" sz="1800" dirty="0">
                <a:latin typeface="Times New Roman" pitchFamily="18" charset="0"/>
                <a:cs typeface="Times New Roman" pitchFamily="18" charset="0"/>
              </a:rPr>
              <a:t>Higher Education</a:t>
            </a:r>
          </a:p>
        </p:txBody>
      </p:sp>
      <p:sp>
        <p:nvSpPr>
          <p:cNvPr id="5" name="Slide Number Placeholder 4"/>
          <p:cNvSpPr>
            <a:spLocks noGrp="1"/>
          </p:cNvSpPr>
          <p:nvPr>
            <p:ph type="sldNum" sz="quarter" idx="12"/>
          </p:nvPr>
        </p:nvSpPr>
        <p:spPr/>
        <p:txBody>
          <a:bodyPr/>
          <a:lstStyle/>
          <a:p>
            <a:fld id="{39C39D06-00BD-4B42-B6BA-B5BA04EFD6BD}" type="slidenum">
              <a:rPr lang="en-IN" smtClean="0"/>
              <a:pPr/>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5400" y="2286000"/>
            <a:ext cx="6324600" cy="1654748"/>
          </a:xfrm>
          <a:prstGeom prst="rect">
            <a:avLst/>
          </a:prstGeom>
          <a:noFill/>
        </p:spPr>
        <p:txBody>
          <a:bodyPr wrap="square" rtlCol="0">
            <a:spAutoFit/>
          </a:bodyPr>
          <a:lstStyle/>
          <a:p>
            <a:pPr algn="ctr">
              <a:lnSpc>
                <a:spcPct val="150000"/>
              </a:lnSpc>
            </a:pPr>
            <a:r>
              <a:rPr lang="en-US" sz="3600" b="1" dirty="0">
                <a:latin typeface="Times New Roman" pitchFamily="18" charset="0"/>
                <a:cs typeface="Times New Roman" pitchFamily="18" charset="0"/>
              </a:rPr>
              <a:t>AI - POWERED ADAPTIVE LEARNING  SYSTEM</a:t>
            </a:r>
          </a:p>
        </p:txBody>
      </p:sp>
      <p:sp>
        <p:nvSpPr>
          <p:cNvPr id="8" name="Slide Number Placeholder 7"/>
          <p:cNvSpPr>
            <a:spLocks noGrp="1"/>
          </p:cNvSpPr>
          <p:nvPr>
            <p:ph type="sldNum" sz="quarter" idx="12"/>
          </p:nvPr>
        </p:nvSpPr>
        <p:spPr/>
        <p:txBody>
          <a:bodyPr/>
          <a:lstStyle/>
          <a:p>
            <a:fld id="{39C39D06-00BD-4B42-B6BA-B5BA04EFD6BD}"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a:bodyPr>
          <a:lstStyle/>
          <a:p>
            <a:pPr algn="just">
              <a:lnSpc>
                <a:spcPct val="150000"/>
              </a:lnSpc>
              <a:buNone/>
            </a:pPr>
            <a:r>
              <a:rPr lang="en-US" sz="1800" dirty="0">
                <a:latin typeface="Times New Roman" pitchFamily="18" charset="0"/>
                <a:cs typeface="Times New Roman" pitchFamily="18" charset="0"/>
              </a:rPr>
              <a:t>		The AI-Powered Educational System revolutionizes traditional learning by making it interactive, adaptive, and engaging. Unlike conventional PDFs and static learning materials, this AI-driven approach personalizes content, adapts to student needs, and ensures a dynamic learning experience.</a:t>
            </a:r>
          </a:p>
        </p:txBody>
      </p:sp>
      <p:sp>
        <p:nvSpPr>
          <p:cNvPr id="6" name="Slide Number Placeholder 5"/>
          <p:cNvSpPr>
            <a:spLocks noGrp="1"/>
          </p:cNvSpPr>
          <p:nvPr>
            <p:ph type="sldNum" sz="quarter" idx="12"/>
          </p:nvPr>
        </p:nvSpPr>
        <p:spPr/>
        <p:txBody>
          <a:bodyPr/>
          <a:lstStyle/>
          <a:p>
            <a:fld id="{39C39D06-00BD-4B42-B6BA-B5BA04EFD6BD}" type="slidenum">
              <a:rPr lang="en-IN" smtClean="0"/>
              <a:pPr/>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457200" y="1295400"/>
            <a:ext cx="8229600" cy="4830763"/>
          </a:xfrm>
        </p:spPr>
        <p:txBody>
          <a:bodyPr>
            <a:noAutofit/>
          </a:bodyPr>
          <a:lstStyle/>
          <a:p>
            <a:pPr algn="just">
              <a:lnSpc>
                <a:spcPct val="150000"/>
              </a:lnSpc>
            </a:pPr>
            <a:r>
              <a:rPr lang="en-US" sz="1600" dirty="0" smtClean="0">
                <a:latin typeface="Times New Roman" pitchFamily="18" charset="0"/>
                <a:cs typeface="Times New Roman" pitchFamily="18" charset="0"/>
              </a:rPr>
              <a:t>Lee</a:t>
            </a:r>
            <a:r>
              <a:rPr lang="en-US" sz="1600" dirty="0" smtClean="0">
                <a:latin typeface="Times New Roman" pitchFamily="18" charset="0"/>
                <a:cs typeface="Times New Roman" pitchFamily="18" charset="0"/>
              </a:rPr>
              <a:t>, K., </a:t>
            </a:r>
            <a:r>
              <a:rPr lang="en-US" sz="1600" dirty="0" err="1" smtClean="0">
                <a:latin typeface="Times New Roman" pitchFamily="18" charset="0"/>
                <a:cs typeface="Times New Roman" pitchFamily="18" charset="0"/>
              </a:rPr>
              <a:t>Narang</a:t>
            </a:r>
            <a:r>
              <a:rPr lang="en-US" sz="1600" dirty="0" smtClean="0">
                <a:latin typeface="Times New Roman" pitchFamily="18" charset="0"/>
                <a:cs typeface="Times New Roman" pitchFamily="18" charset="0"/>
              </a:rPr>
              <a:t>, S., </a:t>
            </a:r>
            <a:r>
              <a:rPr lang="en-US" sz="1600" dirty="0" err="1" smtClean="0">
                <a:latin typeface="Times New Roman" pitchFamily="18" charset="0"/>
                <a:cs typeface="Times New Roman" pitchFamily="18" charset="0"/>
              </a:rPr>
              <a:t>Raffel</a:t>
            </a:r>
            <a:r>
              <a:rPr lang="en-US" sz="1600" dirty="0" smtClean="0">
                <a:latin typeface="Times New Roman" pitchFamily="18" charset="0"/>
                <a:cs typeface="Times New Roman" pitchFamily="18" charset="0"/>
              </a:rPr>
              <a:t>, C., </a:t>
            </a:r>
            <a:r>
              <a:rPr lang="en-US" sz="1600" dirty="0" err="1" smtClean="0">
                <a:latin typeface="Times New Roman" pitchFamily="18" charset="0"/>
                <a:cs typeface="Times New Roman" pitchFamily="18" charset="0"/>
              </a:rPr>
              <a:t>Shazeer</a:t>
            </a:r>
            <a:r>
              <a:rPr lang="en-US" sz="1600" dirty="0" smtClean="0">
                <a:latin typeface="Times New Roman" pitchFamily="18" charset="0"/>
                <a:cs typeface="Times New Roman" pitchFamily="18" charset="0"/>
              </a:rPr>
              <a:t>, N. </a:t>
            </a:r>
            <a:r>
              <a:rPr lang="en-US" sz="1600" dirty="0" smtClean="0">
                <a:latin typeface="Times New Roman" pitchFamily="18" charset="0"/>
                <a:cs typeface="Times New Roman" pitchFamily="18" charset="0"/>
              </a:rPr>
              <a:t>”Exploring </a:t>
            </a:r>
            <a:r>
              <a:rPr lang="en-US" sz="1600" dirty="0" smtClean="0">
                <a:latin typeface="Times New Roman" pitchFamily="18" charset="0"/>
                <a:cs typeface="Times New Roman" pitchFamily="18" charset="0"/>
              </a:rPr>
              <a:t>The Limits Of Transfer Learning With a Unified Text-To-Text </a:t>
            </a:r>
            <a:r>
              <a:rPr lang="en-US" sz="1600" dirty="0" smtClean="0">
                <a:latin typeface="Times New Roman" pitchFamily="18" charset="0"/>
                <a:cs typeface="Times New Roman" pitchFamily="18" charset="0"/>
              </a:rPr>
              <a:t>Transformer”. </a:t>
            </a:r>
            <a:r>
              <a:rPr lang="en-US" sz="1600" dirty="0" smtClean="0">
                <a:latin typeface="Times New Roman" pitchFamily="18" charset="0"/>
                <a:cs typeface="Times New Roman" pitchFamily="18" charset="0"/>
              </a:rPr>
              <a:t>Journal of Machine Learning Research, 21-140, 1–67. 2022</a:t>
            </a:r>
            <a:r>
              <a:rPr lang="en-US" sz="1600" dirty="0" smtClean="0">
                <a:latin typeface="Times New Roman" pitchFamily="18" charset="0"/>
                <a:cs typeface="Times New Roman" pitchFamily="18" charset="0"/>
              </a:rPr>
              <a:t>.</a:t>
            </a:r>
          </a:p>
          <a:p>
            <a:pPr algn="just">
              <a:lnSpc>
                <a:spcPct val="150000"/>
              </a:lnSpc>
            </a:pPr>
            <a:r>
              <a:rPr lang="en-US" sz="1600" dirty="0" smtClean="0">
                <a:latin typeface="Times New Roman" pitchFamily="18" charset="0"/>
                <a:cs typeface="Times New Roman" pitchFamily="18" charset="0"/>
              </a:rPr>
              <a:t>Chang, M.-W., Devlin, J., Lee, K., </a:t>
            </a:r>
            <a:r>
              <a:rPr lang="en-US" sz="1600" dirty="0" err="1" smtClean="0">
                <a:latin typeface="Times New Roman" pitchFamily="18" charset="0"/>
                <a:cs typeface="Times New Roman" pitchFamily="18" charset="0"/>
              </a:rPr>
              <a:t>Toutanova</a:t>
            </a:r>
            <a:r>
              <a:rPr lang="en-US" sz="1600" dirty="0" smtClean="0">
                <a:latin typeface="Times New Roman" pitchFamily="18" charset="0"/>
                <a:cs typeface="Times New Roman" pitchFamily="18" charset="0"/>
              </a:rPr>
              <a:t>, K. BERT: </a:t>
            </a:r>
            <a:r>
              <a:rPr lang="en-US" sz="1600" dirty="0" smtClean="0">
                <a:latin typeface="Times New Roman" pitchFamily="18" charset="0"/>
                <a:cs typeface="Times New Roman" pitchFamily="18" charset="0"/>
              </a:rPr>
              <a:t>“Pre-Training </a:t>
            </a:r>
            <a:r>
              <a:rPr lang="en-US" sz="1600" dirty="0" smtClean="0">
                <a:latin typeface="Times New Roman" pitchFamily="18" charset="0"/>
                <a:cs typeface="Times New Roman" pitchFamily="18" charset="0"/>
              </a:rPr>
              <a:t>Of Deep Bidirectional Transformers For Language </a:t>
            </a:r>
            <a:r>
              <a:rPr lang="en-US" sz="1600" dirty="0" smtClean="0">
                <a:latin typeface="Times New Roman" pitchFamily="18" charset="0"/>
                <a:cs typeface="Times New Roman" pitchFamily="18" charset="0"/>
              </a:rPr>
              <a:t>Understanding”. </a:t>
            </a:r>
            <a:r>
              <a:rPr lang="en-US" sz="1600" dirty="0" err="1" smtClean="0">
                <a:latin typeface="Times New Roman" pitchFamily="18" charset="0"/>
                <a:cs typeface="Times New Roman" pitchFamily="18" charset="0"/>
              </a:rPr>
              <a:t>arXiv</a:t>
            </a:r>
            <a:r>
              <a:rPr lang="en-US" sz="1600" dirty="0" smtClean="0">
                <a:latin typeface="Times New Roman" pitchFamily="18" charset="0"/>
                <a:cs typeface="Times New Roman" pitchFamily="18" charset="0"/>
              </a:rPr>
              <a:t> preprint arXiv:1810.04805. 2022</a:t>
            </a:r>
            <a:r>
              <a:rPr lang="en-US" sz="1600" dirty="0" smtClean="0">
                <a:latin typeface="Times New Roman" pitchFamily="18" charset="0"/>
                <a:cs typeface="Times New Roman" pitchFamily="18" charset="0"/>
              </a:rPr>
              <a:t>.</a:t>
            </a:r>
          </a:p>
          <a:p>
            <a:pPr algn="just">
              <a:lnSpc>
                <a:spcPct val="150000"/>
              </a:lnSpc>
            </a:pPr>
            <a:r>
              <a:rPr lang="en-US" sz="1600" dirty="0" smtClean="0">
                <a:latin typeface="Times New Roman" pitchFamily="18" charset="0"/>
                <a:cs typeface="Times New Roman" pitchFamily="18" charset="0"/>
              </a:rPr>
              <a:t>Baird, M.D., Hamilton, L.S. ,Pane, J.F., Steiner, E.D. </a:t>
            </a:r>
            <a:r>
              <a:rPr lang="en-US" sz="1600" dirty="0" smtClean="0">
                <a:latin typeface="Times New Roman" pitchFamily="18" charset="0"/>
                <a:cs typeface="Times New Roman" pitchFamily="18" charset="0"/>
              </a:rPr>
              <a:t>“Informing </a:t>
            </a:r>
            <a:r>
              <a:rPr lang="en-US" sz="1600" dirty="0" smtClean="0">
                <a:latin typeface="Times New Roman" pitchFamily="18" charset="0"/>
                <a:cs typeface="Times New Roman" pitchFamily="18" charset="0"/>
              </a:rPr>
              <a:t>Progress: Insights On Personalized Learning Implementation And </a:t>
            </a:r>
            <a:r>
              <a:rPr lang="en-US" sz="1600" dirty="0" smtClean="0">
                <a:latin typeface="Times New Roman" pitchFamily="18" charset="0"/>
                <a:cs typeface="Times New Roman" pitchFamily="18" charset="0"/>
              </a:rPr>
              <a:t>Effects”. </a:t>
            </a:r>
            <a:r>
              <a:rPr lang="en-US" sz="1600" dirty="0" smtClean="0">
                <a:latin typeface="Times New Roman" pitchFamily="18" charset="0"/>
                <a:cs typeface="Times New Roman" pitchFamily="18" charset="0"/>
              </a:rPr>
              <a:t>RAND Corporation 2022</a:t>
            </a:r>
            <a:r>
              <a:rPr lang="en-US" sz="1600" dirty="0" smtClean="0">
                <a:latin typeface="Times New Roman" pitchFamily="18" charset="0"/>
                <a:cs typeface="Times New Roman" pitchFamily="18" charset="0"/>
              </a:rPr>
              <a:t>.</a:t>
            </a:r>
          </a:p>
          <a:p>
            <a:pPr algn="just">
              <a:lnSpc>
                <a:spcPct val="150000"/>
              </a:lnSpc>
            </a:pPr>
            <a:r>
              <a:rPr lang="en-US" sz="1600" dirty="0" smtClean="0">
                <a:latin typeface="Times New Roman" pitchFamily="18" charset="0"/>
                <a:cs typeface="Times New Roman" pitchFamily="18" charset="0"/>
              </a:rPr>
              <a:t>Woolf, B.P.―Building Intelligent Interactive </a:t>
            </a:r>
            <a:r>
              <a:rPr lang="en-US" sz="1600" dirty="0" smtClean="0">
                <a:latin typeface="Times New Roman" pitchFamily="18" charset="0"/>
                <a:cs typeface="Times New Roman" pitchFamily="18" charset="0"/>
              </a:rPr>
              <a:t>Tutors:”Student-Centered </a:t>
            </a:r>
            <a:r>
              <a:rPr lang="en-US" sz="1600" dirty="0" smtClean="0">
                <a:latin typeface="Times New Roman" pitchFamily="18" charset="0"/>
                <a:cs typeface="Times New Roman" pitchFamily="18" charset="0"/>
              </a:rPr>
              <a:t>Strategies For Revolutionizing </a:t>
            </a:r>
            <a:r>
              <a:rPr lang="en-US" sz="1600" dirty="0" smtClean="0">
                <a:latin typeface="Times New Roman" pitchFamily="18" charset="0"/>
                <a:cs typeface="Times New Roman" pitchFamily="18" charset="0"/>
              </a:rPr>
              <a:t>E-Learning”. </a:t>
            </a:r>
            <a:r>
              <a:rPr lang="en-US" sz="1600" dirty="0" smtClean="0">
                <a:latin typeface="Times New Roman" pitchFamily="18" charset="0"/>
                <a:cs typeface="Times New Roman" pitchFamily="18" charset="0"/>
              </a:rPr>
              <a:t>Morgan Kaufmann Publishers. 2021. </a:t>
            </a:r>
            <a:endParaRPr lang="en-US" sz="1600" dirty="0" smtClean="0">
              <a:latin typeface="Times New Roman" pitchFamily="18" charset="0"/>
              <a:cs typeface="Times New Roman" pitchFamily="18" charset="0"/>
            </a:endParaRPr>
          </a:p>
          <a:p>
            <a:pPr algn="just">
              <a:lnSpc>
                <a:spcPct val="150000"/>
              </a:lnSpc>
            </a:pPr>
            <a:r>
              <a:rPr lang="en-US" sz="1600" dirty="0" smtClean="0">
                <a:latin typeface="Times New Roman" pitchFamily="18" charset="0"/>
                <a:cs typeface="Times New Roman" pitchFamily="18" charset="0"/>
              </a:rPr>
              <a:t>Khan, S., and </a:t>
            </a:r>
            <a:r>
              <a:rPr lang="en-US" sz="1600" dirty="0" err="1" smtClean="0">
                <a:latin typeface="Times New Roman" pitchFamily="18" charset="0"/>
                <a:cs typeface="Times New Roman" pitchFamily="18" charset="0"/>
              </a:rPr>
              <a:t>Jawaid</a:t>
            </a:r>
            <a:r>
              <a:rPr lang="en-US" sz="1600" dirty="0" smtClean="0">
                <a:latin typeface="Times New Roman" pitchFamily="18" charset="0"/>
                <a:cs typeface="Times New Roman" pitchFamily="18" charset="0"/>
              </a:rPr>
              <a:t>. </a:t>
            </a:r>
            <a:r>
              <a:rPr lang="en-US" sz="1600" smtClean="0">
                <a:latin typeface="Times New Roman" pitchFamily="18" charset="0"/>
                <a:cs typeface="Times New Roman" pitchFamily="18" charset="0"/>
              </a:rPr>
              <a:t>A </a:t>
            </a:r>
            <a:r>
              <a:rPr lang="en-US" sz="1600" smtClean="0">
                <a:latin typeface="Times New Roman" pitchFamily="18" charset="0"/>
                <a:cs typeface="Times New Roman" pitchFamily="18" charset="0"/>
              </a:rPr>
              <a:t>“AI-Powered </a:t>
            </a:r>
            <a:r>
              <a:rPr lang="en-US" sz="1600" dirty="0" smtClean="0">
                <a:latin typeface="Times New Roman" pitchFamily="18" charset="0"/>
                <a:cs typeface="Times New Roman" pitchFamily="18" charset="0"/>
              </a:rPr>
              <a:t>Learning Systems: Review and Future </a:t>
            </a:r>
            <a:r>
              <a:rPr lang="en-US" sz="1600" smtClean="0">
                <a:latin typeface="Times New Roman" pitchFamily="18" charset="0"/>
                <a:cs typeface="Times New Roman" pitchFamily="18" charset="0"/>
              </a:rPr>
              <a:t>Research </a:t>
            </a:r>
            <a:r>
              <a:rPr lang="en-US" sz="1600" smtClean="0">
                <a:latin typeface="Times New Roman" pitchFamily="18" charset="0"/>
                <a:cs typeface="Times New Roman" pitchFamily="18" charset="0"/>
              </a:rPr>
              <a:t>Directions”. </a:t>
            </a:r>
            <a:r>
              <a:rPr lang="en-US" sz="1600" dirty="0" smtClean="0">
                <a:latin typeface="Times New Roman" pitchFamily="18" charset="0"/>
                <a:cs typeface="Times New Roman" pitchFamily="18" charset="0"/>
              </a:rPr>
              <a:t>International Journal of Educational Technology in Higher Education. 2020.</a:t>
            </a:r>
            <a:endParaRPr lang="en-US"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C39D06-00BD-4B42-B6BA-B5BA04EFD6BD}" type="slidenum">
              <a:rPr lang="en-IN" smtClean="0"/>
              <a:pPr/>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SCREENSHOTS</a:t>
            </a:r>
            <a:br>
              <a:rPr lang="en-US" sz="28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INTERACTIVE EDU</a:t>
            </a:r>
            <a:endParaRPr lang="en-US" sz="20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C39D06-00BD-4B42-B6BA-B5BA04EFD6BD}" type="slidenum">
              <a:rPr lang="en-IN" smtClean="0"/>
              <a:pPr/>
              <a:t>22</a:t>
            </a:fld>
            <a:endParaRPr lang="en-IN"/>
          </a:p>
        </p:txBody>
      </p:sp>
      <p:pic>
        <p:nvPicPr>
          <p:cNvPr id="6" name="Content Placeholder 5" descr="interactive edu.jpg"/>
          <p:cNvPicPr>
            <a:picLocks noGrp="1" noChangeAspect="1"/>
          </p:cNvPicPr>
          <p:nvPr>
            <p:ph idx="1"/>
          </p:nvPr>
        </p:nvPicPr>
        <p:blipFill>
          <a:blip r:embed="rId2"/>
          <a:stretch>
            <a:fillRect/>
          </a:stretch>
        </p:blipFill>
        <p:spPr>
          <a:xfrm>
            <a:off x="609600" y="1295400"/>
            <a:ext cx="4031323" cy="2362200"/>
          </a:xfrm>
        </p:spPr>
      </p:pic>
      <p:pic>
        <p:nvPicPr>
          <p:cNvPr id="8" name="Picture 7" descr="2.jpg"/>
          <p:cNvPicPr>
            <a:picLocks noChangeAspect="1"/>
          </p:cNvPicPr>
          <p:nvPr/>
        </p:nvPicPr>
        <p:blipFill>
          <a:blip r:embed="rId3" cstate="print"/>
          <a:stretch>
            <a:fillRect/>
          </a:stretch>
        </p:blipFill>
        <p:spPr>
          <a:xfrm>
            <a:off x="4943780" y="1295400"/>
            <a:ext cx="3920786" cy="2362200"/>
          </a:xfrm>
          <a:prstGeom prst="rect">
            <a:avLst/>
          </a:prstGeom>
        </p:spPr>
      </p:pic>
      <p:sp>
        <p:nvSpPr>
          <p:cNvPr id="6146" name="AutoShape 2" descr="blob:https://web.whatsapp.com/2e28b2e2-138d-44c4-a111-21ef2d80cf5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blob:https://web.whatsapp.com/2e28b2e2-138d-44c4-a111-21ef2d80cf5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5.jpg"/>
          <p:cNvPicPr>
            <a:picLocks noChangeAspect="1"/>
          </p:cNvPicPr>
          <p:nvPr/>
        </p:nvPicPr>
        <p:blipFill>
          <a:blip r:embed="rId4"/>
          <a:stretch>
            <a:fillRect/>
          </a:stretch>
        </p:blipFill>
        <p:spPr>
          <a:xfrm>
            <a:off x="609600" y="3733800"/>
            <a:ext cx="4038600" cy="2780594"/>
          </a:xfrm>
          <a:prstGeom prst="rect">
            <a:avLst/>
          </a:prstGeom>
        </p:spPr>
      </p:pic>
      <p:pic>
        <p:nvPicPr>
          <p:cNvPr id="11" name="Picture 10" descr="6.jpg"/>
          <p:cNvPicPr>
            <a:picLocks noChangeAspect="1"/>
          </p:cNvPicPr>
          <p:nvPr/>
        </p:nvPicPr>
        <p:blipFill>
          <a:blip r:embed="rId5"/>
          <a:stretch>
            <a:fillRect/>
          </a:stretch>
        </p:blipFill>
        <p:spPr>
          <a:xfrm>
            <a:off x="4953000" y="3886200"/>
            <a:ext cx="3962400" cy="2590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2.jpg"/>
          <p:cNvPicPr>
            <a:picLocks noGrp="1" noChangeAspect="1"/>
          </p:cNvPicPr>
          <p:nvPr>
            <p:ph idx="1"/>
          </p:nvPr>
        </p:nvPicPr>
        <p:blipFill>
          <a:blip r:embed="rId2" cstate="print"/>
          <a:stretch>
            <a:fillRect/>
          </a:stretch>
        </p:blipFill>
        <p:spPr>
          <a:xfrm>
            <a:off x="4724400" y="762000"/>
            <a:ext cx="4171147" cy="2343011"/>
          </a:xfrm>
        </p:spPr>
      </p:pic>
      <p:sp>
        <p:nvSpPr>
          <p:cNvPr id="4" name="Slide Number Placeholder 3"/>
          <p:cNvSpPr>
            <a:spLocks noGrp="1"/>
          </p:cNvSpPr>
          <p:nvPr>
            <p:ph type="sldNum" sz="quarter" idx="12"/>
          </p:nvPr>
        </p:nvSpPr>
        <p:spPr/>
        <p:txBody>
          <a:bodyPr/>
          <a:lstStyle/>
          <a:p>
            <a:fld id="{39C39D06-00BD-4B42-B6BA-B5BA04EFD6BD}" type="slidenum">
              <a:rPr lang="en-IN" smtClean="0"/>
              <a:pPr/>
              <a:t>23</a:t>
            </a:fld>
            <a:endParaRPr lang="en-IN"/>
          </a:p>
        </p:txBody>
      </p:sp>
      <p:pic>
        <p:nvPicPr>
          <p:cNvPr id="6" name="Picture 5" descr="1.jpg"/>
          <p:cNvPicPr>
            <a:picLocks noChangeAspect="1"/>
          </p:cNvPicPr>
          <p:nvPr/>
        </p:nvPicPr>
        <p:blipFill>
          <a:blip r:embed="rId3" cstate="print"/>
          <a:stretch>
            <a:fillRect/>
          </a:stretch>
        </p:blipFill>
        <p:spPr>
          <a:xfrm>
            <a:off x="304800" y="762000"/>
            <a:ext cx="4148290" cy="2330172"/>
          </a:xfrm>
          <a:prstGeom prst="rect">
            <a:avLst/>
          </a:prstGeom>
        </p:spPr>
      </p:pic>
      <p:pic>
        <p:nvPicPr>
          <p:cNvPr id="7" name="Content Placeholder 4" descr="3.jpg"/>
          <p:cNvPicPr>
            <a:picLocks noChangeAspect="1"/>
          </p:cNvPicPr>
          <p:nvPr/>
        </p:nvPicPr>
        <p:blipFill>
          <a:blip r:embed="rId4" cstate="print"/>
          <a:stretch>
            <a:fillRect/>
          </a:stretch>
        </p:blipFill>
        <p:spPr>
          <a:xfrm>
            <a:off x="228601" y="3657600"/>
            <a:ext cx="4191000" cy="2577584"/>
          </a:xfrm>
          <a:prstGeom prst="rect">
            <a:avLst/>
          </a:prstGeom>
        </p:spPr>
      </p:pic>
      <p:pic>
        <p:nvPicPr>
          <p:cNvPr id="8" name="Content Placeholder 4" descr="4.jpg"/>
          <p:cNvPicPr>
            <a:picLocks noChangeAspect="1"/>
          </p:cNvPicPr>
          <p:nvPr/>
        </p:nvPicPr>
        <p:blipFill>
          <a:blip r:embed="rId5" cstate="print"/>
          <a:stretch>
            <a:fillRect/>
          </a:stretch>
        </p:blipFill>
        <p:spPr>
          <a:xfrm>
            <a:off x="4724400" y="3733800"/>
            <a:ext cx="4242260" cy="2514600"/>
          </a:xfrm>
          <a:prstGeom prst="rect">
            <a:avLst/>
          </a:prstGeom>
        </p:spPr>
      </p:pic>
      <p:sp>
        <p:nvSpPr>
          <p:cNvPr id="10" name="TextBox 9"/>
          <p:cNvSpPr txBox="1"/>
          <p:nvPr/>
        </p:nvSpPr>
        <p:spPr>
          <a:xfrm>
            <a:off x="3048000" y="304800"/>
            <a:ext cx="33528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TEXTBOOK CONVERSION</a:t>
            </a:r>
            <a:endParaRPr lang="en-US" b="1"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C39D06-00BD-4B42-B6BA-B5BA04EFD6BD}" type="slidenum">
              <a:rPr lang="en-IN" smtClean="0"/>
              <a:pPr/>
              <a:t>24</a:t>
            </a:fld>
            <a:endParaRPr lang="en-IN"/>
          </a:p>
        </p:txBody>
      </p:sp>
      <p:sp>
        <p:nvSpPr>
          <p:cNvPr id="6" name="Content Placeholder 5"/>
          <p:cNvSpPr>
            <a:spLocks noGrp="1"/>
          </p:cNvSpPr>
          <p:nvPr>
            <p:ph idx="1"/>
          </p:nvPr>
        </p:nvSpPr>
        <p:spPr>
          <a:xfrm>
            <a:off x="0" y="0"/>
            <a:ext cx="9144000" cy="6858000"/>
          </a:xfrm>
        </p:spPr>
        <p:txBody>
          <a:bodyPr>
            <a:normAutofit/>
          </a:bodyPr>
          <a:lstStyle/>
          <a:p>
            <a:pPr algn="ctr">
              <a:buNone/>
            </a:pPr>
            <a:r>
              <a:rPr lang="en-US" sz="2000" b="1" dirty="0" smtClean="0">
                <a:latin typeface="Times New Roman" pitchFamily="18" charset="0"/>
                <a:cs typeface="Times New Roman" pitchFamily="18" charset="0"/>
              </a:rPr>
              <a:t>FLASHCARD GENERATION</a:t>
            </a:r>
            <a:endParaRPr lang="en-US" sz="2000" b="1" dirty="0">
              <a:latin typeface="Times New Roman" pitchFamily="18" charset="0"/>
              <a:cs typeface="Times New Roman" pitchFamily="18" charset="0"/>
            </a:endParaRPr>
          </a:p>
        </p:txBody>
      </p:sp>
      <p:pic>
        <p:nvPicPr>
          <p:cNvPr id="8" name="Picture 7" descr="flashcard.jpg"/>
          <p:cNvPicPr>
            <a:picLocks noChangeAspect="1"/>
          </p:cNvPicPr>
          <p:nvPr/>
        </p:nvPicPr>
        <p:blipFill>
          <a:blip r:embed="rId2"/>
          <a:stretch>
            <a:fillRect/>
          </a:stretch>
        </p:blipFill>
        <p:spPr>
          <a:xfrm>
            <a:off x="533400" y="762000"/>
            <a:ext cx="4014787" cy="2584607"/>
          </a:xfrm>
          <a:prstGeom prst="rect">
            <a:avLst/>
          </a:prstGeom>
        </p:spPr>
      </p:pic>
      <p:pic>
        <p:nvPicPr>
          <p:cNvPr id="10" name="Picture 9" descr="8.jpg"/>
          <p:cNvPicPr>
            <a:picLocks noChangeAspect="1"/>
          </p:cNvPicPr>
          <p:nvPr/>
        </p:nvPicPr>
        <p:blipFill>
          <a:blip r:embed="rId3"/>
          <a:stretch>
            <a:fillRect/>
          </a:stretch>
        </p:blipFill>
        <p:spPr>
          <a:xfrm>
            <a:off x="4648200" y="762000"/>
            <a:ext cx="4000500" cy="2607803"/>
          </a:xfrm>
          <a:prstGeom prst="rect">
            <a:avLst/>
          </a:prstGeom>
        </p:spPr>
      </p:pic>
      <p:pic>
        <p:nvPicPr>
          <p:cNvPr id="11" name="Picture 10" descr="9.jpg"/>
          <p:cNvPicPr>
            <a:picLocks noChangeAspect="1"/>
          </p:cNvPicPr>
          <p:nvPr/>
        </p:nvPicPr>
        <p:blipFill>
          <a:blip r:embed="rId4"/>
          <a:stretch>
            <a:fillRect/>
          </a:stretch>
        </p:blipFill>
        <p:spPr>
          <a:xfrm>
            <a:off x="533400" y="3733800"/>
            <a:ext cx="4038600" cy="2390422"/>
          </a:xfrm>
          <a:prstGeom prst="rect">
            <a:avLst/>
          </a:prstGeom>
        </p:spPr>
      </p:pic>
      <p:pic>
        <p:nvPicPr>
          <p:cNvPr id="12" name="Picture 11" descr="10.jpg"/>
          <p:cNvPicPr>
            <a:picLocks noChangeAspect="1"/>
          </p:cNvPicPr>
          <p:nvPr/>
        </p:nvPicPr>
        <p:blipFill>
          <a:blip r:embed="rId5"/>
          <a:stretch>
            <a:fillRect/>
          </a:stretch>
        </p:blipFill>
        <p:spPr>
          <a:xfrm>
            <a:off x="4800600" y="3733800"/>
            <a:ext cx="3902457" cy="2438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OBJECTIVE</a:t>
            </a:r>
            <a:br>
              <a:rPr lang="en-IN" sz="2800" b="1"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4" name="Content Placeholder 3"/>
          <p:cNvSpPr>
            <a:spLocks noGrp="1"/>
          </p:cNvSpPr>
          <p:nvPr>
            <p:ph idx="1"/>
          </p:nvPr>
        </p:nvSpPr>
        <p:spPr>
          <a:xfrm>
            <a:off x="457200" y="1600200"/>
            <a:ext cx="7924800" cy="4525963"/>
          </a:xfrm>
        </p:spPr>
        <p:txBody>
          <a:bodyPr>
            <a:normAutofit/>
          </a:bodyPr>
          <a:lstStyle/>
          <a:p>
            <a:pPr marL="0" indent="0" algn="just">
              <a:lnSpc>
                <a:spcPct val="150000"/>
              </a:lnSpc>
              <a:buNone/>
            </a:pPr>
            <a:r>
              <a:rPr lang="en-US" sz="1800" dirty="0">
                <a:latin typeface="Times New Roman" pitchFamily="18" charset="0"/>
                <a:cs typeface="Times New Roman" pitchFamily="18" charset="0"/>
              </a:rPr>
              <a:t>	Develop an AI-powered adaptive learning system that transforms traditional educational content into interactive, personalized, and engaging experiences through </a:t>
            </a:r>
            <a:r>
              <a:rPr lang="en-US" sz="1800" dirty="0" smtClean="0">
                <a:latin typeface="Times New Roman" pitchFamily="18" charset="0"/>
                <a:cs typeface="Times New Roman" pitchFamily="18" charset="0"/>
              </a:rPr>
              <a:t>interactive </a:t>
            </a:r>
            <a:r>
              <a:rPr lang="en-US" sz="1800" dirty="0" err="1" smtClean="0">
                <a:latin typeface="Times New Roman" pitchFamily="18" charset="0"/>
                <a:cs typeface="Times New Roman" pitchFamily="18" charset="0"/>
              </a:rPr>
              <a:t>edu</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textbook conversion, and AI-generated flashcards.</a:t>
            </a:r>
            <a:endParaRPr lang="en-IN" sz="18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39C39D06-00BD-4B42-B6BA-B5BA04EFD6BD}" type="slidenum">
              <a:rPr lang="en-IN" smtClean="0"/>
              <a:pPr/>
              <a:t>3</a:t>
            </a:fld>
            <a:endParaRPr lang="en-IN"/>
          </a:p>
        </p:txBody>
      </p:sp>
    </p:spTree>
    <p:extLst>
      <p:ext uri="{BB962C8B-B14F-4D97-AF65-F5344CB8AC3E}">
        <p14:creationId xmlns:p14="http://schemas.microsoft.com/office/powerpoint/2010/main" xmlns="" val="1472451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EXISTING SYSTEM</a:t>
            </a:r>
          </a:p>
        </p:txBody>
      </p:sp>
      <p:sp>
        <p:nvSpPr>
          <p:cNvPr id="3" name="Content Placeholder 2"/>
          <p:cNvSpPr>
            <a:spLocks noGrp="1"/>
          </p:cNvSpPr>
          <p:nvPr>
            <p:ph idx="1"/>
          </p:nvPr>
        </p:nvSpPr>
        <p:spPr/>
        <p:txBody>
          <a:bodyPr>
            <a:normAutofit fontScale="92500" lnSpcReduction="10000"/>
          </a:bodyPr>
          <a:lstStyle/>
          <a:p>
            <a:pPr algn="just">
              <a:lnSpc>
                <a:spcPct val="150000"/>
              </a:lnSpc>
              <a:buNone/>
            </a:pPr>
            <a:r>
              <a:rPr lang="en-US" sz="1800" b="1" dirty="0"/>
              <a:t>		</a:t>
            </a:r>
            <a:r>
              <a:rPr lang="en-US" sz="1900" dirty="0">
                <a:latin typeface="Times New Roman" pitchFamily="18" charset="0"/>
                <a:cs typeface="Times New Roman" pitchFamily="18" charset="0"/>
              </a:rPr>
              <a:t>In the</a:t>
            </a:r>
            <a:r>
              <a:rPr lang="en-US" sz="1900" b="1" dirty="0"/>
              <a:t> </a:t>
            </a:r>
            <a:r>
              <a:rPr lang="en-US" sz="1900" dirty="0">
                <a:latin typeface="Times New Roman" pitchFamily="18" charset="0"/>
                <a:cs typeface="Times New Roman" pitchFamily="18" charset="0"/>
              </a:rPr>
              <a:t>educational systems are a blend of traditional and modern approaches. Many institutions still rely on conventional classroom teaching, where educators deliver content through lectures, textbooks, and written assignments. Modern learning methods emphasize personalized, interactive, and technology-enhanced approaches, shifting away from traditional lecture-based instruction. </a:t>
            </a:r>
            <a:endParaRPr lang="en-US" sz="1900" dirty="0" smtClean="0">
              <a:latin typeface="Times New Roman" pitchFamily="18" charset="0"/>
              <a:cs typeface="Times New Roman" pitchFamily="18" charset="0"/>
            </a:endParaRPr>
          </a:p>
          <a:p>
            <a:pPr algn="just">
              <a:lnSpc>
                <a:spcPct val="150000"/>
              </a:lnSpc>
              <a:buNone/>
            </a:pPr>
            <a:r>
              <a:rPr lang="en-US" sz="1800" b="1" dirty="0" smtClean="0">
                <a:latin typeface="Times New Roman" pitchFamily="18" charset="0"/>
                <a:cs typeface="Times New Roman" pitchFamily="18" charset="0"/>
              </a:rPr>
              <a:t>Demerits</a:t>
            </a:r>
          </a:p>
          <a:p>
            <a:pPr algn="just">
              <a:lnSpc>
                <a:spcPct val="150000"/>
              </a:lnSpc>
            </a:pPr>
            <a:r>
              <a:rPr lang="en-US" sz="1800" dirty="0" smtClean="0">
                <a:latin typeface="Times New Roman" pitchFamily="18" charset="0"/>
                <a:cs typeface="Times New Roman" pitchFamily="18" charset="0"/>
              </a:rPr>
              <a:t>Lack of Interactivity</a:t>
            </a:r>
          </a:p>
          <a:p>
            <a:pPr algn="just">
              <a:lnSpc>
                <a:spcPct val="150000"/>
              </a:lnSpc>
            </a:pPr>
            <a:r>
              <a:rPr lang="en-US" sz="1800" dirty="0" smtClean="0">
                <a:latin typeface="Times New Roman" pitchFamily="18" charset="0"/>
                <a:cs typeface="Times New Roman" pitchFamily="18" charset="0"/>
              </a:rPr>
              <a:t>Manual Effort for Note-Taking</a:t>
            </a:r>
          </a:p>
          <a:p>
            <a:pPr algn="just">
              <a:lnSpc>
                <a:spcPct val="150000"/>
              </a:lnSpc>
            </a:pPr>
            <a:r>
              <a:rPr lang="en-US" sz="1800" dirty="0" smtClean="0">
                <a:latin typeface="Times New Roman" pitchFamily="18" charset="0"/>
                <a:cs typeface="Times New Roman" pitchFamily="18" charset="0"/>
              </a:rPr>
              <a:t>Low Engagement and Motivation</a:t>
            </a:r>
          </a:p>
          <a:p>
            <a:pPr algn="just">
              <a:lnSpc>
                <a:spcPct val="150000"/>
              </a:lnSpc>
              <a:buNone/>
            </a:pP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algn="just">
              <a:lnSpc>
                <a:spcPct val="150000"/>
              </a:lnSpc>
              <a:buNone/>
            </a:pPr>
            <a:r>
              <a:rPr lang="en-US" sz="1800" dirty="0">
                <a:latin typeface="Times New Roman" pitchFamily="18" charset="0"/>
                <a:cs typeface="Times New Roman" pitchFamily="18" charset="0"/>
              </a:rPr>
              <a:t>		</a:t>
            </a:r>
          </a:p>
        </p:txBody>
      </p:sp>
      <p:sp>
        <p:nvSpPr>
          <p:cNvPr id="5" name="Slide Number Placeholder 4"/>
          <p:cNvSpPr>
            <a:spLocks noGrp="1"/>
          </p:cNvSpPr>
          <p:nvPr>
            <p:ph type="sldNum" sz="quarter" idx="12"/>
          </p:nvPr>
        </p:nvSpPr>
        <p:spPr/>
        <p:txBody>
          <a:bodyPr/>
          <a:lstStyle/>
          <a:p>
            <a:fld id="{39C39D06-00BD-4B42-B6BA-B5BA04EFD6BD}" type="slidenum">
              <a:rPr lang="en-IN" smtClean="0"/>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PROPOSED SYSTEM</a:t>
            </a:r>
          </a:p>
        </p:txBody>
      </p:sp>
      <p:sp>
        <p:nvSpPr>
          <p:cNvPr id="3" name="Content Placeholder 2"/>
          <p:cNvSpPr>
            <a:spLocks noGrp="1"/>
          </p:cNvSpPr>
          <p:nvPr>
            <p:ph idx="1"/>
          </p:nvPr>
        </p:nvSpPr>
        <p:spPr/>
        <p:txBody>
          <a:bodyPr>
            <a:normAutofit/>
          </a:bodyPr>
          <a:lstStyle/>
          <a:p>
            <a:pPr algn="just">
              <a:lnSpc>
                <a:spcPct val="150000"/>
              </a:lnSpc>
              <a:buNone/>
            </a:pPr>
            <a:r>
              <a:rPr lang="en-US" sz="1800" dirty="0">
                <a:latin typeface="Times New Roman" pitchFamily="18" charset="0"/>
                <a:cs typeface="Times New Roman" pitchFamily="18" charset="0"/>
              </a:rPr>
              <a:t>		The proposed system replaces the comprehensive AI-powered adaptive learning platform that integrates three key modules </a:t>
            </a:r>
            <a:r>
              <a:rPr lang="en-US" sz="1800" dirty="0" smtClean="0">
                <a:latin typeface="Times New Roman" pitchFamily="18" charset="0"/>
                <a:cs typeface="Times New Roman" pitchFamily="18" charset="0"/>
              </a:rPr>
              <a:t>interactive </a:t>
            </a:r>
            <a:r>
              <a:rPr lang="en-US" sz="1800" dirty="0" err="1" smtClean="0">
                <a:latin typeface="Times New Roman" pitchFamily="18" charset="0"/>
                <a:cs typeface="Times New Roman" pitchFamily="18" charset="0"/>
              </a:rPr>
              <a:t>edu</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textbook content conversion, and flashcard generation, with additional features to enhance engagement and </a:t>
            </a:r>
            <a:r>
              <a:rPr lang="en-US" sz="1800" dirty="0" smtClean="0">
                <a:latin typeface="Times New Roman" pitchFamily="18" charset="0"/>
                <a:cs typeface="Times New Roman" pitchFamily="18" charset="0"/>
              </a:rPr>
              <a:t>personalization. It </a:t>
            </a:r>
            <a:r>
              <a:rPr lang="en-US" sz="1800" dirty="0">
                <a:latin typeface="Times New Roman" pitchFamily="18" charset="0"/>
                <a:cs typeface="Times New Roman" pitchFamily="18" charset="0"/>
              </a:rPr>
              <a:t>dynamically adjusts the difficulty level of content, recommends tailored study materials, and supports continuous improvement</a:t>
            </a:r>
            <a:r>
              <a:rPr lang="en-US" sz="1800" dirty="0" smtClean="0">
                <a:latin typeface="Times New Roman" pitchFamily="18" charset="0"/>
                <a:cs typeface="Times New Roman" pitchFamily="18" charset="0"/>
              </a:rPr>
              <a:t>.</a:t>
            </a:r>
          </a:p>
          <a:p>
            <a:pPr algn="just">
              <a:lnSpc>
                <a:spcPct val="150000"/>
              </a:lnSpc>
              <a:buNone/>
            </a:pPr>
            <a:r>
              <a:rPr lang="en-US" sz="1800" b="1" dirty="0" smtClean="0">
                <a:latin typeface="Times New Roman" pitchFamily="18" charset="0"/>
                <a:cs typeface="Times New Roman" pitchFamily="18" charset="0"/>
              </a:rPr>
              <a:t>Merits</a:t>
            </a:r>
          </a:p>
          <a:p>
            <a:pPr lvl="0">
              <a:lnSpc>
                <a:spcPct val="150000"/>
              </a:lnSpc>
            </a:pPr>
            <a:r>
              <a:rPr lang="en-US" sz="1800" dirty="0" smtClean="0">
                <a:latin typeface="Times New Roman" pitchFamily="18" charset="0"/>
                <a:cs typeface="Times New Roman" pitchFamily="18" charset="0"/>
              </a:rPr>
              <a:t>Interactive Learning Experience. </a:t>
            </a:r>
          </a:p>
          <a:p>
            <a:pPr lvl="0">
              <a:lnSpc>
                <a:spcPct val="150000"/>
              </a:lnSpc>
            </a:pPr>
            <a:r>
              <a:rPr lang="en-US" sz="1800" dirty="0" smtClean="0">
                <a:latin typeface="Times New Roman" pitchFamily="18" charset="0"/>
                <a:cs typeface="Times New Roman" pitchFamily="18" charset="0"/>
              </a:rPr>
              <a:t>Automated Content Generation and Personalized Content Delivery. </a:t>
            </a:r>
          </a:p>
          <a:p>
            <a:pPr lvl="0">
              <a:lnSpc>
                <a:spcPct val="150000"/>
              </a:lnSpc>
            </a:pPr>
            <a:r>
              <a:rPr lang="en-US" sz="1800" dirty="0" smtClean="0">
                <a:latin typeface="Times New Roman" pitchFamily="18" charset="0"/>
                <a:cs typeface="Times New Roman" pitchFamily="18" charset="0"/>
              </a:rPr>
              <a:t>Enhanced Comprehension and Retention and Time-Efficient Learning.</a:t>
            </a:r>
          </a:p>
          <a:p>
            <a:pPr algn="just">
              <a:lnSpc>
                <a:spcPct val="150000"/>
              </a:lnSpc>
              <a:buNone/>
            </a:pPr>
            <a:endParaRPr lang="en-US" sz="1800" dirty="0">
              <a:latin typeface="Times New Roman" pitchFamily="18" charset="0"/>
              <a:cs typeface="Times New Roman" pitchFamily="18" charset="0"/>
            </a:endParaRPr>
          </a:p>
          <a:p>
            <a:pPr algn="just">
              <a:lnSpc>
                <a:spcPct val="150000"/>
              </a:lnSpc>
              <a:buNone/>
            </a:pPr>
            <a:endParaRPr lang="en-US" sz="1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39C39D06-00BD-4B42-B6BA-B5BA04EFD6BD}"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sz="2000" b="1" dirty="0">
                <a:latin typeface="Times New Roman" pitchFamily="18" charset="0"/>
                <a:cs typeface="Times New Roman" pitchFamily="18" charset="0"/>
              </a:rPr>
              <a:t>LITERATURE SURVEY</a:t>
            </a:r>
          </a:p>
        </p:txBody>
      </p:sp>
      <p:graphicFrame>
        <p:nvGraphicFramePr>
          <p:cNvPr id="4" name="Content Placeholder 3"/>
          <p:cNvGraphicFramePr>
            <a:graphicFrameLocks noGrp="1"/>
          </p:cNvGraphicFramePr>
          <p:nvPr>
            <p:ph idx="1"/>
          </p:nvPr>
        </p:nvGraphicFramePr>
        <p:xfrm>
          <a:off x="0" y="304800"/>
          <a:ext cx="9144000" cy="69342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gridCol w="1905000">
                  <a:extLst>
                    <a:ext uri="{9D8B030D-6E8A-4147-A177-3AD203B41FA5}">
                      <a16:colId xmlns:a16="http://schemas.microsoft.com/office/drawing/2014/main" xmlns="" val="20004"/>
                    </a:ext>
                  </a:extLst>
                </a:gridCol>
                <a:gridCol w="1447800">
                  <a:extLst>
                    <a:ext uri="{9D8B030D-6E8A-4147-A177-3AD203B41FA5}">
                      <a16:colId xmlns:a16="http://schemas.microsoft.com/office/drawing/2014/main" xmlns="" val="20005"/>
                    </a:ext>
                  </a:extLst>
                </a:gridCol>
              </a:tblGrid>
              <a:tr h="924560">
                <a:tc>
                  <a:txBody>
                    <a:bodyPr/>
                    <a:lstStyle/>
                    <a:p>
                      <a:endParaRPr lang="en-US" dirty="0"/>
                    </a:p>
                    <a:p>
                      <a:r>
                        <a:rPr lang="en-US" dirty="0">
                          <a:latin typeface="Times New Roman" pitchFamily="18" charset="0"/>
                          <a:cs typeface="Times New Roman" pitchFamily="18" charset="0"/>
                        </a:rPr>
                        <a:t>S.NO</a:t>
                      </a:r>
                    </a:p>
                  </a:txBody>
                  <a:tcPr/>
                </a:tc>
                <a:tc>
                  <a:txBody>
                    <a:bodyPr/>
                    <a:lstStyle/>
                    <a:p>
                      <a:endParaRPr lang="en-US" dirty="0"/>
                    </a:p>
                    <a:p>
                      <a:r>
                        <a:rPr lang="en-US" dirty="0">
                          <a:latin typeface="Times New Roman" pitchFamily="18" charset="0"/>
                          <a:cs typeface="Times New Roman" pitchFamily="18" charset="0"/>
                        </a:rPr>
                        <a:t>    TITLE</a:t>
                      </a:r>
                    </a:p>
                  </a:txBody>
                  <a:tcPr/>
                </a:tc>
                <a:tc>
                  <a:txBody>
                    <a:bodyPr/>
                    <a:lstStyle/>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a:latin typeface="Times New Roman" pitchFamily="18" charset="0"/>
                          <a:cs typeface="Times New Roman" pitchFamily="18" charset="0"/>
                        </a:rPr>
                        <a:t>AUTHOR</a:t>
                      </a:r>
                      <a:endParaRPr lang="en-US" dirty="0"/>
                    </a:p>
                    <a:p>
                      <a:endParaRPr lang="en-US" dirty="0"/>
                    </a:p>
                  </a:txBody>
                  <a:tcPr/>
                </a:tc>
                <a:tc>
                  <a:txBody>
                    <a:bodyPr/>
                    <a:lstStyle/>
                    <a:p>
                      <a:endParaRPr lang="en-US" dirty="0"/>
                    </a:p>
                    <a:p>
                      <a:r>
                        <a:rPr lang="en-US" dirty="0">
                          <a:latin typeface="Times New Roman" pitchFamily="18" charset="0"/>
                          <a:cs typeface="Times New Roman" pitchFamily="18" charset="0"/>
                        </a:rPr>
                        <a:t>PUBLISHED</a:t>
                      </a:r>
                    </a:p>
                    <a:p>
                      <a:r>
                        <a:rPr lang="en-US" dirty="0">
                          <a:latin typeface="Times New Roman" pitchFamily="18" charset="0"/>
                          <a:cs typeface="Times New Roman" pitchFamily="18" charset="0"/>
                        </a:rPr>
                        <a:t>      YEAR</a:t>
                      </a:r>
                    </a:p>
                  </a:txBody>
                  <a:tcPr/>
                </a:tc>
                <a:tc>
                  <a:txBody>
                    <a:bodyPr/>
                    <a:lstStyle/>
                    <a:p>
                      <a:r>
                        <a:rPr lang="en-US" dirty="0">
                          <a:latin typeface="Times New Roman" pitchFamily="18" charset="0"/>
                          <a:cs typeface="Times New Roman" pitchFamily="18" charset="0"/>
                        </a:rPr>
                        <a:t>TECHNOLOGY</a:t>
                      </a:r>
                    </a:p>
                    <a:p>
                      <a:r>
                        <a:rPr lang="en-US" dirty="0">
                          <a:latin typeface="Times New Roman" pitchFamily="18" charset="0"/>
                          <a:cs typeface="Times New Roman" pitchFamily="18" charset="0"/>
                        </a:rPr>
                        <a:t>         USED</a:t>
                      </a:r>
                    </a:p>
                  </a:txBody>
                  <a:tcPr/>
                </a:tc>
                <a:tc>
                  <a:txBody>
                    <a:bodyPr/>
                    <a:lstStyle/>
                    <a:p>
                      <a:endParaRPr lang="en-US" dirty="0"/>
                    </a:p>
                    <a:p>
                      <a:r>
                        <a:rPr lang="en-US" dirty="0">
                          <a:latin typeface="Times New Roman" pitchFamily="18" charset="0"/>
                          <a:cs typeface="Times New Roman" pitchFamily="18" charset="0"/>
                        </a:rPr>
                        <a:t>DEMERITS</a:t>
                      </a:r>
                    </a:p>
                  </a:txBody>
                  <a:tcPr/>
                </a:tc>
                <a:extLst>
                  <a:ext uri="{0D108BD9-81ED-4DB2-BD59-A6C34878D82A}">
                    <a16:rowId xmlns:a16="http://schemas.microsoft.com/office/drawing/2014/main" xmlns="" val="10000"/>
                  </a:ext>
                </a:extLst>
              </a:tr>
              <a:tr h="2866136">
                <a:tc>
                  <a:txBody>
                    <a:bodyPr/>
                    <a:lstStyle/>
                    <a:p>
                      <a:endParaRPr lang="en-US" dirty="0"/>
                    </a:p>
                    <a:p>
                      <a:endParaRPr lang="en-US" dirty="0"/>
                    </a:p>
                    <a:p>
                      <a:endParaRPr lang="en-US" dirty="0"/>
                    </a:p>
                    <a:p>
                      <a:endParaRPr lang="en-US" dirty="0"/>
                    </a:p>
                    <a:p>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Times New Roman" pitchFamily="18" charset="0"/>
                          <a:ea typeface="+mn-ea"/>
                          <a:cs typeface="Times New Roman" pitchFamily="18" charset="0"/>
                        </a:rPr>
                        <a:t>AI-Powered Smart Book: Enhancing Arabic Education In Palestine With Augmented Reality</a:t>
                      </a:r>
                    </a:p>
                    <a:p>
                      <a:endParaRPr lang="en-US" dirty="0">
                        <a:latin typeface="Times New Roman" pitchFamily="18" charset="0"/>
                        <a:cs typeface="Times New Roman" pitchFamily="18" charset="0"/>
                      </a:endParaRPr>
                    </a:p>
                  </a:txBody>
                  <a:tcPr/>
                </a:tc>
                <a:tc>
                  <a:txBody>
                    <a:bodyPr/>
                    <a:lstStyle/>
                    <a:p>
                      <a:r>
                        <a:rPr lang="en-US" dirty="0" err="1">
                          <a:latin typeface="Times New Roman" pitchFamily="18" charset="0"/>
                          <a:cs typeface="Times New Roman" pitchFamily="18" charset="0"/>
                        </a:rPr>
                        <a:t>Murad</a:t>
                      </a:r>
                      <a:r>
                        <a:rPr lang="en-US" dirty="0">
                          <a:latin typeface="Times New Roman" pitchFamily="18" charset="0"/>
                          <a:cs typeface="Times New Roman" pitchFamily="18" charset="0"/>
                        </a:rPr>
                        <a:t> Al Rajab, </a:t>
                      </a:r>
                      <a:r>
                        <a:rPr lang="en-US" dirty="0" err="1">
                          <a:latin typeface="Times New Roman" pitchFamily="18" charset="0"/>
                          <a:cs typeface="Times New Roman" pitchFamily="18" charset="0"/>
                        </a:rPr>
                        <a:t>Suhail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Odeh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Sherin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Hazboun</a:t>
                      </a:r>
                      <a:r>
                        <a:rPr lang="en-US" dirty="0">
                          <a:latin typeface="Times New Roman" pitchFamily="18" charset="0"/>
                          <a:cs typeface="Times New Roman" pitchFamily="18" charset="0"/>
                        </a:rPr>
                        <a:t> &amp; </a:t>
                      </a:r>
                      <a:r>
                        <a:rPr lang="en-US" dirty="0" err="1">
                          <a:latin typeface="Times New Roman" pitchFamily="18" charset="0"/>
                          <a:cs typeface="Times New Roman" pitchFamily="18" charset="0"/>
                        </a:rPr>
                        <a:t>Emran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Alheeh</a:t>
                      </a:r>
                      <a:r>
                        <a:rPr lang="en-US" dirty="0"/>
                        <a:t> </a:t>
                      </a:r>
                      <a:endParaRPr lang="en-US" dirty="0">
                        <a:solidFill>
                          <a:schemeClr val="tx1">
                            <a:lumMod val="95000"/>
                            <a:lumOff val="5000"/>
                          </a:schemeClr>
                        </a:solidFill>
                        <a:latin typeface="Times New Roman" pitchFamily="18" charset="0"/>
                        <a:cs typeface="Times New Roman" pitchFamily="18" charset="0"/>
                      </a:endParaRPr>
                    </a:p>
                  </a:txBody>
                  <a:tcPr/>
                </a:tc>
                <a:tc>
                  <a:txBody>
                    <a:bodyPr/>
                    <a:lstStyle/>
                    <a:p>
                      <a:endParaRPr lang="en-US" dirty="0"/>
                    </a:p>
                    <a:p>
                      <a:endParaRPr lang="en-US" dirty="0"/>
                    </a:p>
                    <a:p>
                      <a:r>
                        <a:rPr lang="en-US" dirty="0">
                          <a:latin typeface="Times New Roman" pitchFamily="18" charset="0"/>
                          <a:cs typeface="Times New Roman" pitchFamily="18" charset="0"/>
                        </a:rPr>
                        <a:t>      2023</a:t>
                      </a:r>
                    </a:p>
                  </a:txBody>
                  <a:tcPr/>
                </a:tc>
                <a:tc>
                  <a:txBody>
                    <a:bodyPr/>
                    <a:lstStyle/>
                    <a:p>
                      <a:pPr>
                        <a:buFont typeface="Arial" pitchFamily="34" charset="0"/>
                        <a:buChar char="•"/>
                      </a:pPr>
                      <a:r>
                        <a:rPr lang="en-US" dirty="0">
                          <a:latin typeface="Times New Roman" pitchFamily="18" charset="0"/>
                          <a:cs typeface="Times New Roman" pitchFamily="18" charset="0"/>
                        </a:rPr>
                        <a:t>AI&amp;ML</a:t>
                      </a:r>
                    </a:p>
                    <a:p>
                      <a:pPr>
                        <a:buFont typeface="Arial" pitchFamily="34" charset="0"/>
                        <a:buChar char="•"/>
                      </a:pPr>
                      <a:r>
                        <a:rPr lang="en-US" dirty="0">
                          <a:latin typeface="Times New Roman" pitchFamily="18" charset="0"/>
                          <a:cs typeface="Times New Roman" pitchFamily="18" charset="0"/>
                        </a:rPr>
                        <a:t>Augmented Reality (AR)</a:t>
                      </a:r>
                    </a:p>
                    <a:p>
                      <a:pPr>
                        <a:buFont typeface="Arial" pitchFamily="34" charset="0"/>
                        <a:buChar char="•"/>
                      </a:pPr>
                      <a:r>
                        <a:rPr lang="en-US" dirty="0">
                          <a:latin typeface="Times New Roman" pitchFamily="18" charset="0"/>
                          <a:cs typeface="Times New Roman" pitchFamily="18" charset="0"/>
                        </a:rPr>
                        <a:t>Computer Vision</a:t>
                      </a:r>
                    </a:p>
                    <a:p>
                      <a:pPr>
                        <a:buFont typeface="Arial" pitchFamily="34" charset="0"/>
                        <a:buChar char="•"/>
                      </a:pPr>
                      <a:r>
                        <a:rPr lang="en-US" dirty="0">
                          <a:latin typeface="Times New Roman" pitchFamily="18" charset="0"/>
                          <a:cs typeface="Times New Roman" pitchFamily="18" charset="0"/>
                        </a:rPr>
                        <a:t>Cloud computing</a:t>
                      </a:r>
                    </a:p>
                  </a:txBody>
                  <a:tcPr/>
                </a:tc>
                <a:tc>
                  <a:txBody>
                    <a:bodyPr/>
                    <a:lstStyle/>
                    <a:p>
                      <a:pPr>
                        <a:buFont typeface="Arial" pitchFamily="34" charset="0"/>
                        <a:buChar char="•"/>
                      </a:pPr>
                      <a:r>
                        <a:rPr lang="en-US" dirty="0">
                          <a:latin typeface="Times New Roman" pitchFamily="18" charset="0"/>
                          <a:cs typeface="Times New Roman" pitchFamily="18" charset="0"/>
                        </a:rPr>
                        <a:t>High Development and Maintenance Costs</a:t>
                      </a:r>
                    </a:p>
                    <a:p>
                      <a:pPr>
                        <a:buFont typeface="Arial" pitchFamily="34" charset="0"/>
                        <a:buChar char="•"/>
                      </a:pPr>
                      <a:r>
                        <a:rPr lang="en-US" dirty="0">
                          <a:latin typeface="Times New Roman" pitchFamily="18" charset="0"/>
                          <a:cs typeface="Times New Roman" pitchFamily="18" charset="0"/>
                        </a:rPr>
                        <a:t>Limited Accessibility </a:t>
                      </a:r>
                    </a:p>
                  </a:txBody>
                  <a:tcPr/>
                </a:tc>
                <a:extLst>
                  <a:ext uri="{0D108BD9-81ED-4DB2-BD59-A6C34878D82A}">
                    <a16:rowId xmlns:a16="http://schemas.microsoft.com/office/drawing/2014/main" xmlns="" val="10001"/>
                  </a:ext>
                </a:extLst>
              </a:tr>
              <a:tr h="3143504">
                <a:tc>
                  <a:txBody>
                    <a:bodyPr/>
                    <a:lstStyle/>
                    <a:p>
                      <a:endParaRPr lang="en-US" dirty="0"/>
                    </a:p>
                    <a:p>
                      <a:endParaRPr lang="en-US" dirty="0"/>
                    </a:p>
                    <a:p>
                      <a:endParaRPr lang="en-US" dirty="0"/>
                    </a:p>
                    <a:p>
                      <a:r>
                        <a:rPr lang="en-US" dirty="0">
                          <a:latin typeface="Times New Roman" pitchFamily="18" charset="0"/>
                          <a:cs typeface="Times New Roman" pitchFamily="18" charset="0"/>
                        </a:rPr>
                        <a:t>2</a:t>
                      </a:r>
                    </a:p>
                    <a:p>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Times New Roman" pitchFamily="18" charset="0"/>
                          <a:ea typeface="+mn-ea"/>
                          <a:cs typeface="Times New Roman" pitchFamily="18" charset="0"/>
                        </a:rPr>
                        <a:t>Integration Of Generative AI Techniques And Applications In Student Behavior And Cognitive Achievement In Arab Higher Education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dirty="0">
                          <a:latin typeface="Times New Roman" pitchFamily="18" charset="0"/>
                          <a:cs typeface="Times New Roman" pitchFamily="18" charset="0"/>
                        </a:rPr>
                        <a:t> </a:t>
                      </a:r>
                      <a:r>
                        <a:rPr lang="en-US" dirty="0">
                          <a:latin typeface="Times New Roman" pitchFamily="18" charset="0"/>
                          <a:cs typeface="Times New Roman" pitchFamily="18" charset="0"/>
                        </a:rPr>
                        <a:t>Mohammed </a:t>
                      </a:r>
                      <a:r>
                        <a:rPr lang="en-US" dirty="0" err="1">
                          <a:latin typeface="Times New Roman" pitchFamily="18" charset="0"/>
                          <a:cs typeface="Times New Roman" pitchFamily="18" charset="0"/>
                        </a:rPr>
                        <a:t>Jaboob</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Manar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Hazaimeh</a:t>
                      </a:r>
                      <a:r>
                        <a:rPr lang="en-US" dirty="0">
                          <a:latin typeface="Times New Roman" pitchFamily="18" charset="0"/>
                          <a:cs typeface="Times New Roman" pitchFamily="18" charset="0"/>
                        </a:rPr>
                        <a:t> &amp; Abdullah M. Al-</a:t>
                      </a:r>
                      <a:r>
                        <a:rPr lang="en-US" dirty="0" err="1">
                          <a:latin typeface="Times New Roman" pitchFamily="18" charset="0"/>
                          <a:cs typeface="Times New Roman" pitchFamily="18" charset="0"/>
                        </a:rPr>
                        <a:t>Ansi</a:t>
                      </a:r>
                      <a:endParaRPr lang="en-US" dirty="0">
                        <a:latin typeface="Times New Roman" pitchFamily="18" charset="0"/>
                        <a:cs typeface="Times New Roman" pitchFamily="18" charset="0"/>
                      </a:endParaRPr>
                    </a:p>
                    <a:p>
                      <a:pPr rtl="0"/>
                      <a:endParaRPr lang="sv-SE" dirty="0">
                        <a:latin typeface="Times New Roman" pitchFamily="18" charset="0"/>
                        <a:cs typeface="Times New Roman" pitchFamily="18" charset="0"/>
                      </a:endParaRPr>
                    </a:p>
                    <a:p>
                      <a:pPr rtl="0"/>
                      <a:r>
                        <a:rPr lang="sv-SE" dirty="0">
                          <a:latin typeface="Times New Roman" pitchFamily="18" charset="0"/>
                          <a:cs typeface="Times New Roman" pitchFamily="18" charset="0"/>
                        </a:rPr>
                        <a:t/>
                      </a:r>
                      <a:br>
                        <a:rPr lang="sv-SE" dirty="0">
                          <a:latin typeface="Times New Roman" pitchFamily="18" charset="0"/>
                          <a:cs typeface="Times New Roman" pitchFamily="18" charset="0"/>
                        </a:rPr>
                      </a:br>
                      <a:endParaRPr lang="sv-SE"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endParaRPr lang="en-US" dirty="0"/>
                    </a:p>
                    <a:p>
                      <a:endParaRPr lang="en-US" dirty="0"/>
                    </a:p>
                    <a:p>
                      <a:r>
                        <a:rPr lang="en-US" dirty="0"/>
                        <a:t>      </a:t>
                      </a:r>
                      <a:r>
                        <a:rPr lang="en-US" dirty="0">
                          <a:latin typeface="Times New Roman" pitchFamily="18" charset="0"/>
                          <a:cs typeface="Times New Roman" pitchFamily="18" charset="0"/>
                        </a:rPr>
                        <a:t>2024</a:t>
                      </a:r>
                    </a:p>
                    <a:p>
                      <a:endParaRPr lang="en-US" dirty="0"/>
                    </a:p>
                    <a:p>
                      <a:endParaRPr lang="en-US" dirty="0"/>
                    </a:p>
                    <a:p>
                      <a:endParaRPr lang="en-US" dirty="0"/>
                    </a:p>
                    <a:p>
                      <a:endParaRPr lang="en-US" dirty="0"/>
                    </a:p>
                    <a:p>
                      <a:endParaRPr lang="en-US" dirty="0"/>
                    </a:p>
                    <a:p>
                      <a:r>
                        <a:rPr lang="en-US" dirty="0">
                          <a:latin typeface="Times New Roman" pitchFamily="18" charset="0"/>
                          <a:cs typeface="Times New Roman" pitchFamily="18" charset="0"/>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NLP,LLM</a:t>
                      </a:r>
                    </a:p>
                    <a:p>
                      <a:pPr>
                        <a:buFont typeface="Arial" pitchFamily="34" charset="0"/>
                        <a:buChar char="•"/>
                      </a:pPr>
                      <a:r>
                        <a:rPr lang="en-US" dirty="0">
                          <a:latin typeface="Times New Roman" pitchFamily="18" charset="0"/>
                          <a:cs typeface="Times New Roman" pitchFamily="18" charset="0"/>
                        </a:rPr>
                        <a:t>ML &amp; Deep</a:t>
                      </a:r>
                      <a:r>
                        <a:rPr lang="en-US" baseline="0" dirty="0">
                          <a:latin typeface="Times New Roman" pitchFamily="18" charset="0"/>
                          <a:cs typeface="Times New Roman" pitchFamily="18" charset="0"/>
                        </a:rPr>
                        <a:t> Learning</a:t>
                      </a:r>
                    </a:p>
                    <a:p>
                      <a:pPr>
                        <a:buFont typeface="Arial" pitchFamily="34" charset="0"/>
                        <a:buChar char="•"/>
                      </a:pPr>
                      <a:r>
                        <a:rPr lang="en-US" baseline="0" dirty="0">
                          <a:latin typeface="Times New Roman" pitchFamily="18" charset="0"/>
                          <a:cs typeface="Times New Roman" pitchFamily="18" charset="0"/>
                        </a:rPr>
                        <a:t>Gen AI</a:t>
                      </a:r>
                    </a:p>
                    <a:p>
                      <a:pPr>
                        <a:buFont typeface="Arial" pitchFamily="34" charset="0"/>
                        <a:buChar char="•"/>
                      </a:pPr>
                      <a:r>
                        <a:rPr lang="en-US" baseline="0" dirty="0">
                          <a:latin typeface="Times New Roman" pitchFamily="18" charset="0"/>
                          <a:cs typeface="Times New Roman" pitchFamily="18" charset="0"/>
                        </a:rPr>
                        <a:t>Computer Vision</a:t>
                      </a:r>
                      <a:endParaRPr lang="en-US" dirty="0">
                        <a:latin typeface="Times New Roman" pitchFamily="18" charset="0"/>
                        <a:cs typeface="Times New Roman" pitchFamily="18" charset="0"/>
                      </a:endParaRPr>
                    </a:p>
                  </a:txBody>
                  <a:tcPr/>
                </a:tc>
                <a:tc>
                  <a:txBody>
                    <a:bodyPr/>
                    <a:lstStyle/>
                    <a:p>
                      <a:pPr>
                        <a:buFont typeface="Arial" pitchFamily="34" charset="0"/>
                        <a:buChar char="•"/>
                      </a:pPr>
                      <a:r>
                        <a:rPr lang="en-US" dirty="0">
                          <a:latin typeface="Times New Roman" pitchFamily="18" charset="0"/>
                          <a:cs typeface="Times New Roman" pitchFamily="18" charset="0"/>
                        </a:rPr>
                        <a:t>Over-Reliance on AI &amp; Reduced Critical Thinking.</a:t>
                      </a:r>
                    </a:p>
                    <a:p>
                      <a:pPr>
                        <a:buFont typeface="Arial" pitchFamily="34" charset="0"/>
                        <a:buChar char="•"/>
                      </a:pPr>
                      <a:r>
                        <a:rPr lang="en-US" dirty="0">
                          <a:latin typeface="Times New Roman" pitchFamily="18" charset="0"/>
                          <a:cs typeface="Times New Roman" pitchFamily="18" charset="0"/>
                        </a:rPr>
                        <a:t>Data Privacy and Security Risks</a:t>
                      </a:r>
                    </a:p>
                  </a:txBody>
                  <a:tcPr/>
                </a:tc>
                <a:extLst>
                  <a:ext uri="{0D108BD9-81ED-4DB2-BD59-A6C34878D82A}">
                    <a16:rowId xmlns:a16="http://schemas.microsoft.com/office/drawing/2014/main" xmlns="" val="10002"/>
                  </a:ext>
                </a:extLst>
              </a:tr>
            </a:tbl>
          </a:graphicData>
        </a:graphic>
      </p:graphicFrame>
      <p:sp>
        <p:nvSpPr>
          <p:cNvPr id="6" name="Slide Number Placeholder 5"/>
          <p:cNvSpPr>
            <a:spLocks noGrp="1"/>
          </p:cNvSpPr>
          <p:nvPr>
            <p:ph type="sldNum" sz="quarter" idx="12"/>
          </p:nvPr>
        </p:nvSpPr>
        <p:spPr/>
        <p:txBody>
          <a:bodyPr/>
          <a:lstStyle/>
          <a:p>
            <a:fld id="{39C39D06-00BD-4B42-B6BA-B5BA04EFD6BD}"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0" y="0"/>
          <a:ext cx="9144000" cy="7162009"/>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gridCol w="1676400">
                  <a:extLst>
                    <a:ext uri="{9D8B030D-6E8A-4147-A177-3AD203B41FA5}">
                      <a16:colId xmlns:a16="http://schemas.microsoft.com/office/drawing/2014/main" xmlns="" val="20004"/>
                    </a:ext>
                  </a:extLst>
                </a:gridCol>
                <a:gridCol w="1524000">
                  <a:extLst>
                    <a:ext uri="{9D8B030D-6E8A-4147-A177-3AD203B41FA5}">
                      <a16:colId xmlns:a16="http://schemas.microsoft.com/office/drawing/2014/main" xmlns="" val="20005"/>
                    </a:ext>
                  </a:extLst>
                </a:gridCol>
              </a:tblGrid>
              <a:tr h="761640">
                <a:tc>
                  <a:txBody>
                    <a:bodyPr/>
                    <a:lstStyle/>
                    <a:p>
                      <a:endParaRPr lang="en-US" dirty="0"/>
                    </a:p>
                    <a:p>
                      <a:r>
                        <a:rPr lang="en-US" baseline="0" dirty="0">
                          <a:latin typeface="Times New Roman" pitchFamily="18" charset="0"/>
                          <a:cs typeface="Times New Roman" pitchFamily="18" charset="0"/>
                        </a:rPr>
                        <a:t>      S.NO</a:t>
                      </a:r>
                      <a:endParaRPr lang="en-US" dirty="0">
                        <a:latin typeface="Times New Roman" pitchFamily="18" charset="0"/>
                        <a:cs typeface="Times New Roman" pitchFamily="18" charset="0"/>
                      </a:endParaRPr>
                    </a:p>
                  </a:txBody>
                  <a:tcPr/>
                </a:tc>
                <a:tc>
                  <a:txBody>
                    <a:bodyPr/>
                    <a:lstStyle/>
                    <a:p>
                      <a:endParaRPr lang="en-US" dirty="0"/>
                    </a:p>
                    <a:p>
                      <a:r>
                        <a:rPr lang="en-US" baseline="0" dirty="0"/>
                        <a:t>    </a:t>
                      </a:r>
                      <a:r>
                        <a:rPr lang="en-US" baseline="0" dirty="0">
                          <a:latin typeface="Times New Roman" pitchFamily="18" charset="0"/>
                          <a:cs typeface="Times New Roman" pitchFamily="18" charset="0"/>
                        </a:rPr>
                        <a:t>TITLE</a:t>
                      </a:r>
                      <a:endParaRPr lang="en-US" dirty="0"/>
                    </a:p>
                  </a:txBody>
                  <a:tcPr/>
                </a:tc>
                <a:tc>
                  <a:txBody>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AUTHORS</a:t>
                      </a:r>
                    </a:p>
                  </a:txBody>
                  <a:tcPr/>
                </a:tc>
                <a:tc>
                  <a:txBody>
                    <a:bodyPr/>
                    <a:lstStyle/>
                    <a:p>
                      <a:pPr algn="ct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PUBLISHED     YEAR</a:t>
                      </a:r>
                    </a:p>
                  </a:txBody>
                  <a:tcPr/>
                </a:tc>
                <a:tc>
                  <a:txBody>
                    <a:bodyPr/>
                    <a:lstStyle/>
                    <a:p>
                      <a:endParaRPr lang="en-US" dirty="0"/>
                    </a:p>
                    <a:p>
                      <a:pPr algn="ctr"/>
                      <a:r>
                        <a:rPr lang="en-US" dirty="0">
                          <a:latin typeface="Times New Roman" pitchFamily="18" charset="0"/>
                          <a:cs typeface="Times New Roman" pitchFamily="18" charset="0"/>
                        </a:rPr>
                        <a:t>TECHNOLGY</a:t>
                      </a:r>
                      <a:r>
                        <a:rPr lang="en-US" baseline="0" dirty="0">
                          <a:latin typeface="Times New Roman" pitchFamily="18" charset="0"/>
                          <a:cs typeface="Times New Roman" pitchFamily="18" charset="0"/>
                        </a:rPr>
                        <a:t> USED</a:t>
                      </a:r>
                      <a:endParaRPr lang="en-US" dirty="0">
                        <a:latin typeface="Times New Roman" pitchFamily="18" charset="0"/>
                        <a:cs typeface="Times New Roman" pitchFamily="18" charset="0"/>
                      </a:endParaRPr>
                    </a:p>
                  </a:txBody>
                  <a:tcPr/>
                </a:tc>
                <a:tc>
                  <a:txBody>
                    <a:bodyPr/>
                    <a:lstStyle/>
                    <a:p>
                      <a:pPr>
                        <a:buFont typeface="Arial" pitchFamily="34" charset="0"/>
                        <a:buChar char="•"/>
                      </a:pPr>
                      <a:endParaRPr lang="en-US" dirty="0"/>
                    </a:p>
                    <a:p>
                      <a:pPr>
                        <a:buFont typeface="Arial" pitchFamily="34" charset="0"/>
                        <a:buChar char="•"/>
                      </a:pPr>
                      <a:endParaRPr lang="en-US" dirty="0"/>
                    </a:p>
                    <a:p>
                      <a:pPr>
                        <a:buFont typeface="Arial" pitchFamily="34" charset="0"/>
                        <a:buNone/>
                      </a:pPr>
                      <a:r>
                        <a:rPr lang="en-US" dirty="0">
                          <a:latin typeface="Times New Roman" pitchFamily="18" charset="0"/>
                          <a:cs typeface="Times New Roman" pitchFamily="18" charset="0"/>
                        </a:rPr>
                        <a:t>DEMERITS</a:t>
                      </a:r>
                    </a:p>
                  </a:txBody>
                  <a:tcPr/>
                </a:tc>
                <a:extLst>
                  <a:ext uri="{0D108BD9-81ED-4DB2-BD59-A6C34878D82A}">
                    <a16:rowId xmlns:a16="http://schemas.microsoft.com/office/drawing/2014/main" xmlns="" val="10000"/>
                  </a:ext>
                </a:extLst>
              </a:tr>
              <a:tr h="1754759">
                <a:tc>
                  <a:txBody>
                    <a:bodyPr/>
                    <a:lstStyle/>
                    <a:p>
                      <a:endParaRPr lang="en-US" dirty="0"/>
                    </a:p>
                    <a:p>
                      <a:endParaRPr lang="en-US" dirty="0"/>
                    </a:p>
                    <a:p>
                      <a:pPr algn="ctr"/>
                      <a:r>
                        <a:rPr lang="en-US" baseline="0" dirty="0"/>
                        <a:t>     3</a:t>
                      </a:r>
                      <a:endParaRPr lang="en-US" dirty="0"/>
                    </a:p>
                  </a:txBody>
                  <a:tcPr/>
                </a:tc>
                <a:tc>
                  <a:txBody>
                    <a:bodyPr/>
                    <a:lstStyle/>
                    <a:p>
                      <a:r>
                        <a:rPr lang="en-US" dirty="0" err="1">
                          <a:latin typeface="Times New Roman" pitchFamily="18" charset="0"/>
                          <a:cs typeface="Times New Roman" pitchFamily="18" charset="0"/>
                        </a:rPr>
                        <a:t>ChatGeppetto</a:t>
                      </a:r>
                      <a:r>
                        <a:rPr lang="en-US" dirty="0">
                          <a:latin typeface="Times New Roman" pitchFamily="18" charset="0"/>
                          <a:cs typeface="Times New Roman" pitchFamily="18" charset="0"/>
                        </a:rPr>
                        <a:t> - An AI-Powered </a:t>
                      </a:r>
                      <a:r>
                        <a:rPr lang="en-US" dirty="0" smtClean="0">
                          <a:latin typeface="Times New Roman" pitchFamily="18" charset="0"/>
                          <a:cs typeface="Times New Roman" pitchFamily="18" charset="0"/>
                        </a:rPr>
                        <a:t>Interactive</a:t>
                      </a:r>
                      <a:r>
                        <a:rPr lang="en-US" baseline="0" dirty="0" smtClean="0">
                          <a:latin typeface="Times New Roman" pitchFamily="18" charset="0"/>
                          <a:cs typeface="Times New Roman" pitchFamily="18" charset="0"/>
                        </a:rPr>
                        <a:t> Education</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latin typeface="Times New Roman" pitchFamily="18" charset="0"/>
                          <a:cs typeface="Times New Roman" pitchFamily="18" charset="0"/>
                        </a:rPr>
                        <a:t>Bruno </a:t>
                      </a:r>
                      <a:r>
                        <a:rPr lang="en-US" dirty="0" err="1">
                          <a:latin typeface="Times New Roman" pitchFamily="18" charset="0"/>
                          <a:cs typeface="Times New Roman" pitchFamily="18" charset="0"/>
                        </a:rPr>
                        <a:t>Feijó</a:t>
                      </a:r>
                      <a:endParaRPr lang="en-US" dirty="0">
                        <a:latin typeface="Times New Roman" pitchFamily="18" charset="0"/>
                        <a:cs typeface="Times New Roman" pitchFamily="18" charset="0"/>
                      </a:endParaRPr>
                    </a:p>
                    <a:p>
                      <a:pPr>
                        <a:buFont typeface="Arial" pitchFamily="34" charset="0"/>
                        <a:buChar char="•"/>
                      </a:pPr>
                      <a:r>
                        <a:rPr lang="en-US" dirty="0" err="1">
                          <a:latin typeface="Times New Roman" pitchFamily="18" charset="0"/>
                          <a:cs typeface="Times New Roman" pitchFamily="18" charset="0"/>
                        </a:rPr>
                        <a:t>Edirlei</a:t>
                      </a:r>
                      <a:r>
                        <a:rPr lang="en-US" baseline="0" dirty="0">
                          <a:latin typeface="Times New Roman" pitchFamily="18" charset="0"/>
                          <a:cs typeface="Times New Roman" pitchFamily="18" charset="0"/>
                        </a:rPr>
                        <a:t> </a:t>
                      </a:r>
                      <a:r>
                        <a:rPr lang="en-US" dirty="0" err="1">
                          <a:latin typeface="Times New Roman" pitchFamily="18" charset="0"/>
                          <a:cs typeface="Times New Roman" pitchFamily="18" charset="0"/>
                        </a:rPr>
                        <a:t>Soares</a:t>
                      </a:r>
                      <a:r>
                        <a:rPr lang="en-US" dirty="0">
                          <a:latin typeface="Times New Roman" pitchFamily="18" charset="0"/>
                          <a:cs typeface="Times New Roman" pitchFamily="18" charset="0"/>
                        </a:rPr>
                        <a:t> de Lima</a:t>
                      </a:r>
                    </a:p>
                    <a:p>
                      <a:pPr>
                        <a:buFont typeface="Arial" pitchFamily="34" charset="0"/>
                        <a:buChar char="•"/>
                      </a:pPr>
                      <a:r>
                        <a:rPr lang="en-US" dirty="0">
                          <a:latin typeface="Times New Roman" pitchFamily="18" charset="0"/>
                          <a:cs typeface="Times New Roman" pitchFamily="18" charset="0"/>
                        </a:rPr>
                        <a:t>Marco A. Casanova</a:t>
                      </a:r>
                    </a:p>
                  </a:txBody>
                  <a:tcPr/>
                </a:tc>
                <a:tc>
                  <a:txBody>
                    <a:bodyPr/>
                    <a:lstStyle/>
                    <a:p>
                      <a:endParaRPr lang="en-US" dirty="0"/>
                    </a:p>
                    <a:p>
                      <a:endParaRPr lang="en-US" dirty="0"/>
                    </a:p>
                    <a:p>
                      <a:r>
                        <a:rPr lang="en-US" dirty="0"/>
                        <a:t>       </a:t>
                      </a:r>
                      <a:r>
                        <a:rPr lang="en-US" dirty="0">
                          <a:latin typeface="Times New Roman" pitchFamily="18" charset="0"/>
                          <a:cs typeface="Times New Roman" pitchFamily="18" charset="0"/>
                        </a:rPr>
                        <a:t>2023</a:t>
                      </a:r>
                    </a:p>
                  </a:txBody>
                  <a:tcPr/>
                </a:tc>
                <a:tc>
                  <a:txBody>
                    <a:bodyPr/>
                    <a:lstStyle/>
                    <a:p>
                      <a:pPr>
                        <a:buFont typeface="Arial" pitchFamily="34" charset="0"/>
                        <a:buChar char="•"/>
                      </a:pPr>
                      <a:r>
                        <a:rPr lang="en-US" dirty="0"/>
                        <a:t>NLP</a:t>
                      </a:r>
                    </a:p>
                    <a:p>
                      <a:pPr>
                        <a:buFont typeface="Arial" pitchFamily="34" charset="0"/>
                        <a:buChar char="•"/>
                      </a:pPr>
                      <a:endParaRPr lang="en-US" dirty="0"/>
                    </a:p>
                  </a:txBody>
                  <a:tcPr/>
                </a:tc>
                <a:tc>
                  <a:txBody>
                    <a:bodyPr/>
                    <a:lstStyle/>
                    <a:p>
                      <a:pPr>
                        <a:buFont typeface="Arial" pitchFamily="34" charset="0"/>
                        <a:buChar char="•"/>
                      </a:pPr>
                      <a:r>
                        <a:rPr lang="en-US" dirty="0">
                          <a:latin typeface="Times New Roman" pitchFamily="18" charset="0"/>
                          <a:cs typeface="Times New Roman" pitchFamily="18" charset="0"/>
                        </a:rPr>
                        <a:t>Limited Creativity and Repetition.</a:t>
                      </a:r>
                    </a:p>
                    <a:p>
                      <a:pPr>
                        <a:buFont typeface="Arial" pitchFamily="34" charset="0"/>
                        <a:buChar char="•"/>
                      </a:pPr>
                      <a:r>
                        <a:rPr lang="en-US" dirty="0">
                          <a:latin typeface="Times New Roman" pitchFamily="18" charset="0"/>
                          <a:cs typeface="Times New Roman" pitchFamily="18" charset="0"/>
                        </a:rPr>
                        <a:t>Lack of Emotional Depth</a:t>
                      </a:r>
                    </a:p>
                    <a:p>
                      <a:endParaRPr lang="en-US" dirty="0"/>
                    </a:p>
                  </a:txBody>
                  <a:tcPr/>
                </a:tc>
                <a:extLst>
                  <a:ext uri="{0D108BD9-81ED-4DB2-BD59-A6C34878D82A}">
                    <a16:rowId xmlns:a16="http://schemas.microsoft.com/office/drawing/2014/main" xmlns="" val="10001"/>
                  </a:ext>
                </a:extLst>
              </a:tr>
              <a:tr h="2407920">
                <a:tc>
                  <a:txBody>
                    <a:bodyPr/>
                    <a:lstStyle/>
                    <a:p>
                      <a:endParaRPr lang="en-US" dirty="0"/>
                    </a:p>
                    <a:p>
                      <a:pPr algn="ctr"/>
                      <a:endParaRPr lang="en-US" dirty="0"/>
                    </a:p>
                    <a:p>
                      <a:pPr algn="ctr"/>
                      <a:r>
                        <a:rPr lang="en-US" dirty="0"/>
                        <a:t>  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Times New Roman" pitchFamily="18" charset="0"/>
                          <a:ea typeface="+mn-ea"/>
                          <a:cs typeface="Times New Roman" pitchFamily="18" charset="0"/>
                        </a:rPr>
                        <a:t>Innovative AI-Powered Image Generator: Converting Text Into Images With </a:t>
                      </a:r>
                      <a:r>
                        <a:rPr lang="en-US" sz="1800" b="0" i="0" kern="1200" dirty="0" err="1">
                          <a:solidFill>
                            <a:schemeClr val="dk1"/>
                          </a:solidFill>
                          <a:latin typeface="Times New Roman" pitchFamily="18" charset="0"/>
                          <a:ea typeface="+mn-ea"/>
                          <a:cs typeface="Times New Roman" pitchFamily="18" charset="0"/>
                        </a:rPr>
                        <a:t>OpenAI</a:t>
                      </a:r>
                      <a:endParaRPr lang="en-US" sz="1800" b="0" i="0" kern="1200" dirty="0">
                        <a:solidFill>
                          <a:schemeClr val="dk1"/>
                        </a:solidFill>
                        <a:latin typeface="Times New Roman" pitchFamily="18" charset="0"/>
                        <a:ea typeface="+mn-ea"/>
                        <a:cs typeface="Times New Roman" pitchFamily="18" charset="0"/>
                      </a:endParaRPr>
                    </a:p>
                    <a:p>
                      <a:endParaRPr lang="en-US" dirty="0"/>
                    </a:p>
                  </a:txBody>
                  <a:tcPr/>
                </a:tc>
                <a:tc>
                  <a:txBody>
                    <a:bodyPr/>
                    <a:lstStyle/>
                    <a:p>
                      <a:r>
                        <a:rPr lang="en-US" dirty="0">
                          <a:latin typeface="Times New Roman" pitchFamily="18" charset="0"/>
                          <a:cs typeface="Times New Roman" pitchFamily="18" charset="0"/>
                        </a:rPr>
                        <a:t>G. Soma Shiva </a:t>
                      </a:r>
                      <a:r>
                        <a:rPr lang="en-US" dirty="0" err="1">
                          <a:latin typeface="Times New Roman" pitchFamily="18" charset="0"/>
                          <a:cs typeface="Times New Roman" pitchFamily="18" charset="0"/>
                        </a:rPr>
                        <a:t>Sai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Babu</a:t>
                      </a:r>
                      <a:r>
                        <a:rPr lang="en-US" dirty="0">
                          <a:latin typeface="Times New Roman" pitchFamily="18" charset="0"/>
                          <a:cs typeface="Times New Roman" pitchFamily="18" charset="0"/>
                        </a:rPr>
                        <a:t> &amp; K. S. </a:t>
                      </a:r>
                      <a:r>
                        <a:rPr lang="en-US" dirty="0" err="1">
                          <a:latin typeface="Times New Roman" pitchFamily="18" charset="0"/>
                          <a:cs typeface="Times New Roman" pitchFamily="18" charset="0"/>
                        </a:rPr>
                        <a:t>Rekha</a:t>
                      </a:r>
                      <a:r>
                        <a:rPr lang="en-US" dirty="0">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txBody>
                  <a:tcPr/>
                </a:tc>
                <a:tc>
                  <a:txBody>
                    <a:bodyPr/>
                    <a:lstStyle/>
                    <a:p>
                      <a:endParaRPr lang="en-US" dirty="0"/>
                    </a:p>
                    <a:p>
                      <a:endParaRPr lang="en-US" dirty="0"/>
                    </a:p>
                    <a:p>
                      <a:endParaRPr lang="en-US" dirty="0"/>
                    </a:p>
                    <a:p>
                      <a:r>
                        <a:rPr lang="en-US" dirty="0"/>
                        <a:t>     </a:t>
                      </a:r>
                      <a:r>
                        <a:rPr lang="en-US" dirty="0">
                          <a:latin typeface="Times New Roman" pitchFamily="18" charset="0"/>
                          <a:cs typeface="Times New Roman" pitchFamily="18" charset="0"/>
                        </a:rPr>
                        <a:t> 2024</a:t>
                      </a:r>
                    </a:p>
                  </a:txBody>
                  <a:tcPr/>
                </a:tc>
                <a:tc>
                  <a:txBody>
                    <a:bodyPr/>
                    <a:lstStyle/>
                    <a:p>
                      <a:pPr>
                        <a:buFont typeface="Arial" pitchFamily="34" charset="0"/>
                        <a:buChar char="•"/>
                      </a:pPr>
                      <a:r>
                        <a:rPr lang="en-US" dirty="0"/>
                        <a:t>(</a:t>
                      </a:r>
                      <a:r>
                        <a:rPr lang="en-US" dirty="0">
                          <a:latin typeface="Times New Roman" pitchFamily="18" charset="0"/>
                          <a:cs typeface="Times New Roman" pitchFamily="18" charset="0"/>
                        </a:rPr>
                        <a:t>GANs) and Diffusion Models.</a:t>
                      </a:r>
                    </a:p>
                    <a:p>
                      <a:pPr>
                        <a:buFont typeface="Arial" pitchFamily="34" charset="0"/>
                        <a:buChar char="•"/>
                      </a:pPr>
                      <a:r>
                        <a:rPr lang="en-US" dirty="0">
                          <a:latin typeface="Times New Roman" pitchFamily="18" charset="0"/>
                          <a:cs typeface="Times New Roman" pitchFamily="18" charset="0"/>
                        </a:rPr>
                        <a:t>LLM</a:t>
                      </a:r>
                    </a:p>
                    <a:p>
                      <a:pPr>
                        <a:buFont typeface="Arial" pitchFamily="34" charset="0"/>
                        <a:buChar char="•"/>
                      </a:pPr>
                      <a:endParaRPr lang="en-US" dirty="0">
                        <a:latin typeface="Times New Roman" pitchFamily="18" charset="0"/>
                        <a:cs typeface="Times New Roman" pitchFamily="18" charset="0"/>
                      </a:endParaRPr>
                    </a:p>
                  </a:txBody>
                  <a:tcPr/>
                </a:tc>
                <a:tc>
                  <a:txBody>
                    <a:bodyPr/>
                    <a:lstStyle/>
                    <a:p>
                      <a:pPr>
                        <a:buFont typeface="Arial" pitchFamily="34" charset="0"/>
                        <a:buChar char="•"/>
                      </a:pPr>
                      <a:r>
                        <a:rPr lang="en-US" dirty="0">
                          <a:latin typeface="Times New Roman" pitchFamily="18" charset="0"/>
                          <a:cs typeface="Times New Roman" pitchFamily="18" charset="0"/>
                        </a:rPr>
                        <a:t>Lack of Artistic Intent and Nuance.</a:t>
                      </a:r>
                    </a:p>
                    <a:p>
                      <a:pPr>
                        <a:buFont typeface="Arial" pitchFamily="34" charset="0"/>
                        <a:buChar char="•"/>
                      </a:pPr>
                      <a:r>
                        <a:rPr lang="en-US" dirty="0">
                          <a:latin typeface="Times New Roman" pitchFamily="18" charset="0"/>
                          <a:cs typeface="Times New Roman" pitchFamily="18" charset="0"/>
                        </a:rPr>
                        <a:t>Inconsistencies and Artifacts</a:t>
                      </a:r>
                    </a:p>
                  </a:txBody>
                  <a:tcPr/>
                </a:tc>
                <a:extLst>
                  <a:ext uri="{0D108BD9-81ED-4DB2-BD59-A6C34878D82A}">
                    <a16:rowId xmlns:a16="http://schemas.microsoft.com/office/drawing/2014/main" xmlns="" val="10002"/>
                  </a:ext>
                </a:extLst>
              </a:tr>
              <a:tr h="1675609">
                <a:tc>
                  <a:txBody>
                    <a:bodyPr/>
                    <a:lstStyle/>
                    <a:p>
                      <a:endParaRPr lang="en-US" dirty="0"/>
                    </a:p>
                    <a:p>
                      <a:endParaRPr lang="en-US" dirty="0"/>
                    </a:p>
                    <a:p>
                      <a:pPr algn="ctr"/>
                      <a:r>
                        <a:rPr lang="en-US" dirty="0"/>
                        <a:t>   5</a:t>
                      </a:r>
                    </a:p>
                  </a:txBody>
                  <a:tcPr/>
                </a:tc>
                <a:tc>
                  <a:txBody>
                    <a:bodyPr/>
                    <a:lstStyle/>
                    <a:p>
                      <a:r>
                        <a:rPr lang="en-US" sz="1800" b="0" i="0" kern="1200" dirty="0">
                          <a:solidFill>
                            <a:schemeClr val="dk1"/>
                          </a:solidFill>
                          <a:latin typeface="Times New Roman" pitchFamily="18" charset="0"/>
                          <a:ea typeface="+mn-ea"/>
                          <a:cs typeface="Times New Roman" pitchFamily="18" charset="0"/>
                        </a:rPr>
                        <a:t>Ai Powered Flashcard And Exam Generators</a:t>
                      </a:r>
                      <a:endParaRPr lang="en-US" b="0" dirty="0">
                        <a:latin typeface="Times New Roman" pitchFamily="18" charset="0"/>
                        <a:cs typeface="Times New Roman" pitchFamily="18" charset="0"/>
                      </a:endParaRPr>
                    </a:p>
                  </a:txBody>
                  <a:tcPr/>
                </a:tc>
                <a:tc>
                  <a:txBody>
                    <a:bodyPr/>
                    <a:lstStyle/>
                    <a:p>
                      <a:r>
                        <a:rPr lang="en-US" dirty="0" err="1">
                          <a:latin typeface="Times New Roman" pitchFamily="18" charset="0"/>
                          <a:cs typeface="Times New Roman" pitchFamily="18" charset="0"/>
                        </a:rPr>
                        <a:t>K.Ahmetasevic</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S.Ilic</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V.Job,R.Telesko</a:t>
                      </a:r>
                      <a:endParaRPr lang="en-US" dirty="0">
                        <a:latin typeface="Times New Roman" pitchFamily="18" charset="0"/>
                        <a:cs typeface="Times New Roman" pitchFamily="18" charset="0"/>
                      </a:endParaRPr>
                    </a:p>
                  </a:txBody>
                  <a:tcPr/>
                </a:tc>
                <a:tc>
                  <a:txBody>
                    <a:bodyPr/>
                    <a:lstStyle/>
                    <a:p>
                      <a:endParaRPr lang="en-US" dirty="0"/>
                    </a:p>
                    <a:p>
                      <a:endParaRPr lang="en-US" dirty="0"/>
                    </a:p>
                    <a:p>
                      <a:r>
                        <a:rPr lang="en-US" baseline="0" dirty="0"/>
                        <a:t>     </a:t>
                      </a:r>
                      <a:r>
                        <a:rPr lang="en-US" baseline="0" dirty="0">
                          <a:latin typeface="Times New Roman" pitchFamily="18" charset="0"/>
                          <a:cs typeface="Times New Roman" pitchFamily="18" charset="0"/>
                        </a:rPr>
                        <a:t>2024</a:t>
                      </a:r>
                      <a:endParaRPr lang="en-US" dirty="0">
                        <a:latin typeface="Times New Roman" pitchFamily="18" charset="0"/>
                        <a:cs typeface="Times New Roman" pitchFamily="18" charset="0"/>
                      </a:endParaRPr>
                    </a:p>
                  </a:txBody>
                  <a:tcPr/>
                </a:tc>
                <a:tc>
                  <a:txBody>
                    <a:bodyPr/>
                    <a:lstStyle/>
                    <a:p>
                      <a:pPr>
                        <a:buFont typeface="Arial" pitchFamily="34" charset="0"/>
                        <a:buChar char="•"/>
                      </a:pPr>
                      <a:r>
                        <a:rPr lang="en-US" dirty="0">
                          <a:latin typeface="Times New Roman" pitchFamily="18" charset="0"/>
                          <a:cs typeface="Times New Roman" pitchFamily="18" charset="0"/>
                        </a:rPr>
                        <a:t>NLP</a:t>
                      </a:r>
                    </a:p>
                    <a:p>
                      <a:pPr>
                        <a:buFont typeface="Arial" pitchFamily="34" charset="0"/>
                        <a:buChar char="•"/>
                      </a:pPr>
                      <a:r>
                        <a:rPr lang="en-US" dirty="0">
                          <a:latin typeface="Times New Roman" pitchFamily="18" charset="0"/>
                          <a:cs typeface="Times New Roman" pitchFamily="18" charset="0"/>
                        </a:rPr>
                        <a:t>OCR</a:t>
                      </a:r>
                    </a:p>
                  </a:txBody>
                  <a:tcPr/>
                </a:tc>
                <a:tc>
                  <a:txBody>
                    <a:bodyPr/>
                    <a:lstStyle/>
                    <a:p>
                      <a:pPr>
                        <a:buFont typeface="Arial" pitchFamily="34" charset="0"/>
                        <a:buChar char="•"/>
                      </a:pPr>
                      <a:r>
                        <a:rPr lang="en-US" dirty="0">
                          <a:latin typeface="Times New Roman" pitchFamily="18" charset="0"/>
                          <a:cs typeface="Times New Roman" pitchFamily="18" charset="0"/>
                        </a:rPr>
                        <a:t>Lack of Contextual Accuracy</a:t>
                      </a:r>
                    </a:p>
                    <a:p>
                      <a:pPr>
                        <a:buFont typeface="Arial" pitchFamily="34" charset="0"/>
                        <a:buChar char="•"/>
                      </a:pPr>
                      <a:r>
                        <a:rPr lang="en-US" dirty="0">
                          <a:latin typeface="Times New Roman" pitchFamily="18" charset="0"/>
                          <a:cs typeface="Times New Roman" pitchFamily="18" charset="0"/>
                        </a:rPr>
                        <a:t>Limited Creativity</a:t>
                      </a:r>
                    </a:p>
                  </a:txBody>
                  <a:tcPr/>
                </a:tc>
                <a:extLst>
                  <a:ext uri="{0D108BD9-81ED-4DB2-BD59-A6C34878D82A}">
                    <a16:rowId xmlns:a16="http://schemas.microsoft.com/office/drawing/2014/main" xmlns="" val="10003"/>
                  </a:ext>
                </a:extLst>
              </a:tr>
            </a:tbl>
          </a:graphicData>
        </a:graphic>
      </p:graphicFrame>
      <p:sp>
        <p:nvSpPr>
          <p:cNvPr id="6" name="Slide Number Placeholder 5"/>
          <p:cNvSpPr>
            <a:spLocks noGrp="1"/>
          </p:cNvSpPr>
          <p:nvPr>
            <p:ph type="sldNum" sz="quarter" idx="12"/>
          </p:nvPr>
        </p:nvSpPr>
        <p:spPr/>
        <p:txBody>
          <a:bodyPr/>
          <a:lstStyle/>
          <a:p>
            <a:fld id="{39C39D06-00BD-4B42-B6BA-B5BA04EFD6BD}"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df Document Icon - PDF Document Icon for File ...">
            <a:extLst>
              <a:ext uri="{FF2B5EF4-FFF2-40B4-BE49-F238E27FC236}">
                <a16:creationId xmlns:a16="http://schemas.microsoft.com/office/drawing/2014/main" xmlns="" id="{AA6B9580-1E58-CEC5-A0A1-43FE8B7D7C36}"/>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6314" t="5018" r="28615" b="5427"/>
          <a:stretch/>
        </p:blipFill>
        <p:spPr bwMode="auto">
          <a:xfrm>
            <a:off x="781050" y="2875213"/>
            <a:ext cx="1103312" cy="125730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a:xfrm>
            <a:off x="609600" y="457200"/>
            <a:ext cx="8229600" cy="762000"/>
          </a:xfrm>
        </p:spPr>
        <p:txBody>
          <a:bodyPr>
            <a:noAutofit/>
          </a:bodyPr>
          <a:lstStyle/>
          <a:p>
            <a:r>
              <a:rPr lang="en-IN" sz="2000" b="1" dirty="0">
                <a:latin typeface="Times New Roman" pitchFamily="18" charset="0"/>
                <a:cs typeface="Times New Roman" pitchFamily="18" charset="0"/>
              </a:rPr>
              <a:t>DATA  FLOW DIAGRAM</a:t>
            </a:r>
          </a:p>
        </p:txBody>
      </p:sp>
      <p:sp>
        <p:nvSpPr>
          <p:cNvPr id="59" name="TextBox 58"/>
          <p:cNvSpPr txBox="1"/>
          <p:nvPr/>
        </p:nvSpPr>
        <p:spPr>
          <a:xfrm>
            <a:off x="7772400" y="6172200"/>
            <a:ext cx="1143000" cy="369332"/>
          </a:xfrm>
          <a:prstGeom prst="rect">
            <a:avLst/>
          </a:prstGeom>
          <a:noFill/>
        </p:spPr>
        <p:txBody>
          <a:bodyPr wrap="square" rtlCol="0">
            <a:spAutoFit/>
          </a:bodyPr>
          <a:lstStyle/>
          <a:p>
            <a:r>
              <a:rPr lang="en-US" dirty="0"/>
              <a:t>         </a:t>
            </a:r>
          </a:p>
        </p:txBody>
      </p:sp>
      <p:sp>
        <p:nvSpPr>
          <p:cNvPr id="60" name="Rounded Rectangle 59"/>
          <p:cNvSpPr/>
          <p:nvPr/>
        </p:nvSpPr>
        <p:spPr>
          <a:xfrm>
            <a:off x="1066800" y="1828800"/>
            <a:ext cx="1524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latin typeface="Times New Roman" pitchFamily="18" charset="0"/>
                <a:cs typeface="Times New Roman" pitchFamily="18" charset="0"/>
              </a:rPr>
              <a:t>User Input</a:t>
            </a:r>
          </a:p>
        </p:txBody>
      </p:sp>
      <p:sp>
        <p:nvSpPr>
          <p:cNvPr id="61" name="Rectangle 60"/>
          <p:cNvSpPr/>
          <p:nvPr/>
        </p:nvSpPr>
        <p:spPr>
          <a:xfrm>
            <a:off x="3657600" y="1752600"/>
            <a:ext cx="15240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latin typeface="Times New Roman" pitchFamily="18" charset="0"/>
                <a:cs typeface="Times New Roman" pitchFamily="18" charset="0"/>
              </a:rPr>
              <a:t>AI Content  Analyzer</a:t>
            </a:r>
          </a:p>
        </p:txBody>
      </p:sp>
      <p:sp>
        <p:nvSpPr>
          <p:cNvPr id="62" name="Rectangle 61"/>
          <p:cNvSpPr/>
          <p:nvPr/>
        </p:nvSpPr>
        <p:spPr>
          <a:xfrm>
            <a:off x="609600" y="2807772"/>
            <a:ext cx="1372394" cy="402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latin typeface="Times New Roman" pitchFamily="18" charset="0"/>
                <a:cs typeface="Times New Roman" pitchFamily="18" charset="0"/>
              </a:rPr>
              <a:t>Student Upload textbook</a:t>
            </a:r>
          </a:p>
        </p:txBody>
      </p:sp>
      <p:sp>
        <p:nvSpPr>
          <p:cNvPr id="63" name="Rectangle 62"/>
          <p:cNvSpPr/>
          <p:nvPr/>
        </p:nvSpPr>
        <p:spPr>
          <a:xfrm>
            <a:off x="5943600" y="1676400"/>
            <a:ext cx="1447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itchFamily="18" charset="0"/>
                <a:cs typeface="Times New Roman" pitchFamily="18" charset="0"/>
              </a:rPr>
              <a:t>AI Processing Unit</a:t>
            </a:r>
          </a:p>
        </p:txBody>
      </p:sp>
      <p:sp>
        <p:nvSpPr>
          <p:cNvPr id="64" name="Rectangle 63"/>
          <p:cNvSpPr/>
          <p:nvPr/>
        </p:nvSpPr>
        <p:spPr>
          <a:xfrm>
            <a:off x="3733800" y="4419600"/>
            <a:ext cx="13716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smtClean="0">
              <a:latin typeface="Times New Roman" pitchFamily="18" charset="0"/>
              <a:cs typeface="Times New Roman" pitchFamily="18" charset="0"/>
            </a:endParaRPr>
          </a:p>
          <a:p>
            <a:pPr algn="ctr"/>
            <a:r>
              <a:rPr lang="en-US" sz="1600" dirty="0" smtClean="0">
                <a:latin typeface="Times New Roman" pitchFamily="18" charset="0"/>
                <a:cs typeface="Times New Roman" pitchFamily="18" charset="0"/>
              </a:rPr>
              <a:t>Static textbooks to interactive Modules</a:t>
            </a:r>
          </a:p>
          <a:p>
            <a:pPr algn="ctr"/>
            <a:endParaRPr lang="en-US" sz="1600" dirty="0">
              <a:latin typeface="Times New Roman" pitchFamily="18" charset="0"/>
              <a:cs typeface="Times New Roman" pitchFamily="18" charset="0"/>
            </a:endParaRPr>
          </a:p>
        </p:txBody>
      </p:sp>
      <p:sp>
        <p:nvSpPr>
          <p:cNvPr id="65" name="Diamond 64"/>
          <p:cNvSpPr/>
          <p:nvPr/>
        </p:nvSpPr>
        <p:spPr>
          <a:xfrm>
            <a:off x="7010400" y="2508815"/>
            <a:ext cx="2133600" cy="126252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a:latin typeface="Times New Roman" pitchFamily="18" charset="0"/>
                <a:cs typeface="Times New Roman" pitchFamily="18" charset="0"/>
              </a:rPr>
              <a:t>Extraction Process</a:t>
            </a:r>
          </a:p>
        </p:txBody>
      </p:sp>
      <p:sp>
        <p:nvSpPr>
          <p:cNvPr id="66" name="Rectangle 65"/>
          <p:cNvSpPr/>
          <p:nvPr/>
        </p:nvSpPr>
        <p:spPr>
          <a:xfrm>
            <a:off x="5638800" y="4419600"/>
            <a:ext cx="1447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itchFamily="18" charset="0"/>
                <a:cs typeface="Times New Roman" pitchFamily="18" charset="0"/>
              </a:rPr>
              <a:t>Provide Interactive </a:t>
            </a:r>
          </a:p>
          <a:p>
            <a:pPr algn="ctr"/>
            <a:r>
              <a:rPr lang="en-US" sz="1600" dirty="0">
                <a:latin typeface="Times New Roman" pitchFamily="18" charset="0"/>
                <a:cs typeface="Times New Roman" pitchFamily="18" charset="0"/>
              </a:rPr>
              <a:t>Quizzes</a:t>
            </a:r>
          </a:p>
        </p:txBody>
      </p:sp>
      <p:sp>
        <p:nvSpPr>
          <p:cNvPr id="67" name="Rectangle 66"/>
          <p:cNvSpPr/>
          <p:nvPr/>
        </p:nvSpPr>
        <p:spPr>
          <a:xfrm>
            <a:off x="1524000" y="4419600"/>
            <a:ext cx="13716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Personalized Education</a:t>
            </a:r>
            <a:endParaRPr lang="en-US" sz="1600" dirty="0">
              <a:latin typeface="Times New Roman" pitchFamily="18" charset="0"/>
              <a:cs typeface="Times New Roman" pitchFamily="18" charset="0"/>
            </a:endParaRPr>
          </a:p>
        </p:txBody>
      </p:sp>
      <p:sp>
        <p:nvSpPr>
          <p:cNvPr id="68" name="Rectangle 67"/>
          <p:cNvSpPr/>
          <p:nvPr/>
        </p:nvSpPr>
        <p:spPr>
          <a:xfrm>
            <a:off x="3962400" y="5943600"/>
            <a:ext cx="12192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itchFamily="18" charset="0"/>
                <a:cs typeface="Times New Roman" pitchFamily="18" charset="0"/>
              </a:rPr>
              <a:t>Adaptive Learning</a:t>
            </a:r>
          </a:p>
        </p:txBody>
      </p:sp>
      <p:sp>
        <p:nvSpPr>
          <p:cNvPr id="23" name="Slide Number Placeholder 22"/>
          <p:cNvSpPr>
            <a:spLocks noGrp="1"/>
          </p:cNvSpPr>
          <p:nvPr>
            <p:ph type="sldNum" sz="quarter" idx="12"/>
          </p:nvPr>
        </p:nvSpPr>
        <p:spPr/>
        <p:txBody>
          <a:bodyPr/>
          <a:lstStyle/>
          <a:p>
            <a:fld id="{39C39D06-00BD-4B42-B6BA-B5BA04EFD6BD}" type="slidenum">
              <a:rPr lang="en-IN" smtClean="0"/>
              <a:pPr/>
              <a:t>8</a:t>
            </a:fld>
            <a:endParaRPr lang="en-IN"/>
          </a:p>
        </p:txBody>
      </p:sp>
      <p:cxnSp>
        <p:nvCxnSpPr>
          <p:cNvPr id="31" name="Straight Arrow Connector 30"/>
          <p:cNvCxnSpPr>
            <a:cxnSpLocks/>
            <a:stCxn id="60" idx="3"/>
            <a:endCxn id="61" idx="1"/>
          </p:cNvCxnSpPr>
          <p:nvPr/>
        </p:nvCxnSpPr>
        <p:spPr>
          <a:xfrm>
            <a:off x="2590800" y="2171700"/>
            <a:ext cx="1066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stCxn id="61" idx="3"/>
            <a:endCxn id="63" idx="1"/>
          </p:cNvCxnSpPr>
          <p:nvPr/>
        </p:nvCxnSpPr>
        <p:spPr>
          <a:xfrm>
            <a:off x="5181600" y="2171700"/>
            <a:ext cx="762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cxnSpLocks/>
            <a:endCxn id="65" idx="0"/>
          </p:cNvCxnSpPr>
          <p:nvPr/>
        </p:nvCxnSpPr>
        <p:spPr>
          <a:xfrm rot="16200000" flipH="1">
            <a:off x="7317399" y="1749014"/>
            <a:ext cx="832416" cy="687186"/>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a:endCxn id="65" idx="1"/>
          </p:cNvCxnSpPr>
          <p:nvPr/>
        </p:nvCxnSpPr>
        <p:spPr>
          <a:xfrm>
            <a:off x="1981200" y="3124200"/>
            <a:ext cx="5029200" cy="158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1561306" y="3771900"/>
            <a:ext cx="1296194" cy="7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cxnSpLocks/>
          </p:cNvCxnSpPr>
          <p:nvPr/>
        </p:nvCxnSpPr>
        <p:spPr>
          <a:xfrm rot="5400000">
            <a:off x="3771900" y="3771900"/>
            <a:ext cx="12954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cxnSpLocks/>
          </p:cNvCxnSpPr>
          <p:nvPr/>
        </p:nvCxnSpPr>
        <p:spPr>
          <a:xfrm>
            <a:off x="6362700" y="3162300"/>
            <a:ext cx="0" cy="1257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a:stCxn id="67" idx="2"/>
          </p:cNvCxnSpPr>
          <p:nvPr/>
        </p:nvCxnSpPr>
        <p:spPr>
          <a:xfrm flipH="1">
            <a:off x="2209006" y="5410200"/>
            <a:ext cx="794" cy="2293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cxnSpLocks/>
            <a:stCxn id="64" idx="2"/>
          </p:cNvCxnSpPr>
          <p:nvPr/>
        </p:nvCxnSpPr>
        <p:spPr>
          <a:xfrm flipH="1">
            <a:off x="4418806" y="5410200"/>
            <a:ext cx="794" cy="229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a:off x="6363494" y="5524500"/>
            <a:ext cx="227806" cy="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209800" y="5638800"/>
            <a:ext cx="4267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rot="5400000">
            <a:off x="4267200" y="5791200"/>
            <a:ext cx="304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xmlns="" id="{6B04E33E-BB34-7B16-1D73-FADB3F12433F}"/>
              </a:ext>
            </a:extLst>
          </p:cNvPr>
          <p:cNvCxnSpPr>
            <a:cxnSpLocks/>
            <a:stCxn id="62" idx="0"/>
          </p:cNvCxnSpPr>
          <p:nvPr/>
        </p:nvCxnSpPr>
        <p:spPr>
          <a:xfrm flipV="1">
            <a:off x="1295797" y="2509380"/>
            <a:ext cx="0" cy="29839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9315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SYSTEM &amp; SOFTWARE SPECIFICATION</a:t>
            </a:r>
          </a:p>
        </p:txBody>
      </p:sp>
      <p:sp>
        <p:nvSpPr>
          <p:cNvPr id="3" name="Content Placeholder 2"/>
          <p:cNvSpPr>
            <a:spLocks noGrp="1"/>
          </p:cNvSpPr>
          <p:nvPr>
            <p:ph idx="1"/>
          </p:nvPr>
        </p:nvSpPr>
        <p:spPr/>
        <p:txBody>
          <a:bodyPr>
            <a:normAutofit/>
          </a:bodyPr>
          <a:lstStyle/>
          <a:p>
            <a:pPr>
              <a:lnSpc>
                <a:spcPct val="150000"/>
              </a:lnSpc>
              <a:buNone/>
            </a:pPr>
            <a:r>
              <a:rPr lang="en-US" sz="2000" b="1" dirty="0" smtClean="0">
                <a:latin typeface="Times New Roman" pitchFamily="18" charset="0"/>
                <a:cs typeface="Times New Roman" pitchFamily="18" charset="0"/>
              </a:rPr>
              <a:t>HARDWARE REQUIREMENTS</a:t>
            </a:r>
          </a:p>
          <a:p>
            <a:pPr>
              <a:lnSpc>
                <a:spcPct val="150000"/>
              </a:lnSpc>
            </a:pPr>
            <a:r>
              <a:rPr lang="en-US" sz="1800" dirty="0" smtClean="0">
                <a:latin typeface="Times New Roman" pitchFamily="18" charset="0"/>
                <a:cs typeface="Times New Roman" pitchFamily="18" charset="0"/>
              </a:rPr>
              <a:t>Processor </a:t>
            </a:r>
            <a:r>
              <a:rPr lang="en-US" sz="1800" dirty="0">
                <a:latin typeface="Times New Roman" pitchFamily="18" charset="0"/>
                <a:cs typeface="Times New Roman" pitchFamily="18" charset="0"/>
              </a:rPr>
              <a:t>(CPU)</a:t>
            </a:r>
          </a:p>
          <a:p>
            <a:pPr>
              <a:lnSpc>
                <a:spcPct val="150000"/>
              </a:lnSpc>
            </a:pPr>
            <a:r>
              <a:rPr lang="en-US" sz="1800" dirty="0">
                <a:latin typeface="Times New Roman" pitchFamily="18" charset="0"/>
                <a:cs typeface="Times New Roman" pitchFamily="18" charset="0"/>
              </a:rPr>
              <a:t>Graphics Processing Unit (GPU)</a:t>
            </a:r>
          </a:p>
          <a:p>
            <a:pPr>
              <a:lnSpc>
                <a:spcPct val="150000"/>
              </a:lnSpc>
            </a:pPr>
            <a:r>
              <a:rPr lang="en-US" sz="1800" dirty="0">
                <a:latin typeface="Times New Roman" pitchFamily="18" charset="0"/>
                <a:cs typeface="Times New Roman" pitchFamily="18" charset="0"/>
              </a:rPr>
              <a:t>RAM:64GB</a:t>
            </a:r>
          </a:p>
          <a:p>
            <a:pPr>
              <a:lnSpc>
                <a:spcPct val="150000"/>
              </a:lnSpc>
            </a:pPr>
            <a:r>
              <a:rPr lang="en-US" sz="1800" dirty="0">
                <a:latin typeface="Times New Roman" pitchFamily="18" charset="0"/>
                <a:cs typeface="Times New Roman" pitchFamily="18" charset="0"/>
              </a:rPr>
              <a:t>Input / Output Device : Monitor</a:t>
            </a:r>
          </a:p>
          <a:p>
            <a:pPr>
              <a:lnSpc>
                <a:spcPct val="150000"/>
              </a:lnSpc>
            </a:pPr>
            <a:r>
              <a:rPr lang="en-US" sz="1800" dirty="0">
                <a:latin typeface="Times New Roman" pitchFamily="18" charset="0"/>
                <a:cs typeface="Times New Roman" pitchFamily="18" charset="0"/>
              </a:rPr>
              <a:t>Microphone</a:t>
            </a:r>
          </a:p>
        </p:txBody>
      </p:sp>
      <p:sp>
        <p:nvSpPr>
          <p:cNvPr id="5" name="Slide Number Placeholder 4"/>
          <p:cNvSpPr>
            <a:spLocks noGrp="1"/>
          </p:cNvSpPr>
          <p:nvPr>
            <p:ph type="sldNum" sz="quarter" idx="12"/>
          </p:nvPr>
        </p:nvSpPr>
        <p:spPr/>
        <p:txBody>
          <a:bodyPr/>
          <a:lstStyle/>
          <a:p>
            <a:fld id="{39C39D06-00BD-4B42-B6BA-B5BA04EFD6BD}" type="slidenum">
              <a:rPr lang="en-IN" smtClean="0"/>
              <a:pPr/>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4294</TotalTime>
  <Words>787</Words>
  <Application>Microsoft Office PowerPoint</Application>
  <PresentationFormat>On-screen Show (4:3)</PresentationFormat>
  <Paragraphs>263</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OBJECTIVE </vt:lpstr>
      <vt:lpstr>EXISTING SYSTEM</vt:lpstr>
      <vt:lpstr>PROPOSED SYSTEM</vt:lpstr>
      <vt:lpstr>LITERATURE SURVEY</vt:lpstr>
      <vt:lpstr>Slide 7</vt:lpstr>
      <vt:lpstr>DATA  FLOW DIAGRAM</vt:lpstr>
      <vt:lpstr>SYSTEM &amp; SOFTWARE SPECIFICATION</vt:lpstr>
      <vt:lpstr>SOFTWARE SPECIFICATION</vt:lpstr>
      <vt:lpstr>MODULES</vt:lpstr>
      <vt:lpstr>MODULE 1 INTERACTIVE EDU MODULE</vt:lpstr>
      <vt:lpstr>Slide 13</vt:lpstr>
      <vt:lpstr>MODULE  2 TEXTBOOK CONVERSION MODULE</vt:lpstr>
      <vt:lpstr>Slide 15</vt:lpstr>
      <vt:lpstr>MODULE 3 FLASHCARD GENERATION</vt:lpstr>
      <vt:lpstr>Slide 17</vt:lpstr>
      <vt:lpstr>ADVANTAGES</vt:lpstr>
      <vt:lpstr>APPLICATIONS</vt:lpstr>
      <vt:lpstr>CONCLUSION</vt:lpstr>
      <vt:lpstr>REFERENCES</vt:lpstr>
      <vt:lpstr>SCREENSHOTS INTERACTIVE EDU</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LAPTOP LAB</cp:lastModifiedBy>
  <cp:revision>316</cp:revision>
  <dcterms:created xsi:type="dcterms:W3CDTF">2024-09-11T13:57:15Z</dcterms:created>
  <dcterms:modified xsi:type="dcterms:W3CDTF">2025-06-10T12:41:06Z</dcterms:modified>
</cp:coreProperties>
</file>