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8"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2A92E9-137F-49C1-B980-4CF8DF8F6BB5}"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02FAC-D2C6-4D6F-8CD3-7F753C662423}" type="slidenum">
              <a:rPr lang="en-IN" smtClean="0"/>
              <a:t>‹#›</a:t>
            </a:fld>
            <a:endParaRPr lang="en-IN"/>
          </a:p>
        </p:txBody>
      </p:sp>
    </p:spTree>
    <p:extLst>
      <p:ext uri="{BB962C8B-B14F-4D97-AF65-F5344CB8AC3E}">
        <p14:creationId xmlns:p14="http://schemas.microsoft.com/office/powerpoint/2010/main" val="155312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2A92E9-137F-49C1-B980-4CF8DF8F6BB5}"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02FAC-D2C6-4D6F-8CD3-7F753C662423}" type="slidenum">
              <a:rPr lang="en-IN" smtClean="0"/>
              <a:t>‹#›</a:t>
            </a:fld>
            <a:endParaRPr lang="en-IN"/>
          </a:p>
        </p:txBody>
      </p:sp>
    </p:spTree>
    <p:extLst>
      <p:ext uri="{BB962C8B-B14F-4D97-AF65-F5344CB8AC3E}">
        <p14:creationId xmlns:p14="http://schemas.microsoft.com/office/powerpoint/2010/main" val="29770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2A92E9-137F-49C1-B980-4CF8DF8F6BB5}"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02FAC-D2C6-4D6F-8CD3-7F753C662423}" type="slidenum">
              <a:rPr lang="en-IN" smtClean="0"/>
              <a:t>‹#›</a:t>
            </a:fld>
            <a:endParaRPr lang="en-IN"/>
          </a:p>
        </p:txBody>
      </p:sp>
    </p:spTree>
    <p:extLst>
      <p:ext uri="{BB962C8B-B14F-4D97-AF65-F5344CB8AC3E}">
        <p14:creationId xmlns:p14="http://schemas.microsoft.com/office/powerpoint/2010/main" val="1571030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2A92E9-137F-49C1-B980-4CF8DF8F6BB5}"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02FAC-D2C6-4D6F-8CD3-7F753C66242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3305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A92E9-137F-49C1-B980-4CF8DF8F6BB5}"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02FAC-D2C6-4D6F-8CD3-7F753C662423}" type="slidenum">
              <a:rPr lang="en-IN" smtClean="0"/>
              <a:t>‹#›</a:t>
            </a:fld>
            <a:endParaRPr lang="en-IN"/>
          </a:p>
        </p:txBody>
      </p:sp>
    </p:spTree>
    <p:extLst>
      <p:ext uri="{BB962C8B-B14F-4D97-AF65-F5344CB8AC3E}">
        <p14:creationId xmlns:p14="http://schemas.microsoft.com/office/powerpoint/2010/main" val="1793815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2A92E9-137F-49C1-B980-4CF8DF8F6BB5}" type="datetimeFigureOut">
              <a:rPr lang="en-IN" smtClean="0"/>
              <a:t>14-06-2024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02FAC-D2C6-4D6F-8CD3-7F753C662423}" type="slidenum">
              <a:rPr lang="en-IN" smtClean="0"/>
              <a:t>‹#›</a:t>
            </a:fld>
            <a:endParaRPr lang="en-IN"/>
          </a:p>
        </p:txBody>
      </p:sp>
    </p:spTree>
    <p:extLst>
      <p:ext uri="{BB962C8B-B14F-4D97-AF65-F5344CB8AC3E}">
        <p14:creationId xmlns:p14="http://schemas.microsoft.com/office/powerpoint/2010/main" val="3677497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2A92E9-137F-49C1-B980-4CF8DF8F6BB5}" type="datetimeFigureOut">
              <a:rPr lang="en-IN" smtClean="0"/>
              <a:t>14-06-2024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02FAC-D2C6-4D6F-8CD3-7F753C662423}" type="slidenum">
              <a:rPr lang="en-IN" smtClean="0"/>
              <a:t>‹#›</a:t>
            </a:fld>
            <a:endParaRPr lang="en-IN"/>
          </a:p>
        </p:txBody>
      </p:sp>
    </p:spTree>
    <p:extLst>
      <p:ext uri="{BB962C8B-B14F-4D97-AF65-F5344CB8AC3E}">
        <p14:creationId xmlns:p14="http://schemas.microsoft.com/office/powerpoint/2010/main" val="2689059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A92E9-137F-49C1-B980-4CF8DF8F6BB5}"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02FAC-D2C6-4D6F-8CD3-7F753C662423}" type="slidenum">
              <a:rPr lang="en-IN" smtClean="0"/>
              <a:t>‹#›</a:t>
            </a:fld>
            <a:endParaRPr lang="en-IN"/>
          </a:p>
        </p:txBody>
      </p:sp>
    </p:spTree>
    <p:extLst>
      <p:ext uri="{BB962C8B-B14F-4D97-AF65-F5344CB8AC3E}">
        <p14:creationId xmlns:p14="http://schemas.microsoft.com/office/powerpoint/2010/main" val="3972076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A92E9-137F-49C1-B980-4CF8DF8F6BB5}"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02FAC-D2C6-4D6F-8CD3-7F753C662423}" type="slidenum">
              <a:rPr lang="en-IN" smtClean="0"/>
              <a:t>‹#›</a:t>
            </a:fld>
            <a:endParaRPr lang="en-IN"/>
          </a:p>
        </p:txBody>
      </p:sp>
    </p:spTree>
    <p:extLst>
      <p:ext uri="{BB962C8B-B14F-4D97-AF65-F5344CB8AC3E}">
        <p14:creationId xmlns:p14="http://schemas.microsoft.com/office/powerpoint/2010/main" val="45764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2A92E9-137F-49C1-B980-4CF8DF8F6BB5}"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02FAC-D2C6-4D6F-8CD3-7F753C662423}" type="slidenum">
              <a:rPr lang="en-IN" smtClean="0"/>
              <a:t>‹#›</a:t>
            </a:fld>
            <a:endParaRPr lang="en-IN"/>
          </a:p>
        </p:txBody>
      </p:sp>
    </p:spTree>
    <p:extLst>
      <p:ext uri="{BB962C8B-B14F-4D97-AF65-F5344CB8AC3E}">
        <p14:creationId xmlns:p14="http://schemas.microsoft.com/office/powerpoint/2010/main" val="220596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A92E9-137F-49C1-B980-4CF8DF8F6BB5}"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02FAC-D2C6-4D6F-8CD3-7F753C662423}" type="slidenum">
              <a:rPr lang="en-IN" smtClean="0"/>
              <a:t>‹#›</a:t>
            </a:fld>
            <a:endParaRPr lang="en-IN"/>
          </a:p>
        </p:txBody>
      </p:sp>
    </p:spTree>
    <p:extLst>
      <p:ext uri="{BB962C8B-B14F-4D97-AF65-F5344CB8AC3E}">
        <p14:creationId xmlns:p14="http://schemas.microsoft.com/office/powerpoint/2010/main" val="416968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2A92E9-137F-49C1-B980-4CF8DF8F6BB5}"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02FAC-D2C6-4D6F-8CD3-7F753C662423}" type="slidenum">
              <a:rPr lang="en-IN" smtClean="0"/>
              <a:t>‹#›</a:t>
            </a:fld>
            <a:endParaRPr lang="en-IN"/>
          </a:p>
        </p:txBody>
      </p:sp>
    </p:spTree>
    <p:extLst>
      <p:ext uri="{BB962C8B-B14F-4D97-AF65-F5344CB8AC3E}">
        <p14:creationId xmlns:p14="http://schemas.microsoft.com/office/powerpoint/2010/main" val="2248180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2A92E9-137F-49C1-B980-4CF8DF8F6BB5}" type="datetimeFigureOut">
              <a:rPr lang="en-IN" smtClean="0"/>
              <a:t>14-06-2024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B02FAC-D2C6-4D6F-8CD3-7F753C662423}" type="slidenum">
              <a:rPr lang="en-IN" smtClean="0"/>
              <a:t>‹#›</a:t>
            </a:fld>
            <a:endParaRPr lang="en-IN"/>
          </a:p>
        </p:txBody>
      </p:sp>
    </p:spTree>
    <p:extLst>
      <p:ext uri="{BB962C8B-B14F-4D97-AF65-F5344CB8AC3E}">
        <p14:creationId xmlns:p14="http://schemas.microsoft.com/office/powerpoint/2010/main" val="143421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2A92E9-137F-49C1-B980-4CF8DF8F6BB5}" type="datetimeFigureOut">
              <a:rPr lang="en-IN" smtClean="0"/>
              <a:t>14-06-2024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EB02FAC-D2C6-4D6F-8CD3-7F753C662423}" type="slidenum">
              <a:rPr lang="en-IN" smtClean="0"/>
              <a:t>‹#›</a:t>
            </a:fld>
            <a:endParaRPr lang="en-IN"/>
          </a:p>
        </p:txBody>
      </p:sp>
    </p:spTree>
    <p:extLst>
      <p:ext uri="{BB962C8B-B14F-4D97-AF65-F5344CB8AC3E}">
        <p14:creationId xmlns:p14="http://schemas.microsoft.com/office/powerpoint/2010/main" val="199235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2A92E9-137F-49C1-B980-4CF8DF8F6BB5}" type="datetimeFigureOut">
              <a:rPr lang="en-IN" smtClean="0"/>
              <a:t>14-06-2024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EB02FAC-D2C6-4D6F-8CD3-7F753C662423}" type="slidenum">
              <a:rPr lang="en-IN" smtClean="0"/>
              <a:t>‹#›</a:t>
            </a:fld>
            <a:endParaRPr lang="en-IN"/>
          </a:p>
        </p:txBody>
      </p:sp>
    </p:spTree>
    <p:extLst>
      <p:ext uri="{BB962C8B-B14F-4D97-AF65-F5344CB8AC3E}">
        <p14:creationId xmlns:p14="http://schemas.microsoft.com/office/powerpoint/2010/main" val="242484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2A92E9-137F-49C1-B980-4CF8DF8F6BB5}" type="datetimeFigureOut">
              <a:rPr lang="en-IN" smtClean="0"/>
              <a:t>14-06-2024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EB02FAC-D2C6-4D6F-8CD3-7F753C662423}" type="slidenum">
              <a:rPr lang="en-IN" smtClean="0"/>
              <a:t>‹#›</a:t>
            </a:fld>
            <a:endParaRPr lang="en-IN"/>
          </a:p>
        </p:txBody>
      </p:sp>
    </p:spTree>
    <p:extLst>
      <p:ext uri="{BB962C8B-B14F-4D97-AF65-F5344CB8AC3E}">
        <p14:creationId xmlns:p14="http://schemas.microsoft.com/office/powerpoint/2010/main" val="2530958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2A92E9-137F-49C1-B980-4CF8DF8F6BB5}"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02FAC-D2C6-4D6F-8CD3-7F753C662423}" type="slidenum">
              <a:rPr lang="en-IN" smtClean="0"/>
              <a:t>‹#›</a:t>
            </a:fld>
            <a:endParaRPr lang="en-IN"/>
          </a:p>
        </p:txBody>
      </p:sp>
    </p:spTree>
    <p:extLst>
      <p:ext uri="{BB962C8B-B14F-4D97-AF65-F5344CB8AC3E}">
        <p14:creationId xmlns:p14="http://schemas.microsoft.com/office/powerpoint/2010/main" val="35145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2A92E9-137F-49C1-B980-4CF8DF8F6BB5}" type="datetimeFigureOut">
              <a:rPr lang="en-IN" smtClean="0"/>
              <a:t>14-06-2024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EB02FAC-D2C6-4D6F-8CD3-7F753C662423}" type="slidenum">
              <a:rPr lang="en-IN" smtClean="0"/>
              <a:t>‹#›</a:t>
            </a:fld>
            <a:endParaRPr lang="en-IN"/>
          </a:p>
        </p:txBody>
      </p:sp>
    </p:spTree>
    <p:extLst>
      <p:ext uri="{BB962C8B-B14F-4D97-AF65-F5344CB8AC3E}">
        <p14:creationId xmlns:p14="http://schemas.microsoft.com/office/powerpoint/2010/main" val="2807193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C750-10C3-EC38-3C06-DD390B0868C8}"/>
              </a:ext>
            </a:extLst>
          </p:cNvPr>
          <p:cNvSpPr>
            <a:spLocks noGrp="1"/>
          </p:cNvSpPr>
          <p:nvPr>
            <p:ph type="ctrTitle"/>
          </p:nvPr>
        </p:nvSpPr>
        <p:spPr/>
        <p:txBody>
          <a:bodyPr/>
          <a:lstStyle/>
          <a:p>
            <a:r>
              <a:rPr lang="en-US" sz="4400" dirty="0"/>
              <a:t>Intrapersonal and Interpersonal communication skills at workplace</a:t>
            </a:r>
            <a:endParaRPr lang="en-IN" sz="4400" dirty="0"/>
          </a:p>
        </p:txBody>
      </p:sp>
      <p:sp>
        <p:nvSpPr>
          <p:cNvPr id="3" name="Subtitle 2">
            <a:extLst>
              <a:ext uri="{FF2B5EF4-FFF2-40B4-BE49-F238E27FC236}">
                <a16:creationId xmlns:a16="http://schemas.microsoft.com/office/drawing/2014/main" id="{26AFF3FA-2A21-88AA-E233-06A260889C11}"/>
              </a:ext>
            </a:extLst>
          </p:cNvPr>
          <p:cNvSpPr>
            <a:spLocks noGrp="1"/>
          </p:cNvSpPr>
          <p:nvPr>
            <p:ph type="subTitle" idx="1"/>
          </p:nvPr>
        </p:nvSpPr>
        <p:spPr/>
        <p:txBody>
          <a:bodyPr>
            <a:normAutofit/>
          </a:bodyPr>
          <a:lstStyle/>
          <a:p>
            <a:r>
              <a:rPr lang="en-US" sz="3600" dirty="0"/>
              <a:t>Module 5</a:t>
            </a:r>
            <a:endParaRPr lang="en-IN" sz="3600" dirty="0"/>
          </a:p>
        </p:txBody>
      </p:sp>
    </p:spTree>
    <p:extLst>
      <p:ext uri="{BB962C8B-B14F-4D97-AF65-F5344CB8AC3E}">
        <p14:creationId xmlns:p14="http://schemas.microsoft.com/office/powerpoint/2010/main" val="255603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0604-3B41-11DB-1DFE-D41D98298769}"/>
              </a:ext>
            </a:extLst>
          </p:cNvPr>
          <p:cNvSpPr>
            <a:spLocks noGrp="1"/>
          </p:cNvSpPr>
          <p:nvPr>
            <p:ph type="title"/>
          </p:nvPr>
        </p:nvSpPr>
        <p:spPr/>
        <p:txBody>
          <a:bodyPr/>
          <a:lstStyle/>
          <a:p>
            <a:r>
              <a:rPr lang="en-US" dirty="0"/>
              <a:t>Communication</a:t>
            </a:r>
            <a:endParaRPr lang="en-IN" dirty="0"/>
          </a:p>
        </p:txBody>
      </p:sp>
      <p:sp>
        <p:nvSpPr>
          <p:cNvPr id="3" name="Content Placeholder 2">
            <a:extLst>
              <a:ext uri="{FF2B5EF4-FFF2-40B4-BE49-F238E27FC236}">
                <a16:creationId xmlns:a16="http://schemas.microsoft.com/office/drawing/2014/main" id="{B3ADF2E9-EF6D-F788-8B06-ACE90CD1B090}"/>
              </a:ext>
            </a:extLst>
          </p:cNvPr>
          <p:cNvSpPr>
            <a:spLocks noGrp="1"/>
          </p:cNvSpPr>
          <p:nvPr>
            <p:ph idx="1"/>
          </p:nvPr>
        </p:nvSpPr>
        <p:spPr/>
        <p:txBody>
          <a:bodyPr/>
          <a:lstStyle/>
          <a:p>
            <a:r>
              <a:rPr lang="en-US" dirty="0"/>
              <a:t>Effective communication is a vital aspect of human interaction, and it can take various forms depending on the context. Intrapersonal communication and interpersonal communication are two fundamental types of communication that occur within individuals and between individuals, respectively. Understanding the differences between these two forms of communication is essential for enhancing self-awareness, developing strong interpersonal relationships, and improving overall communication skills.</a:t>
            </a:r>
            <a:endParaRPr lang="en-IN" dirty="0"/>
          </a:p>
        </p:txBody>
      </p:sp>
    </p:spTree>
    <p:extLst>
      <p:ext uri="{BB962C8B-B14F-4D97-AF65-F5344CB8AC3E}">
        <p14:creationId xmlns:p14="http://schemas.microsoft.com/office/powerpoint/2010/main" val="226884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1220-C79A-CE31-B354-532557CE3838}"/>
              </a:ext>
            </a:extLst>
          </p:cNvPr>
          <p:cNvSpPr>
            <a:spLocks noGrp="1"/>
          </p:cNvSpPr>
          <p:nvPr>
            <p:ph type="title"/>
          </p:nvPr>
        </p:nvSpPr>
        <p:spPr>
          <a:xfrm>
            <a:off x="1393638" y="212688"/>
            <a:ext cx="9404723" cy="1400530"/>
          </a:xfrm>
        </p:spPr>
        <p:txBody>
          <a:bodyPr/>
          <a:lstStyle/>
          <a:p>
            <a:r>
              <a:rPr lang="en-US" dirty="0"/>
              <a:t>Differences between intrapersonal and interpersonal communication</a:t>
            </a:r>
            <a:endParaRPr lang="en-IN" dirty="0"/>
          </a:p>
        </p:txBody>
      </p:sp>
      <p:graphicFrame>
        <p:nvGraphicFramePr>
          <p:cNvPr id="4" name="Content Placeholder 3">
            <a:extLst>
              <a:ext uri="{FF2B5EF4-FFF2-40B4-BE49-F238E27FC236}">
                <a16:creationId xmlns:a16="http://schemas.microsoft.com/office/drawing/2014/main" id="{900510A4-97C5-E671-3B32-46DE76138AC5}"/>
              </a:ext>
            </a:extLst>
          </p:cNvPr>
          <p:cNvGraphicFramePr>
            <a:graphicFrameLocks noGrp="1"/>
          </p:cNvGraphicFramePr>
          <p:nvPr>
            <p:ph idx="1"/>
            <p:extLst>
              <p:ext uri="{D42A27DB-BD31-4B8C-83A1-F6EECF244321}">
                <p14:modId xmlns:p14="http://schemas.microsoft.com/office/powerpoint/2010/main" val="375758269"/>
              </p:ext>
            </p:extLst>
          </p:nvPr>
        </p:nvGraphicFramePr>
        <p:xfrm>
          <a:off x="1188720" y="1853249"/>
          <a:ext cx="10432096" cy="4238854"/>
        </p:xfrm>
        <a:graphic>
          <a:graphicData uri="http://schemas.openxmlformats.org/drawingml/2006/table">
            <a:tbl>
              <a:tblPr firstRow="1" bandRow="1">
                <a:tableStyleId>{5C22544A-7EE6-4342-B048-85BDC9FD1C3A}</a:tableStyleId>
              </a:tblPr>
              <a:tblGrid>
                <a:gridCol w="816245">
                  <a:extLst>
                    <a:ext uri="{9D8B030D-6E8A-4147-A177-3AD203B41FA5}">
                      <a16:colId xmlns:a16="http://schemas.microsoft.com/office/drawing/2014/main" val="3191238916"/>
                    </a:ext>
                  </a:extLst>
                </a:gridCol>
                <a:gridCol w="4578715">
                  <a:extLst>
                    <a:ext uri="{9D8B030D-6E8A-4147-A177-3AD203B41FA5}">
                      <a16:colId xmlns:a16="http://schemas.microsoft.com/office/drawing/2014/main" val="3289889938"/>
                    </a:ext>
                  </a:extLst>
                </a:gridCol>
                <a:gridCol w="5037136">
                  <a:extLst>
                    <a:ext uri="{9D8B030D-6E8A-4147-A177-3AD203B41FA5}">
                      <a16:colId xmlns:a16="http://schemas.microsoft.com/office/drawing/2014/main" val="499443614"/>
                    </a:ext>
                  </a:extLst>
                </a:gridCol>
              </a:tblGrid>
              <a:tr h="572994">
                <a:tc>
                  <a:txBody>
                    <a:bodyPr/>
                    <a:lstStyle/>
                    <a:p>
                      <a:r>
                        <a:rPr lang="en-US" dirty="0">
                          <a:solidFill>
                            <a:schemeClr val="tx1"/>
                          </a:solidFill>
                        </a:rPr>
                        <a:t>Sl. No.</a:t>
                      </a:r>
                    </a:p>
                    <a:p>
                      <a:endParaRPr lang="en-IN" dirty="0">
                        <a:solidFill>
                          <a:schemeClr val="tx1"/>
                        </a:solidFill>
                      </a:endParaRPr>
                    </a:p>
                  </a:txBody>
                  <a:tcPr>
                    <a:solidFill>
                      <a:schemeClr val="bg2"/>
                    </a:solidFill>
                  </a:tcPr>
                </a:tc>
                <a:tc>
                  <a:txBody>
                    <a:bodyPr/>
                    <a:lstStyle/>
                    <a:p>
                      <a:pPr algn="ctr"/>
                      <a:r>
                        <a:rPr lang="en-IN" sz="2000" dirty="0">
                          <a:solidFill>
                            <a:schemeClr val="tx1"/>
                          </a:solidFill>
                        </a:rPr>
                        <a:t>Intrapersonal Communication</a:t>
                      </a:r>
                    </a:p>
                  </a:txBody>
                  <a:tcPr>
                    <a:solidFill>
                      <a:schemeClr val="bg2"/>
                    </a:solidFill>
                  </a:tcPr>
                </a:tc>
                <a:tc>
                  <a:txBody>
                    <a:bodyPr/>
                    <a:lstStyle/>
                    <a:p>
                      <a:pPr algn="ctr"/>
                      <a:r>
                        <a:rPr lang="en-IN" sz="2000" dirty="0">
                          <a:solidFill>
                            <a:schemeClr val="tx1"/>
                          </a:solidFill>
                        </a:rPr>
                        <a:t>Interpersonal Communication</a:t>
                      </a:r>
                    </a:p>
                  </a:txBody>
                  <a:tcPr>
                    <a:solidFill>
                      <a:schemeClr val="bg2"/>
                    </a:solidFill>
                  </a:tcPr>
                </a:tc>
                <a:extLst>
                  <a:ext uri="{0D108BD9-81ED-4DB2-BD59-A6C34878D82A}">
                    <a16:rowId xmlns:a16="http://schemas.microsoft.com/office/drawing/2014/main" val="3695987983"/>
                  </a:ext>
                </a:extLst>
              </a:tr>
              <a:tr h="572994">
                <a:tc>
                  <a:txBody>
                    <a:bodyPr/>
                    <a:lstStyle/>
                    <a:p>
                      <a:r>
                        <a:rPr lang="en-US" dirty="0">
                          <a:solidFill>
                            <a:schemeClr val="tx1"/>
                          </a:solidFill>
                        </a:rPr>
                        <a:t>1</a:t>
                      </a:r>
                      <a:endParaRPr lang="en-IN" dirty="0">
                        <a:solidFill>
                          <a:schemeClr val="tx1"/>
                        </a:solidFill>
                      </a:endParaRPr>
                    </a:p>
                  </a:txBody>
                  <a:tcPr>
                    <a:solidFill>
                      <a:schemeClr val="bg2"/>
                    </a:solidFill>
                  </a:tcPr>
                </a:tc>
                <a:tc>
                  <a:txBody>
                    <a:bodyPr/>
                    <a:lstStyle/>
                    <a:p>
                      <a:r>
                        <a:rPr lang="en-IN" dirty="0">
                          <a:solidFill>
                            <a:schemeClr val="tx1"/>
                          </a:solidFill>
                        </a:rPr>
                        <a:t>Communication within oneself</a:t>
                      </a:r>
                    </a:p>
                  </a:txBody>
                  <a:tcPr>
                    <a:solidFill>
                      <a:schemeClr val="bg2"/>
                    </a:solidFill>
                  </a:tcPr>
                </a:tc>
                <a:tc>
                  <a:txBody>
                    <a:bodyPr/>
                    <a:lstStyle/>
                    <a:p>
                      <a:r>
                        <a:rPr lang="en-US" dirty="0">
                          <a:solidFill>
                            <a:schemeClr val="tx1"/>
                          </a:solidFill>
                        </a:rPr>
                        <a:t>Communication between two or more individuals</a:t>
                      </a:r>
                      <a:endParaRPr lang="en-IN" dirty="0">
                        <a:solidFill>
                          <a:schemeClr val="tx1"/>
                        </a:solidFill>
                      </a:endParaRPr>
                    </a:p>
                  </a:txBody>
                  <a:tcPr>
                    <a:solidFill>
                      <a:schemeClr val="bg2"/>
                    </a:solidFill>
                  </a:tcPr>
                </a:tc>
                <a:extLst>
                  <a:ext uri="{0D108BD9-81ED-4DB2-BD59-A6C34878D82A}">
                    <a16:rowId xmlns:a16="http://schemas.microsoft.com/office/drawing/2014/main" val="2158010104"/>
                  </a:ext>
                </a:extLst>
              </a:tr>
              <a:tr h="572994">
                <a:tc>
                  <a:txBody>
                    <a:bodyPr/>
                    <a:lstStyle/>
                    <a:p>
                      <a:r>
                        <a:rPr lang="en-US" dirty="0">
                          <a:solidFill>
                            <a:schemeClr val="tx1"/>
                          </a:solidFill>
                        </a:rPr>
                        <a:t>2</a:t>
                      </a:r>
                      <a:endParaRPr lang="en-IN" dirty="0">
                        <a:solidFill>
                          <a:schemeClr val="tx1"/>
                        </a:solidFill>
                      </a:endParaRPr>
                    </a:p>
                  </a:txBody>
                  <a:tcPr>
                    <a:solidFill>
                      <a:schemeClr val="bg2"/>
                    </a:solidFill>
                  </a:tcPr>
                </a:tc>
                <a:tc>
                  <a:txBody>
                    <a:bodyPr/>
                    <a:lstStyle/>
                    <a:p>
                      <a:r>
                        <a:rPr lang="en-IN" dirty="0">
                          <a:solidFill>
                            <a:schemeClr val="tx1"/>
                          </a:solidFill>
                        </a:rPr>
                        <a:t>Self-reflection and internal dialogue</a:t>
                      </a:r>
                    </a:p>
                  </a:txBody>
                  <a:tcPr>
                    <a:solidFill>
                      <a:schemeClr val="bg2"/>
                    </a:solidFill>
                  </a:tcPr>
                </a:tc>
                <a:tc>
                  <a:txBody>
                    <a:bodyPr/>
                    <a:lstStyle/>
                    <a:p>
                      <a:r>
                        <a:rPr lang="en-US" dirty="0">
                          <a:solidFill>
                            <a:schemeClr val="tx1"/>
                          </a:solidFill>
                        </a:rPr>
                        <a:t>Verbal and non-verbal interaction between people</a:t>
                      </a:r>
                      <a:endParaRPr lang="en-IN" dirty="0">
                        <a:solidFill>
                          <a:schemeClr val="tx1"/>
                        </a:solidFill>
                      </a:endParaRPr>
                    </a:p>
                  </a:txBody>
                  <a:tcPr>
                    <a:solidFill>
                      <a:schemeClr val="bg2"/>
                    </a:solidFill>
                  </a:tcPr>
                </a:tc>
                <a:extLst>
                  <a:ext uri="{0D108BD9-81ED-4DB2-BD59-A6C34878D82A}">
                    <a16:rowId xmlns:a16="http://schemas.microsoft.com/office/drawing/2014/main" val="1642786847"/>
                  </a:ext>
                </a:extLst>
              </a:tr>
              <a:tr h="818563">
                <a:tc>
                  <a:txBody>
                    <a:bodyPr/>
                    <a:lstStyle/>
                    <a:p>
                      <a:r>
                        <a:rPr lang="en-US" dirty="0">
                          <a:solidFill>
                            <a:schemeClr val="tx1"/>
                          </a:solidFill>
                        </a:rPr>
                        <a:t>3</a:t>
                      </a:r>
                    </a:p>
                    <a:p>
                      <a:endParaRPr lang="en-US" dirty="0">
                        <a:solidFill>
                          <a:schemeClr val="tx1"/>
                        </a:solidFill>
                      </a:endParaRPr>
                    </a:p>
                    <a:p>
                      <a:endParaRPr lang="en-IN" dirty="0">
                        <a:solidFill>
                          <a:schemeClr val="tx1"/>
                        </a:solidFill>
                      </a:endParaRPr>
                    </a:p>
                  </a:txBody>
                  <a:tcPr>
                    <a:solidFill>
                      <a:schemeClr val="bg2"/>
                    </a:solidFill>
                  </a:tcPr>
                </a:tc>
                <a:tc>
                  <a:txBody>
                    <a:bodyPr/>
                    <a:lstStyle/>
                    <a:p>
                      <a:r>
                        <a:rPr lang="en-US" dirty="0">
                          <a:solidFill>
                            <a:schemeClr val="tx1"/>
                          </a:solidFill>
                        </a:rPr>
                        <a:t>Solitary Process</a:t>
                      </a:r>
                      <a:endParaRPr lang="en-IN" dirty="0">
                        <a:solidFill>
                          <a:schemeClr val="tx1"/>
                        </a:solidFill>
                      </a:endParaRPr>
                    </a:p>
                  </a:txBody>
                  <a:tcPr>
                    <a:solidFill>
                      <a:schemeClr val="bg2"/>
                    </a:solidFill>
                  </a:tcPr>
                </a:tc>
                <a:tc>
                  <a:txBody>
                    <a:bodyPr/>
                    <a:lstStyle/>
                    <a:p>
                      <a:r>
                        <a:rPr lang="en-US" dirty="0">
                          <a:solidFill>
                            <a:schemeClr val="tx1"/>
                          </a:solidFill>
                        </a:rPr>
                        <a:t>Social and interactive process</a:t>
                      </a:r>
                      <a:endParaRPr lang="en-IN" dirty="0">
                        <a:solidFill>
                          <a:schemeClr val="tx1"/>
                        </a:solidFill>
                      </a:endParaRPr>
                    </a:p>
                  </a:txBody>
                  <a:tcPr>
                    <a:solidFill>
                      <a:schemeClr val="bg2"/>
                    </a:solidFill>
                  </a:tcPr>
                </a:tc>
                <a:extLst>
                  <a:ext uri="{0D108BD9-81ED-4DB2-BD59-A6C34878D82A}">
                    <a16:rowId xmlns:a16="http://schemas.microsoft.com/office/drawing/2014/main" val="3056074220"/>
                  </a:ext>
                </a:extLst>
              </a:tr>
              <a:tr h="1129894">
                <a:tc>
                  <a:txBody>
                    <a:bodyPr/>
                    <a:lstStyle/>
                    <a:p>
                      <a:r>
                        <a:rPr lang="en-US" dirty="0">
                          <a:solidFill>
                            <a:schemeClr val="tx1"/>
                          </a:solidFill>
                        </a:rPr>
                        <a:t>4</a:t>
                      </a:r>
                      <a:endParaRPr lang="en-IN" dirty="0">
                        <a:solidFill>
                          <a:schemeClr val="tx1"/>
                        </a:solidFill>
                      </a:endParaRPr>
                    </a:p>
                  </a:txBody>
                  <a:tcPr>
                    <a:solidFill>
                      <a:schemeClr val="bg2"/>
                    </a:solidFill>
                  </a:tcPr>
                </a:tc>
                <a:tc>
                  <a:txBody>
                    <a:bodyPr/>
                    <a:lstStyle/>
                    <a:p>
                      <a:r>
                        <a:rPr lang="en-US" dirty="0">
                          <a:solidFill>
                            <a:schemeClr val="tx1"/>
                          </a:solidFill>
                        </a:rPr>
                        <a:t>Internal thoughts, emotions, and self-analysis</a:t>
                      </a:r>
                      <a:endParaRPr lang="en-IN" dirty="0">
                        <a:solidFill>
                          <a:schemeClr val="tx1"/>
                        </a:solidFill>
                      </a:endParaRPr>
                    </a:p>
                  </a:txBody>
                  <a:tcPr>
                    <a:solidFill>
                      <a:schemeClr val="bg2"/>
                    </a:solidFill>
                  </a:tcPr>
                </a:tc>
                <a:tc>
                  <a:txBody>
                    <a:bodyPr/>
                    <a:lstStyle/>
                    <a:p>
                      <a:r>
                        <a:rPr lang="en-US" dirty="0">
                          <a:solidFill>
                            <a:schemeClr val="tx1"/>
                          </a:solidFill>
                        </a:rPr>
                        <a:t>Exchange of ideas, information, and emotions</a:t>
                      </a:r>
                      <a:endParaRPr lang="en-IN" dirty="0">
                        <a:solidFill>
                          <a:schemeClr val="tx1"/>
                        </a:solidFill>
                      </a:endParaRPr>
                    </a:p>
                  </a:txBody>
                  <a:tcPr>
                    <a:solidFill>
                      <a:schemeClr val="bg2"/>
                    </a:solidFill>
                  </a:tcPr>
                </a:tc>
                <a:extLst>
                  <a:ext uri="{0D108BD9-81ED-4DB2-BD59-A6C34878D82A}">
                    <a16:rowId xmlns:a16="http://schemas.microsoft.com/office/drawing/2014/main" val="3906729258"/>
                  </a:ext>
                </a:extLst>
              </a:tr>
            </a:tbl>
          </a:graphicData>
        </a:graphic>
      </p:graphicFrame>
    </p:spTree>
    <p:extLst>
      <p:ext uri="{BB962C8B-B14F-4D97-AF65-F5344CB8AC3E}">
        <p14:creationId xmlns:p14="http://schemas.microsoft.com/office/powerpoint/2010/main" val="396028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2BA9DB8-E8F3-DF6B-C217-BBE5258209D6}"/>
              </a:ext>
            </a:extLst>
          </p:cNvPr>
          <p:cNvGraphicFramePr>
            <a:graphicFrameLocks noGrp="1"/>
          </p:cNvGraphicFramePr>
          <p:nvPr>
            <p:extLst>
              <p:ext uri="{D42A27DB-BD31-4B8C-83A1-F6EECF244321}">
                <p14:modId xmlns:p14="http://schemas.microsoft.com/office/powerpoint/2010/main" val="3891465301"/>
              </p:ext>
            </p:extLst>
          </p:nvPr>
        </p:nvGraphicFramePr>
        <p:xfrm>
          <a:off x="781050" y="645796"/>
          <a:ext cx="10469880" cy="5685606"/>
        </p:xfrm>
        <a:graphic>
          <a:graphicData uri="http://schemas.openxmlformats.org/drawingml/2006/table">
            <a:tbl>
              <a:tblPr firstRow="1" bandRow="1">
                <a:tableStyleId>{5C22544A-7EE6-4342-B048-85BDC9FD1C3A}</a:tableStyleId>
              </a:tblPr>
              <a:tblGrid>
                <a:gridCol w="1196340">
                  <a:extLst>
                    <a:ext uri="{9D8B030D-6E8A-4147-A177-3AD203B41FA5}">
                      <a16:colId xmlns:a16="http://schemas.microsoft.com/office/drawing/2014/main" val="1861844424"/>
                    </a:ext>
                  </a:extLst>
                </a:gridCol>
                <a:gridCol w="4457700">
                  <a:extLst>
                    <a:ext uri="{9D8B030D-6E8A-4147-A177-3AD203B41FA5}">
                      <a16:colId xmlns:a16="http://schemas.microsoft.com/office/drawing/2014/main" val="232973908"/>
                    </a:ext>
                  </a:extLst>
                </a:gridCol>
                <a:gridCol w="4815840">
                  <a:extLst>
                    <a:ext uri="{9D8B030D-6E8A-4147-A177-3AD203B41FA5}">
                      <a16:colId xmlns:a16="http://schemas.microsoft.com/office/drawing/2014/main" val="4012977482"/>
                    </a:ext>
                  </a:extLst>
                </a:gridCol>
              </a:tblGrid>
              <a:tr h="795201">
                <a:tc>
                  <a:txBody>
                    <a:bodyPr/>
                    <a:lstStyle/>
                    <a:p>
                      <a:r>
                        <a:rPr lang="en-US" sz="2000" dirty="0">
                          <a:solidFill>
                            <a:schemeClr val="tx1"/>
                          </a:solidFill>
                        </a:rPr>
                        <a:t>Sl. no.</a:t>
                      </a:r>
                      <a:endParaRPr lang="en-IN" sz="2000" dirty="0">
                        <a:solidFill>
                          <a:schemeClr val="tx1"/>
                        </a:solidFill>
                      </a:endParaRPr>
                    </a:p>
                  </a:txBody>
                  <a:tcPr>
                    <a:solidFill>
                      <a:schemeClr val="bg2"/>
                    </a:solidFill>
                  </a:tcPr>
                </a:tc>
                <a:tc>
                  <a:txBody>
                    <a:bodyPr/>
                    <a:lstStyle/>
                    <a:p>
                      <a:pPr algn="ctr"/>
                      <a:r>
                        <a:rPr lang="en-US" sz="2000" dirty="0">
                          <a:solidFill>
                            <a:schemeClr val="tx1"/>
                          </a:solidFill>
                        </a:rPr>
                        <a:t>Intrapersonal communication</a:t>
                      </a:r>
                      <a:endParaRPr lang="en-IN" sz="2000" dirty="0">
                        <a:solidFill>
                          <a:schemeClr val="tx1"/>
                        </a:solidFill>
                      </a:endParaRPr>
                    </a:p>
                  </a:txBody>
                  <a:tcPr>
                    <a:solidFill>
                      <a:schemeClr val="bg2"/>
                    </a:solidFill>
                  </a:tcPr>
                </a:tc>
                <a:tc>
                  <a:txBody>
                    <a:bodyPr/>
                    <a:lstStyle/>
                    <a:p>
                      <a:pPr algn="ctr"/>
                      <a:r>
                        <a:rPr lang="en-US" sz="2000" dirty="0">
                          <a:solidFill>
                            <a:schemeClr val="tx1"/>
                          </a:solidFill>
                        </a:rPr>
                        <a:t>Interpersonal communication</a:t>
                      </a:r>
                      <a:endParaRPr lang="en-IN" sz="2000" dirty="0">
                        <a:solidFill>
                          <a:schemeClr val="tx1"/>
                        </a:solidFill>
                      </a:endParaRPr>
                    </a:p>
                  </a:txBody>
                  <a:tcPr>
                    <a:solidFill>
                      <a:schemeClr val="bg2"/>
                    </a:solidFill>
                  </a:tcPr>
                </a:tc>
                <a:extLst>
                  <a:ext uri="{0D108BD9-81ED-4DB2-BD59-A6C34878D82A}">
                    <a16:rowId xmlns:a16="http://schemas.microsoft.com/office/drawing/2014/main" val="3453500588"/>
                  </a:ext>
                </a:extLst>
              </a:tr>
              <a:tr h="795201">
                <a:tc>
                  <a:txBody>
                    <a:bodyPr/>
                    <a:lstStyle/>
                    <a:p>
                      <a:r>
                        <a:rPr lang="en-US" dirty="0">
                          <a:solidFill>
                            <a:schemeClr val="tx1"/>
                          </a:solidFill>
                        </a:rPr>
                        <a:t>5</a:t>
                      </a:r>
                      <a:endParaRPr lang="en-IN" dirty="0">
                        <a:solidFill>
                          <a:schemeClr val="tx1"/>
                        </a:solidFill>
                      </a:endParaRPr>
                    </a:p>
                  </a:txBody>
                  <a:tcPr>
                    <a:solidFill>
                      <a:schemeClr val="bg2"/>
                    </a:solidFill>
                  </a:tcPr>
                </a:tc>
                <a:tc>
                  <a:txBody>
                    <a:bodyPr/>
                    <a:lstStyle/>
                    <a:p>
                      <a:r>
                        <a:rPr lang="en-IN" dirty="0">
                          <a:solidFill>
                            <a:schemeClr val="tx1"/>
                          </a:solidFill>
                        </a:rPr>
                        <a:t>Examples: self-talk, thinking, reflection</a:t>
                      </a:r>
                    </a:p>
                  </a:txBody>
                  <a:tcPr>
                    <a:solidFill>
                      <a:schemeClr val="bg2"/>
                    </a:solidFill>
                  </a:tcPr>
                </a:tc>
                <a:tc>
                  <a:txBody>
                    <a:bodyPr/>
                    <a:lstStyle/>
                    <a:p>
                      <a:r>
                        <a:rPr lang="en-IN" dirty="0">
                          <a:solidFill>
                            <a:schemeClr val="tx1"/>
                          </a:solidFill>
                        </a:rPr>
                        <a:t>Examples: conversations, discussions, negotiations</a:t>
                      </a:r>
                    </a:p>
                  </a:txBody>
                  <a:tcPr>
                    <a:solidFill>
                      <a:schemeClr val="bg2"/>
                    </a:solidFill>
                  </a:tcPr>
                </a:tc>
                <a:extLst>
                  <a:ext uri="{0D108BD9-81ED-4DB2-BD59-A6C34878D82A}">
                    <a16:rowId xmlns:a16="http://schemas.microsoft.com/office/drawing/2014/main" val="938321162"/>
                  </a:ext>
                </a:extLst>
              </a:tr>
              <a:tr h="795201">
                <a:tc>
                  <a:txBody>
                    <a:bodyPr/>
                    <a:lstStyle/>
                    <a:p>
                      <a:r>
                        <a:rPr lang="en-US" dirty="0">
                          <a:solidFill>
                            <a:schemeClr val="tx1"/>
                          </a:solidFill>
                        </a:rPr>
                        <a:t>6</a:t>
                      </a:r>
                      <a:endParaRPr lang="en-IN" dirty="0">
                        <a:solidFill>
                          <a:schemeClr val="tx1"/>
                        </a:solidFill>
                      </a:endParaRPr>
                    </a:p>
                  </a:txBody>
                  <a:tcPr>
                    <a:solidFill>
                      <a:schemeClr val="bg2"/>
                    </a:solidFill>
                  </a:tcPr>
                </a:tc>
                <a:tc>
                  <a:txBody>
                    <a:bodyPr/>
                    <a:lstStyle/>
                    <a:p>
                      <a:r>
                        <a:rPr lang="en-IN" dirty="0">
                          <a:solidFill>
                            <a:schemeClr val="tx1"/>
                          </a:solidFill>
                        </a:rPr>
                        <a:t>Self-awareness and self-expression</a:t>
                      </a:r>
                    </a:p>
                  </a:txBody>
                  <a:tcPr>
                    <a:solidFill>
                      <a:schemeClr val="bg2"/>
                    </a:solidFill>
                  </a:tcPr>
                </a:tc>
                <a:tc>
                  <a:txBody>
                    <a:bodyPr/>
                    <a:lstStyle/>
                    <a:p>
                      <a:r>
                        <a:rPr lang="en-US" dirty="0">
                          <a:solidFill>
                            <a:schemeClr val="tx1"/>
                          </a:solidFill>
                        </a:rPr>
                        <a:t>Building relationships and understanding others</a:t>
                      </a:r>
                      <a:endParaRPr lang="en-IN" dirty="0">
                        <a:solidFill>
                          <a:schemeClr val="tx1"/>
                        </a:solidFill>
                      </a:endParaRPr>
                    </a:p>
                  </a:txBody>
                  <a:tcPr>
                    <a:solidFill>
                      <a:schemeClr val="bg2"/>
                    </a:solidFill>
                  </a:tcPr>
                </a:tc>
                <a:extLst>
                  <a:ext uri="{0D108BD9-81ED-4DB2-BD59-A6C34878D82A}">
                    <a16:rowId xmlns:a16="http://schemas.microsoft.com/office/drawing/2014/main" val="274915775"/>
                  </a:ext>
                </a:extLst>
              </a:tr>
              <a:tr h="795201">
                <a:tc>
                  <a:txBody>
                    <a:bodyPr/>
                    <a:lstStyle/>
                    <a:p>
                      <a:r>
                        <a:rPr lang="en-US" dirty="0">
                          <a:solidFill>
                            <a:schemeClr val="tx1"/>
                          </a:solidFill>
                        </a:rPr>
                        <a:t>7</a:t>
                      </a:r>
                      <a:endParaRPr lang="en-IN" dirty="0">
                        <a:solidFill>
                          <a:schemeClr val="tx1"/>
                        </a:solidFill>
                      </a:endParaRPr>
                    </a:p>
                  </a:txBody>
                  <a:tcPr>
                    <a:solidFill>
                      <a:schemeClr val="bg2"/>
                    </a:solidFill>
                  </a:tcPr>
                </a:tc>
                <a:tc>
                  <a:txBody>
                    <a:bodyPr/>
                    <a:lstStyle/>
                    <a:p>
                      <a:r>
                        <a:rPr lang="en-US" dirty="0">
                          <a:solidFill>
                            <a:schemeClr val="tx1"/>
                          </a:solidFill>
                        </a:rPr>
                        <a:t>Limited to one's own perspective and experiences</a:t>
                      </a:r>
                      <a:endParaRPr lang="en-IN" dirty="0">
                        <a:solidFill>
                          <a:schemeClr val="tx1"/>
                        </a:solidFill>
                      </a:endParaRPr>
                    </a:p>
                  </a:txBody>
                  <a:tcPr>
                    <a:solidFill>
                      <a:schemeClr val="bg2"/>
                    </a:solidFill>
                  </a:tcPr>
                </a:tc>
                <a:tc>
                  <a:txBody>
                    <a:bodyPr/>
                    <a:lstStyle/>
                    <a:p>
                      <a:r>
                        <a:rPr lang="en-IN" dirty="0">
                          <a:solidFill>
                            <a:schemeClr val="tx1"/>
                          </a:solidFill>
                        </a:rPr>
                        <a:t>Involves multiple perspectives and diverse experiences</a:t>
                      </a:r>
                    </a:p>
                  </a:txBody>
                  <a:tcPr>
                    <a:solidFill>
                      <a:schemeClr val="bg2"/>
                    </a:solidFill>
                  </a:tcPr>
                </a:tc>
                <a:extLst>
                  <a:ext uri="{0D108BD9-81ED-4DB2-BD59-A6C34878D82A}">
                    <a16:rowId xmlns:a16="http://schemas.microsoft.com/office/drawing/2014/main" val="3571006217"/>
                  </a:ext>
                </a:extLst>
              </a:tr>
              <a:tr h="795201">
                <a:tc>
                  <a:txBody>
                    <a:bodyPr/>
                    <a:lstStyle/>
                    <a:p>
                      <a:r>
                        <a:rPr lang="en-US" dirty="0">
                          <a:solidFill>
                            <a:schemeClr val="tx1"/>
                          </a:solidFill>
                        </a:rPr>
                        <a:t>8</a:t>
                      </a:r>
                      <a:endParaRPr lang="en-IN" dirty="0">
                        <a:solidFill>
                          <a:schemeClr val="tx1"/>
                        </a:solidFill>
                      </a:endParaRPr>
                    </a:p>
                  </a:txBody>
                  <a:tcPr>
                    <a:solidFill>
                      <a:schemeClr val="bg2"/>
                    </a:solidFill>
                  </a:tcPr>
                </a:tc>
                <a:tc>
                  <a:txBody>
                    <a:bodyPr/>
                    <a:lstStyle/>
                    <a:p>
                      <a:r>
                        <a:rPr lang="en-US" dirty="0">
                          <a:solidFill>
                            <a:schemeClr val="tx1"/>
                          </a:solidFill>
                        </a:rPr>
                        <a:t>Does not require external feedback</a:t>
                      </a:r>
                    </a:p>
                    <a:p>
                      <a:endParaRPr lang="en-US" dirty="0">
                        <a:solidFill>
                          <a:schemeClr val="tx1"/>
                        </a:solidFill>
                      </a:endParaRPr>
                    </a:p>
                  </a:txBody>
                  <a:tcPr>
                    <a:solidFill>
                      <a:schemeClr val="bg2"/>
                    </a:solidFill>
                  </a:tcPr>
                </a:tc>
                <a:tc>
                  <a:txBody>
                    <a:bodyPr/>
                    <a:lstStyle/>
                    <a:p>
                      <a:r>
                        <a:rPr lang="en-US" dirty="0">
                          <a:solidFill>
                            <a:schemeClr val="tx1"/>
                          </a:solidFill>
                        </a:rPr>
                        <a:t>Relies on feedback from others</a:t>
                      </a:r>
                    </a:p>
                    <a:p>
                      <a:endParaRPr lang="en-IN" dirty="0">
                        <a:solidFill>
                          <a:schemeClr val="tx1"/>
                        </a:solidFill>
                      </a:endParaRPr>
                    </a:p>
                  </a:txBody>
                  <a:tcPr>
                    <a:solidFill>
                      <a:schemeClr val="bg2"/>
                    </a:solidFill>
                  </a:tcPr>
                </a:tc>
                <a:extLst>
                  <a:ext uri="{0D108BD9-81ED-4DB2-BD59-A6C34878D82A}">
                    <a16:rowId xmlns:a16="http://schemas.microsoft.com/office/drawing/2014/main" val="1539170990"/>
                  </a:ext>
                </a:extLst>
              </a:tr>
              <a:tr h="795201">
                <a:tc>
                  <a:txBody>
                    <a:bodyPr/>
                    <a:lstStyle/>
                    <a:p>
                      <a:r>
                        <a:rPr lang="en-US" dirty="0">
                          <a:solidFill>
                            <a:schemeClr val="tx1"/>
                          </a:solidFill>
                        </a:rPr>
                        <a:t>9</a:t>
                      </a:r>
                      <a:endParaRPr lang="en-IN" dirty="0">
                        <a:solidFill>
                          <a:schemeClr val="tx1"/>
                        </a:solidFill>
                      </a:endParaRPr>
                    </a:p>
                  </a:txBody>
                  <a:tcPr>
                    <a:solidFill>
                      <a:schemeClr val="bg2"/>
                    </a:solidFill>
                  </a:tcPr>
                </a:tc>
                <a:tc>
                  <a:txBody>
                    <a:bodyPr/>
                    <a:lstStyle/>
                    <a:p>
                      <a:r>
                        <a:rPr lang="en-IN" dirty="0">
                          <a:solidFill>
                            <a:schemeClr val="tx1"/>
                          </a:solidFill>
                        </a:rPr>
                        <a:t>Non-interactive</a:t>
                      </a:r>
                    </a:p>
                    <a:p>
                      <a:endParaRPr lang="en-IN" dirty="0">
                        <a:solidFill>
                          <a:schemeClr val="tx1"/>
                        </a:solidFill>
                      </a:endParaRPr>
                    </a:p>
                    <a:p>
                      <a:endParaRPr lang="en-IN" dirty="0">
                        <a:solidFill>
                          <a:schemeClr val="tx1"/>
                        </a:solidFill>
                      </a:endParaRPr>
                    </a:p>
                  </a:txBody>
                  <a:tcPr>
                    <a:solidFill>
                      <a:schemeClr val="bg2"/>
                    </a:solidFill>
                  </a:tcPr>
                </a:tc>
                <a:tc>
                  <a:txBody>
                    <a:bodyPr/>
                    <a:lstStyle/>
                    <a:p>
                      <a:pPr algn="l"/>
                      <a:r>
                        <a:rPr lang="en-IN" dirty="0">
                          <a:solidFill>
                            <a:schemeClr val="tx1"/>
                          </a:solidFill>
                        </a:rPr>
                        <a:t>Interactive and dynamic</a:t>
                      </a:r>
                    </a:p>
                  </a:txBody>
                  <a:tcPr>
                    <a:solidFill>
                      <a:schemeClr val="bg2"/>
                    </a:solidFill>
                  </a:tcPr>
                </a:tc>
                <a:extLst>
                  <a:ext uri="{0D108BD9-81ED-4DB2-BD59-A6C34878D82A}">
                    <a16:rowId xmlns:a16="http://schemas.microsoft.com/office/drawing/2014/main" val="2158161786"/>
                  </a:ext>
                </a:extLst>
              </a:tr>
              <a:tr h="795201">
                <a:tc>
                  <a:txBody>
                    <a:bodyPr/>
                    <a:lstStyle/>
                    <a:p>
                      <a:r>
                        <a:rPr lang="en-US" dirty="0">
                          <a:solidFill>
                            <a:schemeClr val="tx1"/>
                          </a:solidFill>
                        </a:rPr>
                        <a:t>10</a:t>
                      </a:r>
                      <a:endParaRPr lang="en-IN" dirty="0">
                        <a:solidFill>
                          <a:schemeClr val="tx1"/>
                        </a:solidFill>
                      </a:endParaRPr>
                    </a:p>
                  </a:txBody>
                  <a:tcPr>
                    <a:solidFill>
                      <a:schemeClr val="bg2"/>
                    </a:solidFill>
                  </a:tcPr>
                </a:tc>
                <a:tc>
                  <a:txBody>
                    <a:bodyPr/>
                    <a:lstStyle/>
                    <a:p>
                      <a:r>
                        <a:rPr lang="en-IN" dirty="0">
                          <a:solidFill>
                            <a:schemeClr val="tx1"/>
                          </a:solidFill>
                        </a:rPr>
                        <a:t>Internal decision-making and problem-solving</a:t>
                      </a:r>
                    </a:p>
                  </a:txBody>
                  <a:tcPr>
                    <a:solidFill>
                      <a:schemeClr val="bg2"/>
                    </a:solidFill>
                  </a:tcPr>
                </a:tc>
                <a:tc>
                  <a:txBody>
                    <a:bodyPr/>
                    <a:lstStyle/>
                    <a:p>
                      <a:r>
                        <a:rPr lang="en-IN" dirty="0">
                          <a:solidFill>
                            <a:schemeClr val="tx1"/>
                          </a:solidFill>
                        </a:rPr>
                        <a:t>Collaboration and conflict resolution</a:t>
                      </a:r>
                    </a:p>
                  </a:txBody>
                  <a:tcPr>
                    <a:solidFill>
                      <a:schemeClr val="bg2"/>
                    </a:solidFill>
                  </a:tcPr>
                </a:tc>
                <a:extLst>
                  <a:ext uri="{0D108BD9-81ED-4DB2-BD59-A6C34878D82A}">
                    <a16:rowId xmlns:a16="http://schemas.microsoft.com/office/drawing/2014/main" val="921558838"/>
                  </a:ext>
                </a:extLst>
              </a:tr>
            </a:tbl>
          </a:graphicData>
        </a:graphic>
      </p:graphicFrame>
    </p:spTree>
    <p:extLst>
      <p:ext uri="{BB962C8B-B14F-4D97-AF65-F5344CB8AC3E}">
        <p14:creationId xmlns:p14="http://schemas.microsoft.com/office/powerpoint/2010/main" val="1871260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C2E4-B585-0DD5-ED2A-4EC00CB39CAC}"/>
              </a:ext>
            </a:extLst>
          </p:cNvPr>
          <p:cNvSpPr>
            <a:spLocks noGrp="1"/>
          </p:cNvSpPr>
          <p:nvPr>
            <p:ph type="title"/>
          </p:nvPr>
        </p:nvSpPr>
        <p:spPr/>
        <p:txBody>
          <a:bodyPr/>
          <a:lstStyle/>
          <a:p>
            <a:r>
              <a:rPr lang="en-US" dirty="0"/>
              <a:t>Advantages of Intrapersonal communication</a:t>
            </a:r>
            <a:endParaRPr lang="en-IN" dirty="0"/>
          </a:p>
        </p:txBody>
      </p:sp>
      <p:sp>
        <p:nvSpPr>
          <p:cNvPr id="3" name="Content Placeholder 2">
            <a:extLst>
              <a:ext uri="{FF2B5EF4-FFF2-40B4-BE49-F238E27FC236}">
                <a16:creationId xmlns:a16="http://schemas.microsoft.com/office/drawing/2014/main" id="{527CDBE0-0F87-13E4-F98D-2F8D85823C4F}"/>
              </a:ext>
            </a:extLst>
          </p:cNvPr>
          <p:cNvSpPr>
            <a:spLocks noGrp="1"/>
          </p:cNvSpPr>
          <p:nvPr>
            <p:ph idx="1"/>
          </p:nvPr>
        </p:nvSpPr>
        <p:spPr/>
        <p:txBody>
          <a:bodyPr>
            <a:normAutofit fontScale="92500" lnSpcReduction="20000"/>
          </a:bodyPr>
          <a:lstStyle/>
          <a:p>
            <a:r>
              <a:rPr lang="en-US" sz="1900" dirty="0"/>
              <a:t>Intrapersonal communication promotes self-awareness and self-understanding.</a:t>
            </a:r>
          </a:p>
          <a:p>
            <a:r>
              <a:rPr lang="en-US" sz="1900" dirty="0"/>
              <a:t>It allows individuals to reflect on their thoughts, feelings, and experiences.</a:t>
            </a:r>
          </a:p>
          <a:p>
            <a:r>
              <a:rPr lang="en-US" sz="1900" dirty="0"/>
              <a:t>Intrapersonal communication enhances decision-making skills and problem-solving abilities.</a:t>
            </a:r>
          </a:p>
          <a:p>
            <a:r>
              <a:rPr lang="en-US" sz="1900" dirty="0"/>
              <a:t>It provides a platform for self-expression and self-reflection.</a:t>
            </a:r>
          </a:p>
          <a:p>
            <a:r>
              <a:rPr lang="en-US" sz="1900" dirty="0"/>
              <a:t>Intrapersonal communication fosters personal growth and development.</a:t>
            </a:r>
          </a:p>
          <a:p>
            <a:r>
              <a:rPr lang="en-US" sz="1900" dirty="0"/>
              <a:t>It facilitates goal setting and self-motivation.</a:t>
            </a:r>
          </a:p>
          <a:p>
            <a:r>
              <a:rPr lang="en-US" sz="1900" dirty="0"/>
              <a:t>Intrapersonal communication helps manage stress and emotions effectively.</a:t>
            </a:r>
          </a:p>
          <a:p>
            <a:r>
              <a:rPr lang="en-US" sz="1900" dirty="0"/>
              <a:t>It allows individuals to clarify their values, beliefs, and priorities.</a:t>
            </a:r>
          </a:p>
          <a:p>
            <a:r>
              <a:rPr lang="en-US" sz="1900" dirty="0"/>
              <a:t>Intrapersonal communication encourages creativity and innovation.</a:t>
            </a:r>
          </a:p>
          <a:p>
            <a:r>
              <a:rPr lang="en-US" sz="1900" dirty="0"/>
              <a:t>It enables individuals to develop a positive self-image and self-esteem.</a:t>
            </a:r>
          </a:p>
          <a:p>
            <a:pPr marL="0" indent="0">
              <a:buNone/>
            </a:pPr>
            <a:endParaRPr lang="en-IN" dirty="0"/>
          </a:p>
        </p:txBody>
      </p:sp>
    </p:spTree>
    <p:extLst>
      <p:ext uri="{BB962C8B-B14F-4D97-AF65-F5344CB8AC3E}">
        <p14:creationId xmlns:p14="http://schemas.microsoft.com/office/powerpoint/2010/main" val="2465002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9298-BD8E-BC82-50E8-D842A8100528}"/>
              </a:ext>
            </a:extLst>
          </p:cNvPr>
          <p:cNvSpPr>
            <a:spLocks noGrp="1"/>
          </p:cNvSpPr>
          <p:nvPr>
            <p:ph type="title"/>
          </p:nvPr>
        </p:nvSpPr>
        <p:spPr/>
        <p:txBody>
          <a:bodyPr/>
          <a:lstStyle/>
          <a:p>
            <a:r>
              <a:rPr lang="en-IN" dirty="0"/>
              <a:t>Advantages of Interpersonal Communication</a:t>
            </a:r>
          </a:p>
        </p:txBody>
      </p:sp>
      <p:sp>
        <p:nvSpPr>
          <p:cNvPr id="3" name="Content Placeholder 2">
            <a:extLst>
              <a:ext uri="{FF2B5EF4-FFF2-40B4-BE49-F238E27FC236}">
                <a16:creationId xmlns:a16="http://schemas.microsoft.com/office/drawing/2014/main" id="{897F34F5-FA4F-F80D-6EE0-DBDFAC8EB004}"/>
              </a:ext>
            </a:extLst>
          </p:cNvPr>
          <p:cNvSpPr>
            <a:spLocks noGrp="1"/>
          </p:cNvSpPr>
          <p:nvPr>
            <p:ph idx="1"/>
          </p:nvPr>
        </p:nvSpPr>
        <p:spPr/>
        <p:txBody>
          <a:bodyPr>
            <a:normAutofit fontScale="85000" lnSpcReduction="10000"/>
          </a:bodyPr>
          <a:lstStyle/>
          <a:p>
            <a:r>
              <a:rPr lang="en-US" dirty="0"/>
              <a:t>Interpersonal communication facilitates the building of meaningful relationships.</a:t>
            </a:r>
          </a:p>
          <a:p>
            <a:r>
              <a:rPr lang="en-US" dirty="0"/>
              <a:t>It enhances understanding and empathy between individuals.</a:t>
            </a:r>
          </a:p>
          <a:p>
            <a:r>
              <a:rPr lang="en-US" dirty="0"/>
              <a:t>Interpersonal communication promotes effective collaboration and teamwork.</a:t>
            </a:r>
          </a:p>
          <a:p>
            <a:r>
              <a:rPr lang="en-US" dirty="0"/>
              <a:t>It allows for the exchange of diverse ideas and perspectives.</a:t>
            </a:r>
          </a:p>
          <a:p>
            <a:r>
              <a:rPr lang="en-US" dirty="0"/>
              <a:t>Interpersonal communication fosters mutual trust and respect.</a:t>
            </a:r>
          </a:p>
          <a:p>
            <a:r>
              <a:rPr lang="en-US" dirty="0"/>
              <a:t>It enables individuals to express emotions and feelings to others.</a:t>
            </a:r>
          </a:p>
          <a:p>
            <a:r>
              <a:rPr lang="en-US" dirty="0"/>
              <a:t>Interpersonal communication helps resolve conflicts and prevent misunderstandings.</a:t>
            </a:r>
          </a:p>
          <a:p>
            <a:r>
              <a:rPr lang="en-US" dirty="0"/>
              <a:t>It enhances social and networking skills.</a:t>
            </a:r>
          </a:p>
          <a:p>
            <a:r>
              <a:rPr lang="en-US" dirty="0"/>
              <a:t>Interpersonal communication contributes to personal and professional growth.</a:t>
            </a:r>
          </a:p>
          <a:p>
            <a:r>
              <a:rPr lang="en-US" dirty="0"/>
              <a:t>It enables individuals to establish connections and create social support networks.</a:t>
            </a:r>
            <a:endParaRPr lang="en-IN" dirty="0"/>
          </a:p>
        </p:txBody>
      </p:sp>
    </p:spTree>
    <p:extLst>
      <p:ext uri="{BB962C8B-B14F-4D97-AF65-F5344CB8AC3E}">
        <p14:creationId xmlns:p14="http://schemas.microsoft.com/office/powerpoint/2010/main" val="215147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0DEF-7433-2B48-AF27-EF3B8009D8C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722D515-FC87-BAD0-6D59-5AF0BCEC4F6A}"/>
              </a:ext>
            </a:extLst>
          </p:cNvPr>
          <p:cNvSpPr>
            <a:spLocks noGrp="1"/>
          </p:cNvSpPr>
          <p:nvPr>
            <p:ph idx="1"/>
          </p:nvPr>
        </p:nvSpPr>
        <p:spPr/>
        <p:txBody>
          <a:bodyPr>
            <a:normAutofit lnSpcReduction="10000"/>
          </a:bodyPr>
          <a:lstStyle/>
          <a:p>
            <a:r>
              <a:rPr lang="en-US" dirty="0"/>
              <a:t> Intrapersonal communication and interpersonal communication are distinct forms of communication that occur within individuals and between individuals, respectively. Intrapersonal communication focuses on self-reflection, self-analysis, and internal dialogue, enhancing self-awareness and personal growth. On the other hand, interpersonal communication emphasizes interactions between people, enabling relationship-building, collaboration, and the exchange of ideas. Understanding the disparities between intrapersonal and interpersonal communication is crucial for effective self-expression, building meaningful relationships, and developing strong communication skills. By recognizing the unique characteristics and importance of both forms of communication, individuals can foster personal growth, enhance relationships, and navigate social interactions more effectively</a:t>
            </a:r>
            <a:endParaRPr lang="en-IN" dirty="0"/>
          </a:p>
        </p:txBody>
      </p:sp>
    </p:spTree>
    <p:extLst>
      <p:ext uri="{BB962C8B-B14F-4D97-AF65-F5344CB8AC3E}">
        <p14:creationId xmlns:p14="http://schemas.microsoft.com/office/powerpoint/2010/main" val="2861134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101</TotalTime>
  <Words>516</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Ion</vt:lpstr>
      <vt:lpstr>Intrapersonal and Interpersonal communication skills at workplace</vt:lpstr>
      <vt:lpstr>Communication</vt:lpstr>
      <vt:lpstr>Differences between intrapersonal and interpersonal communication</vt:lpstr>
      <vt:lpstr>PowerPoint Presentation</vt:lpstr>
      <vt:lpstr>Advantages of Intrapersonal communication</vt:lpstr>
      <vt:lpstr>Advantages of Interpersonal Communication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R23PCS07 Goverdhan Vishwanath</dc:creator>
  <cp:lastModifiedBy>Goverdhan Vishwanath</cp:lastModifiedBy>
  <cp:revision>5</cp:revision>
  <dcterms:created xsi:type="dcterms:W3CDTF">2024-06-14T14:16:52Z</dcterms:created>
  <dcterms:modified xsi:type="dcterms:W3CDTF">2024-06-14T15:58:02Z</dcterms:modified>
</cp:coreProperties>
</file>