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sldIdLst>
    <p:sldId id="256" r:id="rId5"/>
    <p:sldId id="257" r:id="rId6"/>
    <p:sldId id="262" r:id="rId7"/>
    <p:sldId id="260" r:id="rId8"/>
    <p:sldId id="301" r:id="rId9"/>
    <p:sldId id="302" r:id="rId10"/>
    <p:sldId id="303" r:id="rId11"/>
    <p:sldId id="304" r:id="rId12"/>
    <p:sldId id="305" r:id="rId13"/>
    <p:sldId id="306" r:id="rId14"/>
    <p:sldId id="307" r:id="rId15"/>
    <p:sldId id="308" r:id="rId16"/>
    <p:sldId id="30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p:scale>
          <a:sx n="73" d="100"/>
          <a:sy n="73" d="100"/>
        </p:scale>
        <p:origin x="-77" y="14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874663"/>
            <a:ext cx="7693965" cy="2334637"/>
          </a:xfrm>
        </p:spPr>
        <p:txBody>
          <a:bodyPr>
            <a:normAutofit/>
          </a:bodyPr>
          <a:lstStyle/>
          <a:p>
            <a:r>
              <a:rPr lang="en-US" dirty="0"/>
              <a:t>MARKET BASKET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90000" y="4113213"/>
            <a:ext cx="5710058" cy="2334636"/>
          </a:xfrm>
        </p:spPr>
        <p:txBody>
          <a:bodyPr>
            <a:normAutofit fontScale="85000" lnSpcReduction="20000"/>
          </a:bodyPr>
          <a:lstStyle/>
          <a:p>
            <a:r>
              <a:rPr lang="en-US" dirty="0">
                <a:cs typeface="Calibri"/>
              </a:rPr>
              <a:t>Presenters names</a:t>
            </a:r>
          </a:p>
          <a:p>
            <a:r>
              <a:rPr lang="en-US" dirty="0">
                <a:cs typeface="Calibri"/>
              </a:rPr>
              <a:t>1.Sai Teja </a:t>
            </a:r>
            <a:r>
              <a:rPr lang="en-US" dirty="0" err="1">
                <a:cs typeface="Calibri"/>
              </a:rPr>
              <a:t>Uppu</a:t>
            </a:r>
            <a:endParaRPr lang="en-US" dirty="0">
              <a:cs typeface="Calibri"/>
            </a:endParaRPr>
          </a:p>
          <a:p>
            <a:r>
              <a:rPr lang="en-US" dirty="0">
                <a:cs typeface="Calibri"/>
              </a:rPr>
              <a:t>2.Shiva Sai </a:t>
            </a:r>
            <a:r>
              <a:rPr lang="en-US" dirty="0" err="1">
                <a:cs typeface="Calibri"/>
              </a:rPr>
              <a:t>Amaravadi</a:t>
            </a:r>
            <a:endParaRPr lang="en-US" dirty="0">
              <a:cs typeface="Calibri"/>
            </a:endParaRPr>
          </a:p>
          <a:p>
            <a:r>
              <a:rPr lang="en-US" dirty="0">
                <a:cs typeface="Calibri"/>
              </a:rPr>
              <a:t>3.Hari Prasad </a:t>
            </a:r>
            <a:r>
              <a:rPr lang="en-US" dirty="0" err="1">
                <a:cs typeface="Calibri"/>
              </a:rPr>
              <a:t>Yedluri</a:t>
            </a:r>
            <a:endParaRPr lang="en-US" dirty="0">
              <a:cs typeface="Calibri"/>
            </a:endParaRPr>
          </a:p>
          <a:p>
            <a:r>
              <a:rPr lang="en-US" dirty="0">
                <a:cs typeface="Calibri"/>
              </a:rPr>
              <a:t>4.M Manikanta Venkata </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C760-5DD9-DDD7-5574-E78C70DAB0A2}"/>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067C4662-0380-DA14-98A2-15E74A8ED9C5}"/>
              </a:ext>
            </a:extLst>
          </p:cNvPr>
          <p:cNvSpPr>
            <a:spLocks noGrp="1"/>
          </p:cNvSpPr>
          <p:nvPr>
            <p:ph idx="1"/>
          </p:nvPr>
        </p:nvSpPr>
        <p:spPr/>
        <p:txBody>
          <a:bodyPr/>
          <a:lstStyle/>
          <a:p>
            <a:pPr marL="0" marR="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Consider the above example; raise refers back to the boom inside the ratio of the sale of sweets while you promote biscuits. The mathematical equations of lift are given below.</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Lift = (Confidence (Biscuits - chocolates)/ (Support (Biscuits)</a:t>
            </a:r>
            <a:endParaRPr lang="en-US" sz="1800" dirty="0">
              <a:effectLst/>
              <a:latin typeface="Arial" panose="020B0604020202020204" pitchFamily="34" charset="0"/>
              <a:ea typeface="Arial" panose="020B0604020202020204" pitchFamily="34" charset="0"/>
            </a:endParaRPr>
          </a:p>
          <a:p>
            <a:pPr marL="0" marR="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 50/10</a:t>
            </a:r>
            <a:endParaRPr lang="en-US" sz="1800" dirty="0">
              <a:effectLst/>
              <a:latin typeface="Arial" panose="020B0604020202020204" pitchFamily="34" charset="0"/>
              <a:ea typeface="Arial" panose="020B0604020202020204" pitchFamily="34" charset="0"/>
            </a:endParaRPr>
          </a:p>
          <a:p>
            <a:pPr marL="0" marR="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 5</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2E0171C2-85A2-C53B-20EE-6859A6358428}"/>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51D2E32-31C2-FBDC-FE91-E065B4DABEC1}"/>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1473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916A-DF94-74EA-58A4-D6360CAB4AE2}"/>
              </a:ext>
            </a:extLst>
          </p:cNvPr>
          <p:cNvSpPr>
            <a:spLocks noGrp="1"/>
          </p:cNvSpPr>
          <p:nvPr>
            <p:ph type="title"/>
          </p:nvPr>
        </p:nvSpPr>
        <p:spPr/>
        <p:txBody>
          <a:bodyPr/>
          <a:lstStyle/>
          <a:p>
            <a:r>
              <a:rPr lang="en-US" dirty="0"/>
              <a:t>PRELIMINARY RESULTS</a:t>
            </a:r>
          </a:p>
        </p:txBody>
      </p:sp>
      <p:sp>
        <p:nvSpPr>
          <p:cNvPr id="4" name="Footer Placeholder 3">
            <a:extLst>
              <a:ext uri="{FF2B5EF4-FFF2-40B4-BE49-F238E27FC236}">
                <a16:creationId xmlns:a16="http://schemas.microsoft.com/office/drawing/2014/main" id="{CA957E9F-DCA3-64DD-64CA-608C819C340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E1B9475F-0211-9C2E-7C76-60F79D56C007}"/>
              </a:ext>
            </a:extLst>
          </p:cNvPr>
          <p:cNvSpPr>
            <a:spLocks noGrp="1"/>
          </p:cNvSpPr>
          <p:nvPr>
            <p:ph type="sldNum" sz="quarter" idx="12"/>
          </p:nvPr>
        </p:nvSpPr>
        <p:spPr/>
        <p:txBody>
          <a:bodyPr/>
          <a:lstStyle/>
          <a:p>
            <a:fld id="{FF2BD96E-3838-45D2-9031-D3AF67C920A5}" type="slidenum">
              <a:rPr lang="en-US" smtClean="0"/>
              <a:t>11</a:t>
            </a:fld>
            <a:endParaRPr lang="en-US" dirty="0"/>
          </a:p>
        </p:txBody>
      </p:sp>
      <p:pic>
        <p:nvPicPr>
          <p:cNvPr id="6" name="image6.png">
            <a:extLst>
              <a:ext uri="{FF2B5EF4-FFF2-40B4-BE49-F238E27FC236}">
                <a16:creationId xmlns:a16="http://schemas.microsoft.com/office/drawing/2014/main" id="{CBD1EE7F-8D72-E377-B6A0-C93B2CF9BECF}"/>
              </a:ext>
            </a:extLst>
          </p:cNvPr>
          <p:cNvPicPr>
            <a:picLocks noGrp="1"/>
          </p:cNvPicPr>
          <p:nvPr>
            <p:ph idx="1"/>
          </p:nvPr>
        </p:nvPicPr>
        <p:blipFill>
          <a:blip r:embed="rId2"/>
          <a:srcRect/>
          <a:stretch>
            <a:fillRect/>
          </a:stretch>
        </p:blipFill>
        <p:spPr>
          <a:xfrm>
            <a:off x="3228975" y="2382044"/>
            <a:ext cx="5734050" cy="2647950"/>
          </a:xfrm>
          <a:prstGeom prst="rect">
            <a:avLst/>
          </a:prstGeom>
          <a:ln/>
        </p:spPr>
      </p:pic>
    </p:spTree>
    <p:extLst>
      <p:ext uri="{BB962C8B-B14F-4D97-AF65-F5344CB8AC3E}">
        <p14:creationId xmlns:p14="http://schemas.microsoft.com/office/powerpoint/2010/main" val="13463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608C-17A6-C172-6306-B975C5AD7DD5}"/>
              </a:ext>
            </a:extLst>
          </p:cNvPr>
          <p:cNvSpPr>
            <a:spLocks noGrp="1"/>
          </p:cNvSpPr>
          <p:nvPr>
            <p:ph type="title"/>
          </p:nvPr>
        </p:nvSpPr>
        <p:spPr/>
        <p:txBody>
          <a:bodyPr/>
          <a:lstStyle/>
          <a:p>
            <a:r>
              <a:rPr lang="en-US" dirty="0"/>
              <a:t>PRELIMINARY RESULTS</a:t>
            </a:r>
          </a:p>
        </p:txBody>
      </p:sp>
      <p:sp>
        <p:nvSpPr>
          <p:cNvPr id="4" name="Footer Placeholder 3">
            <a:extLst>
              <a:ext uri="{FF2B5EF4-FFF2-40B4-BE49-F238E27FC236}">
                <a16:creationId xmlns:a16="http://schemas.microsoft.com/office/drawing/2014/main" id="{BB070BB4-611F-3C04-EB00-33D95B5B9F1A}"/>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E41EF845-6B83-D2B0-D784-1382D1CE8647}"/>
              </a:ext>
            </a:extLst>
          </p:cNvPr>
          <p:cNvSpPr>
            <a:spLocks noGrp="1"/>
          </p:cNvSpPr>
          <p:nvPr>
            <p:ph type="sldNum" sz="quarter" idx="12"/>
          </p:nvPr>
        </p:nvSpPr>
        <p:spPr/>
        <p:txBody>
          <a:bodyPr/>
          <a:lstStyle/>
          <a:p>
            <a:fld id="{FF2BD96E-3838-45D2-9031-D3AF67C920A5}" type="slidenum">
              <a:rPr lang="en-US" smtClean="0"/>
              <a:t>12</a:t>
            </a:fld>
            <a:endParaRPr lang="en-US" dirty="0"/>
          </a:p>
        </p:txBody>
      </p:sp>
      <p:pic>
        <p:nvPicPr>
          <p:cNvPr id="6" name="image7.png">
            <a:extLst>
              <a:ext uri="{FF2B5EF4-FFF2-40B4-BE49-F238E27FC236}">
                <a16:creationId xmlns:a16="http://schemas.microsoft.com/office/drawing/2014/main" id="{74563F56-6EA2-B156-1BA0-2F382E10FC9D}"/>
              </a:ext>
            </a:extLst>
          </p:cNvPr>
          <p:cNvPicPr>
            <a:picLocks noGrp="1"/>
          </p:cNvPicPr>
          <p:nvPr>
            <p:ph idx="1"/>
          </p:nvPr>
        </p:nvPicPr>
        <p:blipFill>
          <a:blip r:embed="rId2"/>
          <a:srcRect/>
          <a:stretch>
            <a:fillRect/>
          </a:stretch>
        </p:blipFill>
        <p:spPr>
          <a:xfrm>
            <a:off x="989013" y="2424343"/>
            <a:ext cx="10213975" cy="2563352"/>
          </a:xfrm>
          <a:prstGeom prst="rect">
            <a:avLst/>
          </a:prstGeom>
          <a:ln/>
        </p:spPr>
      </p:pic>
    </p:spTree>
    <p:extLst>
      <p:ext uri="{BB962C8B-B14F-4D97-AF65-F5344CB8AC3E}">
        <p14:creationId xmlns:p14="http://schemas.microsoft.com/office/powerpoint/2010/main" val="139769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F545-D5B7-40FC-4CAA-7648018B7E77}"/>
              </a:ext>
            </a:extLst>
          </p:cNvPr>
          <p:cNvSpPr>
            <a:spLocks noGrp="1"/>
          </p:cNvSpPr>
          <p:nvPr>
            <p:ph type="title"/>
          </p:nvPr>
        </p:nvSpPr>
        <p:spPr/>
        <p:txBody>
          <a:bodyPr/>
          <a:lstStyle/>
          <a:p>
            <a:r>
              <a:rPr lang="en-US" dirty="0"/>
              <a:t>TEAM ROLES</a:t>
            </a:r>
          </a:p>
        </p:txBody>
      </p:sp>
      <p:sp>
        <p:nvSpPr>
          <p:cNvPr id="4" name="Footer Placeholder 3">
            <a:extLst>
              <a:ext uri="{FF2B5EF4-FFF2-40B4-BE49-F238E27FC236}">
                <a16:creationId xmlns:a16="http://schemas.microsoft.com/office/drawing/2014/main" id="{A09A1570-1CA9-045A-113D-56396D317F92}"/>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32ADE84-67D0-43A3-848A-E38237E20767}"/>
              </a:ext>
            </a:extLst>
          </p:cNvPr>
          <p:cNvSpPr>
            <a:spLocks noGrp="1"/>
          </p:cNvSpPr>
          <p:nvPr>
            <p:ph type="sldNum" sz="quarter" idx="12"/>
          </p:nvPr>
        </p:nvSpPr>
        <p:spPr/>
        <p:txBody>
          <a:bodyPr/>
          <a:lstStyle/>
          <a:p>
            <a:fld id="{FF2BD96E-3838-45D2-9031-D3AF67C920A5}" type="slidenum">
              <a:rPr lang="en-US" smtClean="0"/>
              <a:t>13</a:t>
            </a:fld>
            <a:endParaRPr lang="en-US" dirty="0"/>
          </a:p>
        </p:txBody>
      </p:sp>
      <p:sp>
        <p:nvSpPr>
          <p:cNvPr id="7" name="Rectangle 1">
            <a:extLst>
              <a:ext uri="{FF2B5EF4-FFF2-40B4-BE49-F238E27FC236}">
                <a16:creationId xmlns:a16="http://schemas.microsoft.com/office/drawing/2014/main" id="{D116931B-48EF-2D87-44B0-F5DDCB51866B}"/>
              </a:ext>
            </a:extLst>
          </p:cNvPr>
          <p:cNvSpPr>
            <a:spLocks noChangeArrowheads="1"/>
          </p:cNvSpPr>
          <p:nvPr/>
        </p:nvSpPr>
        <p:spPr bwMode="auto">
          <a:xfrm>
            <a:off x="-8297205" y="0"/>
            <a:ext cx="204892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Content Placeholder 9">
            <a:extLst>
              <a:ext uri="{FF2B5EF4-FFF2-40B4-BE49-F238E27FC236}">
                <a16:creationId xmlns:a16="http://schemas.microsoft.com/office/drawing/2014/main" id="{59574434-17EB-3D6D-E49B-EE600A7F2F6B}"/>
              </a:ext>
            </a:extLst>
          </p:cNvPr>
          <p:cNvGraphicFramePr>
            <a:graphicFrameLocks noGrp="1"/>
          </p:cNvGraphicFramePr>
          <p:nvPr>
            <p:ph idx="1"/>
            <p:extLst>
              <p:ext uri="{D42A27DB-BD31-4B8C-83A1-F6EECF244321}">
                <p14:modId xmlns:p14="http://schemas.microsoft.com/office/powerpoint/2010/main" val="754283857"/>
              </p:ext>
            </p:extLst>
          </p:nvPr>
        </p:nvGraphicFramePr>
        <p:xfrm>
          <a:off x="1155875" y="2323390"/>
          <a:ext cx="5707380" cy="3499340"/>
        </p:xfrm>
        <a:graphic>
          <a:graphicData uri="http://schemas.openxmlformats.org/drawingml/2006/table">
            <a:tbl>
              <a:tblPr>
                <a:tableStyleId>{5C22544A-7EE6-4342-B048-85BDC9FD1C3A}</a:tableStyleId>
              </a:tblPr>
              <a:tblGrid>
                <a:gridCol w="1426845">
                  <a:extLst>
                    <a:ext uri="{9D8B030D-6E8A-4147-A177-3AD203B41FA5}">
                      <a16:colId xmlns:a16="http://schemas.microsoft.com/office/drawing/2014/main" val="398814515"/>
                    </a:ext>
                  </a:extLst>
                </a:gridCol>
                <a:gridCol w="1426845">
                  <a:extLst>
                    <a:ext uri="{9D8B030D-6E8A-4147-A177-3AD203B41FA5}">
                      <a16:colId xmlns:a16="http://schemas.microsoft.com/office/drawing/2014/main" val="2654102058"/>
                    </a:ext>
                  </a:extLst>
                </a:gridCol>
                <a:gridCol w="1426845">
                  <a:extLst>
                    <a:ext uri="{9D8B030D-6E8A-4147-A177-3AD203B41FA5}">
                      <a16:colId xmlns:a16="http://schemas.microsoft.com/office/drawing/2014/main" val="3917182897"/>
                    </a:ext>
                  </a:extLst>
                </a:gridCol>
                <a:gridCol w="1426845">
                  <a:extLst>
                    <a:ext uri="{9D8B030D-6E8A-4147-A177-3AD203B41FA5}">
                      <a16:colId xmlns:a16="http://schemas.microsoft.com/office/drawing/2014/main" val="207474157"/>
                    </a:ext>
                  </a:extLst>
                </a:gridCol>
              </a:tblGrid>
              <a:tr h="699868">
                <a:tc>
                  <a:txBody>
                    <a:bodyPr/>
                    <a:lstStyle/>
                    <a:p>
                      <a:pPr marL="0" marR="0" algn="ctr">
                        <a:lnSpc>
                          <a:spcPct val="115000"/>
                        </a:lnSpc>
                        <a:spcBef>
                          <a:spcPts val="0"/>
                        </a:spcBef>
                        <a:spcAft>
                          <a:spcPts val="0"/>
                        </a:spcAft>
                      </a:pPr>
                      <a:r>
                        <a:rPr lang="en-GB" sz="1200">
                          <a:effectLst/>
                        </a:rPr>
                        <a:t>Task</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Person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Status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Contribution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630558099"/>
                  </a:ext>
                </a:extLst>
              </a:tr>
              <a:tr h="699868">
                <a:tc>
                  <a:txBody>
                    <a:bodyPr/>
                    <a:lstStyle/>
                    <a:p>
                      <a:pPr marL="0" marR="0" algn="ctr">
                        <a:lnSpc>
                          <a:spcPct val="115000"/>
                        </a:lnSpc>
                        <a:spcBef>
                          <a:spcPts val="0"/>
                        </a:spcBef>
                        <a:spcAft>
                          <a:spcPts val="0"/>
                        </a:spcAft>
                      </a:pPr>
                      <a:r>
                        <a:rPr lang="en-GB" sz="1200">
                          <a:effectLst/>
                        </a:rPr>
                        <a:t>Data Cleaning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teja</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completed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25%</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93412667"/>
                  </a:ext>
                </a:extLst>
              </a:tr>
              <a:tr h="699868">
                <a:tc>
                  <a:txBody>
                    <a:bodyPr/>
                    <a:lstStyle/>
                    <a:p>
                      <a:pPr marL="0" marR="0" algn="ctr">
                        <a:lnSpc>
                          <a:spcPct val="115000"/>
                        </a:lnSpc>
                        <a:spcBef>
                          <a:spcPts val="0"/>
                        </a:spcBef>
                        <a:spcAft>
                          <a:spcPts val="0"/>
                        </a:spcAft>
                      </a:pPr>
                      <a:r>
                        <a:rPr lang="en-GB" sz="1200">
                          <a:effectLst/>
                        </a:rPr>
                        <a:t>Analysis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Shiva Sai</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completed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25%</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442069311"/>
                  </a:ext>
                </a:extLst>
              </a:tr>
              <a:tr h="699868">
                <a:tc>
                  <a:txBody>
                    <a:bodyPr/>
                    <a:lstStyle/>
                    <a:p>
                      <a:pPr marL="0" marR="0" algn="ctr">
                        <a:lnSpc>
                          <a:spcPct val="115000"/>
                        </a:lnSpc>
                        <a:spcBef>
                          <a:spcPts val="0"/>
                        </a:spcBef>
                        <a:spcAft>
                          <a:spcPts val="0"/>
                        </a:spcAft>
                      </a:pPr>
                      <a:r>
                        <a:rPr lang="en-GB" sz="1200">
                          <a:effectLst/>
                        </a:rPr>
                        <a:t>Analysis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Hariprasad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completed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25%</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8208277"/>
                  </a:ext>
                </a:extLst>
              </a:tr>
              <a:tr h="699868">
                <a:tc>
                  <a:txBody>
                    <a:bodyPr/>
                    <a:lstStyle/>
                    <a:p>
                      <a:pPr marL="0" marR="0" algn="ctr">
                        <a:lnSpc>
                          <a:spcPct val="115000"/>
                        </a:lnSpc>
                        <a:spcBef>
                          <a:spcPts val="0"/>
                        </a:spcBef>
                        <a:spcAft>
                          <a:spcPts val="0"/>
                        </a:spcAft>
                      </a:pPr>
                      <a:r>
                        <a:rPr lang="en-GB" sz="1200">
                          <a:effectLst/>
                        </a:rPr>
                        <a:t>Model Training</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a:effectLst/>
                        </a:rPr>
                        <a:t>Manikanta</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19050" algn="ctr">
                        <a:lnSpc>
                          <a:spcPct val="115000"/>
                        </a:lnSpc>
                        <a:spcBef>
                          <a:spcPts val="0"/>
                        </a:spcBef>
                        <a:spcAft>
                          <a:spcPts val="0"/>
                        </a:spcAft>
                      </a:pPr>
                      <a:r>
                        <a:rPr lang="en-GB" sz="1200">
                          <a:effectLst/>
                        </a:rPr>
                        <a:t>completed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25%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191383508"/>
                  </a:ext>
                </a:extLst>
              </a:tr>
            </a:tbl>
          </a:graphicData>
        </a:graphic>
      </p:graphicFrame>
      <p:sp>
        <p:nvSpPr>
          <p:cNvPr id="11" name="Rectangle 2">
            <a:extLst>
              <a:ext uri="{FF2B5EF4-FFF2-40B4-BE49-F238E27FC236}">
                <a16:creationId xmlns:a16="http://schemas.microsoft.com/office/drawing/2014/main" id="{A97FF5E7-5085-16C3-6D8E-A71C46F7F079}"/>
              </a:ext>
            </a:extLst>
          </p:cNvPr>
          <p:cNvSpPr>
            <a:spLocks noChangeArrowheads="1"/>
          </p:cNvSpPr>
          <p:nvPr/>
        </p:nvSpPr>
        <p:spPr bwMode="auto">
          <a:xfrm>
            <a:off x="1156192" y="2322632"/>
            <a:ext cx="199384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6918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86271" y="2511288"/>
            <a:ext cx="3856679" cy="2945929"/>
          </a:xfrm>
        </p:spPr>
        <p:txBody>
          <a:bodyPr wrap="square" anchor="b">
            <a:normAutofit/>
          </a:bodyPr>
          <a:lstStyle/>
          <a:p>
            <a:r>
              <a:rPr lang="en-US" dirty="0"/>
              <a:t>Thank you</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907605" y="2877018"/>
            <a:ext cx="3965951" cy="2938561"/>
          </a:xfrm>
        </p:spPr>
        <p:txBody>
          <a:bodyPr>
            <a:normAutofit fontScale="85000" lnSpcReduction="10000"/>
          </a:bodyPr>
          <a:lstStyle/>
          <a:p>
            <a:pPr marL="0" indent="0">
              <a:buNone/>
            </a:pPr>
            <a:r>
              <a:rPr lang="en-US" dirty="0"/>
              <a:t>1.Data Set</a:t>
            </a:r>
          </a:p>
          <a:p>
            <a:pPr marL="0" indent="0">
              <a:buNone/>
            </a:pPr>
            <a:r>
              <a:rPr lang="en-US" dirty="0"/>
              <a:t>2.Exploratory Data Analysis</a:t>
            </a:r>
          </a:p>
          <a:p>
            <a:pPr marL="0" indent="0">
              <a:buNone/>
            </a:pPr>
            <a:r>
              <a:rPr lang="en-US" dirty="0"/>
              <a:t>3.Detail Design of Features</a:t>
            </a:r>
          </a:p>
          <a:p>
            <a:r>
              <a:rPr lang="en-US" dirty="0"/>
              <a:t>4.Analysis</a:t>
            </a:r>
          </a:p>
          <a:p>
            <a:r>
              <a:rPr lang="en-US" dirty="0"/>
              <a:t>5.Implementations</a:t>
            </a:r>
          </a:p>
          <a:p>
            <a:r>
              <a:rPr lang="en-US" dirty="0"/>
              <a:t>6.Preliminary Results</a:t>
            </a:r>
          </a:p>
          <a:p>
            <a:endParaRPr lang="en-US" dirty="0"/>
          </a:p>
          <a:p>
            <a:endParaRPr lang="en-US" dirty="0"/>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a:normAutofit/>
          </a:bodyPr>
          <a:lstStyle/>
          <a:p>
            <a:r>
              <a:rPr lang="en-US" dirty="0"/>
              <a:t>Sample Footer Text</a:t>
            </a:r>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pic>
        <p:nvPicPr>
          <p:cNvPr id="9" name="Picture Placeholder 8">
            <a:extLst>
              <a:ext uri="{FF2B5EF4-FFF2-40B4-BE49-F238E27FC236}">
                <a16:creationId xmlns:a16="http://schemas.microsoft.com/office/drawing/2014/main" id="{25C9C3B0-F7C3-3CAA-43B4-8984503D2255}"/>
              </a:ext>
            </a:extLst>
          </p:cNvPr>
          <p:cNvPicPr>
            <a:picLocks noGrp="1" noChangeAspect="1"/>
          </p:cNvPicPr>
          <p:nvPr>
            <p:ph type="pic" sz="quarter" idx="14"/>
          </p:nvPr>
        </p:nvPicPr>
        <p:blipFill>
          <a:blip r:embed="rId2"/>
          <a:srcRect l="17197" r="17197"/>
          <a:stretch>
            <a:fillRect/>
          </a:stretch>
        </p:blipFill>
        <p:spPr>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24696" y="563563"/>
            <a:ext cx="4075200" cy="958256"/>
          </a:xfrm>
        </p:spPr>
        <p:txBody>
          <a:bodyPr>
            <a:normAutofit fontScale="90000"/>
          </a:bodyPr>
          <a:lstStyle/>
          <a:p>
            <a:r>
              <a:rPr lang="en-US" dirty="0"/>
              <a:t>Data Set</a:t>
            </a:r>
            <a:br>
              <a:rPr lang="en-US" dirty="0"/>
            </a:br>
            <a:endParaRPr lang="en-US" dirty="0"/>
          </a:p>
        </p:txBody>
      </p:sp>
      <p:sp>
        <p:nvSpPr>
          <p:cNvPr id="2" name="TextBox 1">
            <a:extLst>
              <a:ext uri="{FF2B5EF4-FFF2-40B4-BE49-F238E27FC236}">
                <a16:creationId xmlns:a16="http://schemas.microsoft.com/office/drawing/2014/main" id="{F330A014-926F-806D-FA26-E434227D9C3C}"/>
              </a:ext>
            </a:extLst>
          </p:cNvPr>
          <p:cNvSpPr txBox="1"/>
          <p:nvPr/>
        </p:nvSpPr>
        <p:spPr>
          <a:xfrm>
            <a:off x="810496" y="1305341"/>
            <a:ext cx="3579192" cy="4247317"/>
          </a:xfrm>
          <a:prstGeom prst="rect">
            <a:avLst/>
          </a:prstGeom>
          <a:noFill/>
        </p:spPr>
        <p:txBody>
          <a:bodyPr wrap="square" rtlCol="0">
            <a:spAutoFit/>
          </a:bodyPr>
          <a:lstStyle/>
          <a:p>
            <a:pPr marL="342900" indent="-342900">
              <a:buAutoNum type="arabicPeriod"/>
            </a:pPr>
            <a:r>
              <a:rPr lang="en-GB" sz="1800" dirty="0">
                <a:effectLst/>
                <a:latin typeface="Times New Roman" panose="02020603050405020304" pitchFamily="18" charset="0"/>
                <a:ea typeface="Times New Roman" panose="02020603050405020304" pitchFamily="18" charset="0"/>
              </a:rPr>
              <a:t>. It works by understanding the relationship between frequently brought products and the transaction.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It helps business people understand which product is important and which people buy.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The data set consists of 38765 rows of purchases of customers from supermarket stores.</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 By history, we can analyse the data and association rules can be generated using the Market Basket Algorithm for example </a:t>
            </a:r>
            <a:r>
              <a:rPr lang="en-GB" sz="1800" dirty="0" err="1">
                <a:effectLst/>
                <a:latin typeface="Times New Roman" panose="02020603050405020304" pitchFamily="18" charset="0"/>
                <a:ea typeface="Times New Roman" panose="02020603050405020304" pitchFamily="18" charset="0"/>
              </a:rPr>
              <a:t>Aprioor</a:t>
            </a:r>
            <a:r>
              <a:rPr lang="en-GB" sz="1800" dirty="0">
                <a:effectLst/>
                <a:latin typeface="Times New Roman" panose="02020603050405020304" pitchFamily="18" charset="0"/>
                <a:ea typeface="Times New Roman" panose="02020603050405020304" pitchFamily="18" charset="0"/>
              </a:rPr>
              <a:t> algorithm</a:t>
            </a:r>
            <a:endParaRPr lang="en-US" dirty="0"/>
          </a:p>
        </p:txBody>
      </p:sp>
      <p:pic>
        <p:nvPicPr>
          <p:cNvPr id="12" name="Picture Placeholder 11">
            <a:extLst>
              <a:ext uri="{FF2B5EF4-FFF2-40B4-BE49-F238E27FC236}">
                <a16:creationId xmlns:a16="http://schemas.microsoft.com/office/drawing/2014/main" id="{11BEC8C0-2FA8-E6BA-B950-6372596F9778}"/>
              </a:ext>
            </a:extLst>
          </p:cNvPr>
          <p:cNvPicPr>
            <a:picLocks noGrp="1" noChangeAspect="1"/>
          </p:cNvPicPr>
          <p:nvPr>
            <p:ph type="pic" sz="quarter" idx="13"/>
          </p:nvPr>
        </p:nvPicPr>
        <p:blipFill>
          <a:blip r:embed="rId3"/>
          <a:srcRect t="17782" b="17782"/>
          <a:stretch>
            <a:fillRect/>
          </a:stretch>
        </p:blipFill>
        <p:spPr>
          <a:prstGeom prst="rect">
            <a:avLst/>
          </a:prstGeom>
        </p:spPr>
      </p:pic>
      <p:pic>
        <p:nvPicPr>
          <p:cNvPr id="13" name="Picture Placeholder 12">
            <a:extLst>
              <a:ext uri="{FF2B5EF4-FFF2-40B4-BE49-F238E27FC236}">
                <a16:creationId xmlns:a16="http://schemas.microsoft.com/office/drawing/2014/main" id="{FA09FED8-F43F-372D-9613-352C83B48EE4}"/>
              </a:ext>
            </a:extLst>
          </p:cNvPr>
          <p:cNvPicPr>
            <a:picLocks noGrp="1" noChangeAspect="1"/>
          </p:cNvPicPr>
          <p:nvPr>
            <p:ph type="pic" sz="quarter" idx="14"/>
          </p:nvPr>
        </p:nvPicPr>
        <p:blipFill>
          <a:blip r:embed="rId4"/>
          <a:srcRect t="22990" b="22990"/>
          <a:stretch>
            <a:fillRect/>
          </a:stretch>
        </p:blipFill>
        <p:spPr>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a:lstStyle/>
          <a:p>
            <a:r>
              <a:rPr lang="en-US" dirty="0"/>
              <a:t>EXPLORATORY DATA ANALYSIS(EDA):</a:t>
            </a:r>
            <a:br>
              <a:rPr lang="en-US" dirty="0"/>
            </a:br>
            <a:endParaRPr lang="en-US" dirty="0"/>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4</a:t>
            </a:fld>
            <a:endParaRPr lang="en-US" dirty="0"/>
          </a:p>
        </p:txBody>
      </p:sp>
      <p:sp>
        <p:nvSpPr>
          <p:cNvPr id="7" name="TextBox 6">
            <a:extLst>
              <a:ext uri="{FF2B5EF4-FFF2-40B4-BE49-F238E27FC236}">
                <a16:creationId xmlns:a16="http://schemas.microsoft.com/office/drawing/2014/main" id="{60BFBE4D-0AE7-000F-4FE3-525A083DF6CD}"/>
              </a:ext>
            </a:extLst>
          </p:cNvPr>
          <p:cNvSpPr txBox="1"/>
          <p:nvPr/>
        </p:nvSpPr>
        <p:spPr>
          <a:xfrm>
            <a:off x="759392" y="1734484"/>
            <a:ext cx="6600783" cy="3451714"/>
          </a:xfrm>
          <a:prstGeom prst="rect">
            <a:avLst/>
          </a:prstGeom>
          <a:noFill/>
        </p:spPr>
        <p:txBody>
          <a:bodyPr wrap="square" rtlCol="0">
            <a:spAutoFit/>
          </a:bodyPr>
          <a:lstStyle/>
          <a:p>
            <a:pPr marL="28575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1.Here, in this project we will be using exploratory data analysis technique to identify the trends in data of dataset which we take from Kaggle data set.</a:t>
            </a:r>
          </a:p>
          <a:p>
            <a:pPr marL="28575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2.It generally involves to analyze and investigate data sets and to summarize their key characteristics.</a:t>
            </a:r>
          </a:p>
          <a:p>
            <a:pPr marL="28575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3.In EDA we often use data visualization techniques, it helps us to manipulate data sources which is useful in identifying patterns outliers in data, also to test hypothesis for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6E32-0B2D-780A-3F9A-AA651EC552E8}"/>
              </a:ext>
            </a:extLst>
          </p:cNvPr>
          <p:cNvSpPr>
            <a:spLocks noGrp="1"/>
          </p:cNvSpPr>
          <p:nvPr>
            <p:ph type="title"/>
          </p:nvPr>
        </p:nvSpPr>
        <p:spPr/>
        <p:txBody>
          <a:bodyPr/>
          <a:lstStyle/>
          <a:p>
            <a:r>
              <a:rPr lang="en-US" dirty="0"/>
              <a:t>Detail Design of Features</a:t>
            </a:r>
          </a:p>
        </p:txBody>
      </p:sp>
      <p:sp>
        <p:nvSpPr>
          <p:cNvPr id="4" name="Footer Placeholder 3">
            <a:extLst>
              <a:ext uri="{FF2B5EF4-FFF2-40B4-BE49-F238E27FC236}">
                <a16:creationId xmlns:a16="http://schemas.microsoft.com/office/drawing/2014/main" id="{238436EC-B9BE-D029-C53E-720B47A2150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E868666-DB82-ABF1-DEDF-570A515D7EAA}"/>
              </a:ext>
            </a:extLst>
          </p:cNvPr>
          <p:cNvSpPr>
            <a:spLocks noGrp="1"/>
          </p:cNvSpPr>
          <p:nvPr>
            <p:ph type="sldNum" sz="quarter" idx="12"/>
          </p:nvPr>
        </p:nvSpPr>
        <p:spPr/>
        <p:txBody>
          <a:bodyPr/>
          <a:lstStyle/>
          <a:p>
            <a:fld id="{FF2BD96E-3838-45D2-9031-D3AF67C920A5}" type="slidenum">
              <a:rPr lang="en-US" smtClean="0"/>
              <a:t>5</a:t>
            </a:fld>
            <a:endParaRPr lang="en-US" dirty="0"/>
          </a:p>
        </p:txBody>
      </p:sp>
      <p:sp>
        <p:nvSpPr>
          <p:cNvPr id="6" name="TextBox 5">
            <a:extLst>
              <a:ext uri="{FF2B5EF4-FFF2-40B4-BE49-F238E27FC236}">
                <a16:creationId xmlns:a16="http://schemas.microsoft.com/office/drawing/2014/main" id="{7396DA28-025C-CEF6-FE57-C7F8924A7096}"/>
              </a:ext>
            </a:extLst>
          </p:cNvPr>
          <p:cNvSpPr txBox="1"/>
          <p:nvPr/>
        </p:nvSpPr>
        <p:spPr>
          <a:xfrm>
            <a:off x="1225685" y="2071991"/>
            <a:ext cx="10641637" cy="3139321"/>
          </a:xfrm>
          <a:prstGeom prst="rect">
            <a:avLst/>
          </a:prstGeom>
          <a:noFill/>
        </p:spPr>
        <p:txBody>
          <a:bodyPr wrap="square" rtlCol="0">
            <a:spAutoFit/>
          </a:bodyPr>
          <a:lstStyle/>
          <a:p>
            <a:pPr marL="342900" indent="-342900">
              <a:buAutoNum type="arabicPeriod"/>
            </a:pPr>
            <a:r>
              <a:rPr lang="en-GB" sz="1800" dirty="0">
                <a:effectLst/>
                <a:latin typeface="Times New Roman" panose="02020603050405020304" pitchFamily="18" charset="0"/>
                <a:ea typeface="Times New Roman" panose="02020603050405020304" pitchFamily="18" charset="0"/>
              </a:rPr>
              <a:t>In total there are 38765 rows of translation data is there in the dataset. The dataset has 3 columns Member number, Date and Item Description.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The member number is a unique transaction number where each number represents the translation id. whereas the data is in day month and year format. </a:t>
            </a:r>
            <a:endParaRPr lang="en-GB" dirty="0">
              <a:latin typeface="Times New Roman" panose="02020603050405020304" pitchFamily="18" charset="0"/>
              <a:ea typeface="Times New Roman" panose="02020603050405020304" pitchFamily="18" charset="0"/>
            </a:endParaRPr>
          </a:p>
          <a:p>
            <a:pPr marL="342900" indent="-342900">
              <a:buAutoNum type="arabicPeriod"/>
            </a:pPr>
            <a:r>
              <a:rPr lang="en-GB" dirty="0">
                <a:latin typeface="Times New Roman" panose="02020603050405020304" pitchFamily="18" charset="0"/>
                <a:ea typeface="Times New Roman" panose="02020603050405020304" pitchFamily="18" charset="0"/>
              </a:rPr>
              <a:t>I</a:t>
            </a:r>
            <a:r>
              <a:rPr lang="en-GB" sz="1800" dirty="0">
                <a:effectLst/>
                <a:latin typeface="Times New Roman" panose="02020603050405020304" pitchFamily="18" charset="0"/>
                <a:ea typeface="Times New Roman" panose="02020603050405020304" pitchFamily="18" charset="0"/>
              </a:rPr>
              <a:t>tem description has product details with space separated by next.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When data was collected from the famous Kaggle website which is very reliable and authentic source to collect data for the data science community.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The columns are represented in inte64 and object format. Where as date also represented in object format.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In a sequence of generating the features of our model date was converted into date format using famous python library called pandas. </a:t>
            </a:r>
            <a:endParaRPr lang="en-GB" dirty="0">
              <a:latin typeface="Times New Roman" panose="02020603050405020304" pitchFamily="18" charset="0"/>
              <a:ea typeface="Times New Roman" panose="02020603050405020304" pitchFamily="18" charset="0"/>
            </a:endParaRPr>
          </a:p>
          <a:p>
            <a:pPr marL="342900" indent="-342900">
              <a:buAutoNum type="arabicPeriod"/>
            </a:pPr>
            <a:r>
              <a:rPr lang="en-GB" sz="1800" dirty="0">
                <a:effectLst/>
                <a:latin typeface="Times New Roman" panose="02020603050405020304" pitchFamily="18" charset="0"/>
                <a:ea typeface="Times New Roman" panose="02020603050405020304" pitchFamily="18" charset="0"/>
              </a:rPr>
              <a:t> members id are converted into string format </a:t>
            </a:r>
            <a:r>
              <a:rPr lang="en-GB" sz="1800" dirty="0" err="1">
                <a:effectLst/>
                <a:latin typeface="Times New Roman" panose="02020603050405020304" pitchFamily="18" charset="0"/>
                <a:ea typeface="Times New Roman" panose="02020603050405020304" pitchFamily="18" charset="0"/>
              </a:rPr>
              <a:t>becuase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thery</a:t>
            </a:r>
            <a:r>
              <a:rPr lang="en-GB" sz="1800" dirty="0">
                <a:effectLst/>
                <a:latin typeface="Times New Roman" panose="02020603050405020304" pitchFamily="18" charset="0"/>
                <a:ea typeface="Times New Roman" panose="02020603050405020304" pitchFamily="18" charset="0"/>
              </a:rPr>
              <a:t> are </a:t>
            </a:r>
            <a:r>
              <a:rPr lang="en-GB" sz="1800" dirty="0" err="1">
                <a:effectLst/>
                <a:latin typeface="Times New Roman" panose="02020603050405020304" pitchFamily="18" charset="0"/>
                <a:ea typeface="Times New Roman" panose="02020603050405020304" pitchFamily="18" charset="0"/>
              </a:rPr>
              <a:t>uninqu</a:t>
            </a:r>
            <a:r>
              <a:rPr lang="en-GB" sz="1800" dirty="0">
                <a:effectLst/>
                <a:latin typeface="Times New Roman" panose="02020603050405020304" pitchFamily="18" charset="0"/>
                <a:ea typeface="Times New Roman" panose="02020603050405020304" pitchFamily="18" charset="0"/>
              </a:rPr>
              <a:t> in nature</a:t>
            </a:r>
            <a:endParaRPr lang="en-US" dirty="0"/>
          </a:p>
        </p:txBody>
      </p:sp>
    </p:spTree>
    <p:extLst>
      <p:ext uri="{BB962C8B-B14F-4D97-AF65-F5344CB8AC3E}">
        <p14:creationId xmlns:p14="http://schemas.microsoft.com/office/powerpoint/2010/main" val="203312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ABDF-2D9F-261C-B7C1-259562F72C9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3264F84B-C9C8-C161-891F-F9B1B66E5D4F}"/>
              </a:ext>
            </a:extLst>
          </p:cNvPr>
          <p:cNvSpPr>
            <a:spLocks noGrp="1"/>
          </p:cNvSpPr>
          <p:nvPr>
            <p:ph idx="1"/>
          </p:nvPr>
        </p:nvSpPr>
        <p:spPr/>
        <p:txBody>
          <a:bodyPr/>
          <a:lstStyle/>
          <a:p>
            <a:r>
              <a:rPr lang="en-US" dirty="0"/>
              <a:t>1.</a:t>
            </a:r>
            <a:r>
              <a:rPr lang="en-GB" sz="1800" dirty="0">
                <a:effectLst/>
                <a:latin typeface="Times New Roman" panose="02020603050405020304" pitchFamily="18" charset="0"/>
                <a:ea typeface="Times New Roman" panose="02020603050405020304" pitchFamily="18" charset="0"/>
              </a:rPr>
              <a:t> Stores use market basket analysis to figure out what people like to buy together. They look at a lot of receipts to see what products are often bought together. Then, they use this information to make decisions about how to stock their shelves and what discounts to offer. </a:t>
            </a:r>
          </a:p>
          <a:p>
            <a:r>
              <a:rPr lang="en-GB" sz="1800" dirty="0">
                <a:latin typeface="Times New Roman" panose="02020603050405020304" pitchFamily="18" charset="0"/>
                <a:ea typeface="Times New Roman" panose="02020603050405020304" pitchFamily="18" charset="0"/>
              </a:rPr>
              <a:t>2.</a:t>
            </a:r>
            <a:r>
              <a:rPr lang="en-GB" sz="1800" dirty="0">
                <a:effectLst/>
                <a:latin typeface="Times New Roman" panose="02020603050405020304" pitchFamily="18" charset="0"/>
                <a:ea typeface="Times New Roman" panose="02020603050405020304" pitchFamily="18" charset="0"/>
              </a:rPr>
              <a:t>This can help them sell more products and make more money. The customers-items matrix is a table that shows what products each customer has bought. </a:t>
            </a:r>
          </a:p>
          <a:p>
            <a:r>
              <a:rPr lang="en-GB" sz="1800" dirty="0">
                <a:latin typeface="Times New Roman" panose="02020603050405020304" pitchFamily="18" charset="0"/>
                <a:ea typeface="Times New Roman" panose="02020603050405020304" pitchFamily="18" charset="0"/>
              </a:rPr>
              <a:t>3.</a:t>
            </a:r>
            <a:r>
              <a:rPr lang="en-GB" sz="1800" dirty="0">
                <a:effectLst/>
                <a:latin typeface="Times New Roman" panose="02020603050405020304" pitchFamily="18" charset="0"/>
                <a:ea typeface="Times New Roman" panose="02020603050405020304" pitchFamily="18" charset="0"/>
              </a:rPr>
              <a:t>Each row in the table represents a different customer, and each column represents a different product. The numbers in the table show how many times each customer has bought each product. The most items that appeared together are butter and shopping bags and spread cheese. </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76D8E09F-035E-F297-ECCD-5162337A70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54D72A4-C643-3060-51B6-16B1814B72A6}"/>
              </a:ext>
            </a:extLst>
          </p:cNvPr>
          <p:cNvSpPr>
            <a:spLocks noGrp="1"/>
          </p:cNvSpPr>
          <p:nvPr>
            <p:ph type="sldNum" sz="quarter" idx="12"/>
          </p:nvPr>
        </p:nvSpPr>
        <p:spPr/>
        <p:txBody>
          <a:bodyPr/>
          <a:lstStyle/>
          <a:p>
            <a:fld id="{FF2BD96E-3838-45D2-9031-D3AF67C920A5}" type="slidenum">
              <a:rPr lang="en-US" smtClean="0"/>
              <a:t>6</a:t>
            </a:fld>
            <a:endParaRPr lang="en-US" dirty="0"/>
          </a:p>
        </p:txBody>
      </p:sp>
    </p:spTree>
    <p:extLst>
      <p:ext uri="{BB962C8B-B14F-4D97-AF65-F5344CB8AC3E}">
        <p14:creationId xmlns:p14="http://schemas.microsoft.com/office/powerpoint/2010/main" val="377388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11F8-F43F-EE1B-99F1-82DEBED52BF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E3E4285-816E-E263-5A08-BAD66D1560AB}"/>
              </a:ext>
            </a:extLst>
          </p:cNvPr>
          <p:cNvSpPr>
            <a:spLocks noGrp="1"/>
          </p:cNvSpPr>
          <p:nvPr>
            <p:ph idx="1"/>
          </p:nvPr>
        </p:nvSpPr>
        <p:spPr/>
        <p:txBody>
          <a:bodyPr>
            <a:normAutofit fontScale="92500" lnSpcReduction="10000"/>
          </a:bodyPr>
          <a:lstStyle/>
          <a:p>
            <a:pPr marL="0" marR="0">
              <a:lnSpc>
                <a:spcPct val="115000"/>
              </a:lnSpc>
              <a:spcBef>
                <a:spcPts val="1200"/>
              </a:spcBef>
              <a:spcAft>
                <a:spcPts val="1500"/>
              </a:spcAft>
            </a:pP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refers to an algorithm for computing association rules between objects. This shows how two or more things are related. In other words, we can say that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is an inverse association rule that checks if people who bought product A also bought product B .</a:t>
            </a:r>
            <a:endParaRPr lang="en-US" sz="1800" dirty="0">
              <a:effectLst/>
              <a:latin typeface="Arial" panose="020B0604020202020204" pitchFamily="34" charset="0"/>
              <a:ea typeface="Arial" panose="020B0604020202020204" pitchFamily="34" charset="0"/>
            </a:endParaRPr>
          </a:p>
          <a:p>
            <a:r>
              <a:rPr lang="en-GB" sz="1800" dirty="0">
                <a:effectLst/>
                <a:latin typeface="Times New Roman" panose="02020603050405020304" pitchFamily="18" charset="0"/>
                <a:ea typeface="Times New Roman" panose="02020603050405020304" pitchFamily="18" charset="0"/>
              </a:rPr>
              <a:t>The main objective of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is to establish association rules between objects. The association law describes how two or more entities are related to each other.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algorithms are also known as frequent pattern mining.</a:t>
            </a:r>
          </a:p>
          <a:p>
            <a:r>
              <a:rPr lang="en-GB" sz="1800" dirty="0">
                <a:effectLst/>
                <a:latin typeface="Times New Roman" panose="02020603050405020304" pitchFamily="18" charset="0"/>
                <a:ea typeface="Times New Roman" panose="02020603050405020304" pitchFamily="18" charset="0"/>
              </a:rPr>
              <a:t> Typically, you apply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to a database with many jobs. Let us understand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with the help of an example; Imagine going to Big Bazaar to buy different things. </a:t>
            </a:r>
          </a:p>
          <a:p>
            <a:r>
              <a:rPr lang="en-GB" sz="1800" dirty="0">
                <a:effectLst/>
                <a:latin typeface="Times New Roman" panose="02020603050405020304" pitchFamily="18" charset="0"/>
                <a:ea typeface="Times New Roman" panose="02020603050405020304" pitchFamily="18" charset="0"/>
              </a:rPr>
              <a:t>It helps consumers shop faster and increases the size of retail markets. In this tutorial, we will discuss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with an example</a:t>
            </a:r>
            <a:endParaRPr lang="en-US" dirty="0"/>
          </a:p>
        </p:txBody>
      </p:sp>
      <p:sp>
        <p:nvSpPr>
          <p:cNvPr id="4" name="Footer Placeholder 3">
            <a:extLst>
              <a:ext uri="{FF2B5EF4-FFF2-40B4-BE49-F238E27FC236}">
                <a16:creationId xmlns:a16="http://schemas.microsoft.com/office/drawing/2014/main" id="{9E54E790-9963-9F8A-7DB1-87FB41BB52A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9D440B85-7EAE-861D-CB08-E8F51D4E255D}"/>
              </a:ext>
            </a:extLst>
          </p:cNvPr>
          <p:cNvSpPr>
            <a:spLocks noGrp="1"/>
          </p:cNvSpPr>
          <p:nvPr>
            <p:ph type="sldNum" sz="quarter" idx="12"/>
          </p:nvPr>
        </p:nvSpPr>
        <p:spPr/>
        <p:txBody>
          <a:bodyPr/>
          <a:lstStyle/>
          <a:p>
            <a:fld id="{FF2BD96E-3838-45D2-9031-D3AF67C920A5}" type="slidenum">
              <a:rPr lang="en-US" smtClean="0"/>
              <a:t>7</a:t>
            </a:fld>
            <a:endParaRPr lang="en-US" dirty="0"/>
          </a:p>
        </p:txBody>
      </p:sp>
    </p:spTree>
    <p:extLst>
      <p:ext uri="{BB962C8B-B14F-4D97-AF65-F5344CB8AC3E}">
        <p14:creationId xmlns:p14="http://schemas.microsoft.com/office/powerpoint/2010/main" val="389789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410C-B7CF-6BD1-8D88-43A5D9F5E822}"/>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228FA849-1CB0-7846-6F73-B204367C4E37}"/>
              </a:ext>
            </a:extLst>
          </p:cNvPr>
          <p:cNvSpPr>
            <a:spLocks noGrp="1"/>
          </p:cNvSpPr>
          <p:nvPr>
            <p:ph idx="1"/>
          </p:nvPr>
        </p:nvSpPr>
        <p:spPr/>
        <p:txBody>
          <a:bodyPr/>
          <a:lstStyle/>
          <a:p>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refers to the algorithm used in mining frequent product sets and related association rules. Generally,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works on a database with a large number of transactions. For example, merchandise customers but in a Big Bazaar.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helps customers shop faster and increases the sales performance of a particular store.</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B93320CA-5CE3-332A-58EE-D0AA3C5E473F}"/>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04D2213-6DA8-1DB6-FA9E-D1F81EA9E131}"/>
              </a:ext>
            </a:extLst>
          </p:cNvPr>
          <p:cNvSpPr>
            <a:spLocks noGrp="1"/>
          </p:cNvSpPr>
          <p:nvPr>
            <p:ph type="sldNum" sz="quarter" idx="12"/>
          </p:nvPr>
        </p:nvSpPr>
        <p:spPr/>
        <p:txBody>
          <a:bodyPr/>
          <a:lstStyle/>
          <a:p>
            <a:fld id="{FF2BD96E-3838-45D2-9031-D3AF67C920A5}" type="slidenum">
              <a:rPr lang="en-US" smtClean="0"/>
              <a:t>8</a:t>
            </a:fld>
            <a:endParaRPr lang="en-US" dirty="0"/>
          </a:p>
        </p:txBody>
      </p:sp>
    </p:spTree>
    <p:extLst>
      <p:ext uri="{BB962C8B-B14F-4D97-AF65-F5344CB8AC3E}">
        <p14:creationId xmlns:p14="http://schemas.microsoft.com/office/powerpoint/2010/main" val="136083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DCB6-E962-0A5F-BFD8-FF7E6E63EBC3}"/>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2F68B126-4DE5-3E8D-3BCB-D0A7301A3339}"/>
              </a:ext>
            </a:extLst>
          </p:cNvPr>
          <p:cNvSpPr>
            <a:spLocks noGrp="1"/>
          </p:cNvSpPr>
          <p:nvPr>
            <p:ph idx="1"/>
          </p:nvPr>
        </p:nvSpPr>
        <p:spPr/>
        <p:txBody>
          <a:bodyPr>
            <a:normAutofit fontScale="85000" lnSpcReduction="20000"/>
          </a:bodyPr>
          <a:lstStyle/>
          <a:p>
            <a:pPr marL="0" marR="0">
              <a:lnSpc>
                <a:spcPct val="115000"/>
              </a:lnSpc>
              <a:spcBef>
                <a:spcPts val="1200"/>
              </a:spcBef>
              <a:spcAft>
                <a:spcPts val="1500"/>
              </a:spcAft>
            </a:pPr>
            <a:r>
              <a:rPr lang="en-GB" sz="1800" dirty="0">
                <a:effectLst/>
                <a:latin typeface="Times New Roman" panose="02020603050405020304" pitchFamily="18" charset="0"/>
                <a:ea typeface="Times New Roman" panose="02020603050405020304" pitchFamily="18" charset="0"/>
              </a:rPr>
              <a:t>Support (Biscuits) = (Transactions relating biscuits) / (Total transactions) </a:t>
            </a:r>
            <a:endParaRPr lang="en-US" sz="1800" dirty="0">
              <a:effectLst/>
              <a:latin typeface="Arial" panose="020B0604020202020204" pitchFamily="34" charset="0"/>
              <a:ea typeface="Arial" panose="020B0604020202020204" pitchFamily="34" charset="0"/>
            </a:endParaRPr>
          </a:p>
          <a:p>
            <a:pPr marL="97200" marR="0" indent="0">
              <a:lnSpc>
                <a:spcPct val="115000"/>
              </a:lnSpc>
              <a:spcBef>
                <a:spcPts val="1200"/>
              </a:spcBef>
              <a:spcAft>
                <a:spcPts val="1500"/>
              </a:spcAft>
              <a:buNone/>
            </a:pPr>
            <a:r>
              <a:rPr lang="en-GB" sz="1800" dirty="0">
                <a:effectLst/>
                <a:latin typeface="Times New Roman" panose="02020603050405020304" pitchFamily="18" charset="0"/>
                <a:ea typeface="Times New Roman" panose="02020603050405020304" pitchFamily="18" charset="0"/>
              </a:rPr>
              <a:t>           = four hundred/4000 = 10 percentage.</a:t>
            </a:r>
            <a:endParaRPr lang="en-US" sz="1800" dirty="0">
              <a:effectLst/>
              <a:latin typeface="Arial" panose="020B0604020202020204" pitchFamily="34" charset="0"/>
              <a:ea typeface="Arial" panose="020B0604020202020204" pitchFamily="34" charset="0"/>
            </a:endParaRPr>
          </a:p>
          <a:p>
            <a:pPr marL="0" marR="0">
              <a:lnSpc>
                <a:spcPct val="115000"/>
              </a:lnSpc>
              <a:spcBef>
                <a:spcPts val="1200"/>
              </a:spcBef>
              <a:spcAft>
                <a:spcPts val="1500"/>
              </a:spcAft>
            </a:pPr>
            <a:r>
              <a:rPr lang="en-GB" sz="1800" dirty="0">
                <a:effectLst/>
                <a:latin typeface="Times New Roman" panose="02020603050405020304" pitchFamily="18" charset="0"/>
                <a:ea typeface="Times New Roman" panose="02020603050405020304" pitchFamily="18" charset="0"/>
              </a:rPr>
              <a:t>Confidence refers to the opportunity that the clients offered each biscuits and candies collectively. So, you need to divide the variety of transactions that incorporate both biscuits and sweets with the aid of the entire wide variety of transactions to get the self belief.</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Confidence = (Transactions relating both biscuits and Chocolate) / (Total transactions involving Biscuits)</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200/400</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50 percent.</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977E7F23-8E6A-3C2B-AEB2-00BE6CFD9491}"/>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F036A4B9-C2DB-5837-1428-DE452B1554B6}"/>
              </a:ext>
            </a:extLst>
          </p:cNvPr>
          <p:cNvSpPr>
            <a:spLocks noGrp="1"/>
          </p:cNvSpPr>
          <p:nvPr>
            <p:ph type="sldNum" sz="quarter" idx="12"/>
          </p:nvPr>
        </p:nvSpPr>
        <p:spPr/>
        <p:txBody>
          <a:bodyPr/>
          <a:lstStyle/>
          <a:p>
            <a:fld id="{FF2BD96E-3838-45D2-9031-D3AF67C920A5}" type="slidenum">
              <a:rPr lang="en-US" smtClean="0"/>
              <a:t>9</a:t>
            </a:fld>
            <a:endParaRPr lang="en-US" dirty="0"/>
          </a:p>
        </p:txBody>
      </p:sp>
    </p:spTree>
    <p:extLst>
      <p:ext uri="{BB962C8B-B14F-4D97-AF65-F5344CB8AC3E}">
        <p14:creationId xmlns:p14="http://schemas.microsoft.com/office/powerpoint/2010/main" val="382651273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B9D788-52D8-46C3-92EC-553D7E4077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{D2DD04DD-DD0D-48F4-8519-6EB0FDD7BC0C}tf11158769_win32</Template>
  <TotalTime>165</TotalTime>
  <Words>952</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Calibri</vt:lpstr>
      <vt:lpstr>Goudy Old Style</vt:lpstr>
      <vt:lpstr>Times New Roman</vt:lpstr>
      <vt:lpstr>Wingdings</vt:lpstr>
      <vt:lpstr>FrostyVTI</vt:lpstr>
      <vt:lpstr>MARKET BASKET ANALYSIS</vt:lpstr>
      <vt:lpstr>Agenda</vt:lpstr>
      <vt:lpstr>Data Set </vt:lpstr>
      <vt:lpstr>EXPLORATORY DATA ANALYSIS(EDA): </vt:lpstr>
      <vt:lpstr>Detail Design of Features</vt:lpstr>
      <vt:lpstr>Analysis</vt:lpstr>
      <vt:lpstr>IMPLEMENTATION</vt:lpstr>
      <vt:lpstr>IMPLEMENTATION</vt:lpstr>
      <vt:lpstr>CALCULATIONS</vt:lpstr>
      <vt:lpstr>CALCULATIONS</vt:lpstr>
      <vt:lpstr>PRELIMINARY RESULTS</vt:lpstr>
      <vt:lpstr>PRELIMINARY RESULTS</vt:lpstr>
      <vt:lpstr>TEAM ROLES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Pasumarthi RaghuRam Chowdary</dc:creator>
  <cp:lastModifiedBy>Pasumarthi RaghuRam Chowdary</cp:lastModifiedBy>
  <cp:revision>3</cp:revision>
  <dcterms:created xsi:type="dcterms:W3CDTF">2023-11-20T06:31:41Z</dcterms:created>
  <dcterms:modified xsi:type="dcterms:W3CDTF">2023-11-20T09:17:37Z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