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68" r:id="rId4"/>
    <p:sldId id="258" r:id="rId5"/>
    <p:sldId id="269" r:id="rId6"/>
    <p:sldId id="270" r:id="rId7"/>
    <p:sldId id="271" r:id="rId8"/>
    <p:sldId id="272" r:id="rId9"/>
    <p:sldId id="273" r:id="rId10"/>
    <p:sldId id="274"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A39DAF-3A53-484D-9D6C-FC772398ED45}" v="180" dt="2024-02-09T07:11:46.537"/>
    <p1510:client id="{EC9C4681-CDDC-48EC-B14C-622D920B3AC2}" v="2" dt="2024-02-09T05:10:34.7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5/10/2024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5391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5/10/2024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9013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5/10/2024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916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5/10/2024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0246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5/10/2024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2692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5/10/2024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915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5/10/2024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4950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5/10/2024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4119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5/10/2024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5387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5/10/2024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758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5/10/2024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1236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lIns="109728" tIns="109728" rIns="109728" bIns="91440" anchor="ctr"/>
          <a:lstStyle>
            <a:lvl1pPr algn="r">
              <a:defRPr sz="1200" spc="110">
                <a:solidFill>
                  <a:schemeClr val="tx1">
                    <a:tint val="75000"/>
                    <a:alpha val="70000"/>
                  </a:schemeClr>
                </a:solidFill>
              </a:defRPr>
            </a:lvl1pPr>
          </a:lstStyle>
          <a:p>
            <a:fld id="{76969C88-B244-455D-A017-012B25B1ACDD}" type="datetimeFigureOut">
              <a:rPr lang="en-US" smtClean="0"/>
              <a:pPr/>
              <a:t>5/10/2024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lIns="109728" tIns="109728" rIns="109728" bIns="91440" anchor="ctr"/>
          <a:lstStyle>
            <a:lvl1pPr algn="l">
              <a:defRPr sz="1200" spc="11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lIns="109728" tIns="109728" rIns="109728" bIns="91440" anchor="ctr"/>
          <a:lstStyle>
            <a:lvl1pPr algn="r">
              <a:defRPr sz="1200" spc="1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273639759"/>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76" r:id="rId6"/>
    <p:sldLayoutId id="2147483772" r:id="rId7"/>
    <p:sldLayoutId id="2147483773" r:id="rId8"/>
    <p:sldLayoutId id="2147483774" r:id="rId9"/>
    <p:sldLayoutId id="2147483775" r:id="rId10"/>
    <p:sldLayoutId id="2147483777" r:id="rId11"/>
  </p:sldLayoutIdLst>
  <p:txStyles>
    <p:titleStyle>
      <a:lvl1pPr algn="l" defTabSz="914400" rtl="0" eaLnBrk="1" latinLnBrk="0" hangingPunct="1">
        <a:lnSpc>
          <a:spcPct val="90000"/>
        </a:lnSpc>
        <a:spcBef>
          <a:spcPct val="0"/>
        </a:spcBef>
        <a:buNone/>
        <a:defRPr sz="4400" b="1" kern="1200" spc="7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spc="1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spc="1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spc="1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spc="1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spc="1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a:extLst>
              <a:ext uri="{FF2B5EF4-FFF2-40B4-BE49-F238E27FC236}">
                <a16:creationId xmlns:a16="http://schemas.microsoft.com/office/drawing/2014/main" id="{C42760BA-71EE-0889-701C-470ABBE516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0525" y="0"/>
            <a:ext cx="7531476" cy="4412974"/>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145" name="Freeform: Shape 144">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p:cNvSpPr>
            <a:spLocks noGrp="1"/>
          </p:cNvSpPr>
          <p:nvPr>
            <p:ph type="ctrTitle"/>
          </p:nvPr>
        </p:nvSpPr>
        <p:spPr>
          <a:xfrm>
            <a:off x="553278" y="1371603"/>
            <a:ext cx="5691810" cy="2286000"/>
          </a:xfrm>
        </p:spPr>
        <p:txBody>
          <a:bodyPr>
            <a:normAutofit/>
          </a:bodyPr>
          <a:lstStyle/>
          <a:p>
            <a:pPr algn="l"/>
            <a:r>
              <a:rPr lang="en-US" sz="5400" b="0" dirty="0">
                <a:ea typeface="+mj-lt"/>
                <a:cs typeface="+mj-lt"/>
              </a:rPr>
              <a:t>Cyber Kill Chain</a:t>
            </a:r>
            <a:endParaRPr lang="en-US" sz="5400" dirty="0">
              <a:ea typeface="+mj-lt"/>
              <a:cs typeface="+mj-lt"/>
            </a:endParaRPr>
          </a:p>
        </p:txBody>
      </p:sp>
      <p:sp>
        <p:nvSpPr>
          <p:cNvPr id="3" name="Subtitle 2"/>
          <p:cNvSpPr>
            <a:spLocks noGrp="1"/>
          </p:cNvSpPr>
          <p:nvPr>
            <p:ph type="subTitle" idx="1"/>
          </p:nvPr>
        </p:nvSpPr>
        <p:spPr>
          <a:xfrm>
            <a:off x="762000" y="4571999"/>
            <a:ext cx="4572000" cy="1524000"/>
          </a:xfrm>
        </p:spPr>
        <p:txBody>
          <a:bodyPr vert="horz" lIns="91440" tIns="45720" rIns="91440" bIns="45720" rtlCol="0" anchor="t">
            <a:normAutofit/>
          </a:bodyPr>
          <a:lstStyle/>
          <a:p>
            <a:pPr algn="l"/>
            <a:r>
              <a:rPr lang="en-US" dirty="0">
                <a:solidFill>
                  <a:schemeClr val="tx2"/>
                </a:solidFill>
                <a:latin typeface="Sitka Subheading"/>
              </a:rPr>
              <a:t>By</a:t>
            </a:r>
          </a:p>
          <a:p>
            <a:pPr algn="l"/>
            <a:r>
              <a:rPr lang="en-US" dirty="0">
                <a:solidFill>
                  <a:schemeClr val="tx2"/>
                </a:solidFill>
                <a:latin typeface="Sitka Subheading"/>
              </a:rPr>
              <a:t>RAGILA V </a:t>
            </a:r>
            <a:r>
              <a:rPr lang="en-US" err="1">
                <a:solidFill>
                  <a:schemeClr val="tx2"/>
                </a:solidFill>
                <a:latin typeface="Sitka Subheading"/>
              </a:rPr>
              <a:t>V</a:t>
            </a:r>
            <a:endParaRPr lang="en-US">
              <a:solidFill>
                <a:schemeClr val="tx2"/>
              </a:solidFill>
              <a:latin typeface="Sitka Subheading"/>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52E1-9971-FE7C-DAA7-DE747BA6BEF0}"/>
              </a:ext>
            </a:extLst>
          </p:cNvPr>
          <p:cNvSpPr>
            <a:spLocks noGrp="1"/>
          </p:cNvSpPr>
          <p:nvPr>
            <p:ph type="title"/>
          </p:nvPr>
        </p:nvSpPr>
        <p:spPr/>
        <p:txBody>
          <a:bodyPr/>
          <a:lstStyle/>
          <a:p>
            <a:r>
              <a:rPr lang="en-IN" dirty="0"/>
              <a:t>Phase 7 - Actions on Objectives</a:t>
            </a:r>
            <a:endParaRPr lang="en-US" dirty="0"/>
          </a:p>
        </p:txBody>
      </p:sp>
      <p:sp>
        <p:nvSpPr>
          <p:cNvPr id="3" name="Content Placeholder 2">
            <a:extLst>
              <a:ext uri="{FF2B5EF4-FFF2-40B4-BE49-F238E27FC236}">
                <a16:creationId xmlns:a16="http://schemas.microsoft.com/office/drawing/2014/main" id="{025C5597-E573-4B9E-5CE0-CBB356463406}"/>
              </a:ext>
            </a:extLst>
          </p:cNvPr>
          <p:cNvSpPr>
            <a:spLocks noGrp="1"/>
          </p:cNvSpPr>
          <p:nvPr>
            <p:ph idx="1"/>
          </p:nvPr>
        </p:nvSpPr>
        <p:spPr/>
        <p:txBody>
          <a:bodyPr lIns="109728" tIns="109728" rIns="109728" bIns="91440" anchor="t"/>
          <a:lstStyle/>
          <a:p>
            <a:r>
              <a:rPr lang="en-US" dirty="0">
                <a:solidFill>
                  <a:schemeClr val="tx2"/>
                </a:solidFill>
                <a:ea typeface="+mn-lt"/>
                <a:cs typeface="+mn-lt"/>
              </a:rPr>
              <a:t>The attacker achieves their ultimate objectives, which could include data theft, system disruption, or financial gain.</a:t>
            </a:r>
          </a:p>
          <a:p>
            <a:r>
              <a:rPr lang="en-US" dirty="0">
                <a:solidFill>
                  <a:schemeClr val="tx2"/>
                </a:solidFill>
                <a:ea typeface="+mn-lt"/>
                <a:cs typeface="+mn-lt"/>
              </a:rPr>
              <a:t>To accomplish the goals of the cyberattack, often by stealing sensitive information or causing damage to the target's systems.</a:t>
            </a:r>
          </a:p>
        </p:txBody>
      </p:sp>
      <p:pic>
        <p:nvPicPr>
          <p:cNvPr id="4" name="Picture 3">
            <a:extLst>
              <a:ext uri="{FF2B5EF4-FFF2-40B4-BE49-F238E27FC236}">
                <a16:creationId xmlns:a16="http://schemas.microsoft.com/office/drawing/2014/main" id="{D990C6E6-1E9B-4E98-6A5C-3A8011E7D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1470" y="888900"/>
            <a:ext cx="1818303" cy="1397100"/>
          </a:xfrm>
          <a:prstGeom prst="rect">
            <a:avLst/>
          </a:prstGeom>
        </p:spPr>
      </p:pic>
    </p:spTree>
    <p:extLst>
      <p:ext uri="{BB962C8B-B14F-4D97-AF65-F5344CB8AC3E}">
        <p14:creationId xmlns:p14="http://schemas.microsoft.com/office/powerpoint/2010/main" val="187840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4647-CA9A-56C8-2BA6-6C0232A3432F}"/>
              </a:ext>
            </a:extLst>
          </p:cNvPr>
          <p:cNvSpPr>
            <a:spLocks noGrp="1"/>
          </p:cNvSpPr>
          <p:nvPr>
            <p:ph type="title"/>
          </p:nvPr>
        </p:nvSpPr>
        <p:spPr>
          <a:xfrm>
            <a:off x="762000" y="616226"/>
            <a:ext cx="10668000" cy="1524000"/>
          </a:xfrm>
        </p:spPr>
        <p:txBody>
          <a:bodyPr/>
          <a:lstStyle/>
          <a:p>
            <a:r>
              <a:rPr lang="en-IN" dirty="0"/>
              <a:t>Conclusion and </a:t>
            </a:r>
            <a:r>
              <a:rPr lang="en-IN" dirty="0" err="1"/>
              <a:t>Defense</a:t>
            </a:r>
            <a:r>
              <a:rPr lang="en-IN" dirty="0"/>
              <a:t> Strategies</a:t>
            </a:r>
            <a:endParaRPr lang="en-US" dirty="0">
              <a:ea typeface="+mj-lt"/>
              <a:cs typeface="+mj-lt"/>
            </a:endParaRPr>
          </a:p>
        </p:txBody>
      </p:sp>
      <p:sp>
        <p:nvSpPr>
          <p:cNvPr id="3" name="Content Placeholder 2">
            <a:extLst>
              <a:ext uri="{FF2B5EF4-FFF2-40B4-BE49-F238E27FC236}">
                <a16:creationId xmlns:a16="http://schemas.microsoft.com/office/drawing/2014/main" id="{FDCABE98-152E-D614-B9BB-8245FF95A353}"/>
              </a:ext>
            </a:extLst>
          </p:cNvPr>
          <p:cNvSpPr>
            <a:spLocks noGrp="1"/>
          </p:cNvSpPr>
          <p:nvPr>
            <p:ph idx="1"/>
          </p:nvPr>
        </p:nvSpPr>
        <p:spPr>
          <a:xfrm>
            <a:off x="762000" y="1782417"/>
            <a:ext cx="11111948" cy="3818083"/>
          </a:xfrm>
        </p:spPr>
        <p:txBody>
          <a:bodyPr lIns="109728" tIns="109728" rIns="109728" bIns="91440" anchor="t"/>
          <a:lstStyle/>
          <a:p>
            <a:r>
              <a:rPr lang="en-US" dirty="0">
                <a:solidFill>
                  <a:schemeClr val="tx1"/>
                </a:solidFill>
                <a:ea typeface="+mn-lt"/>
                <a:cs typeface="+mn-lt"/>
              </a:rPr>
              <a:t>By understanding each phase of the Cyber Kill Chain, organizations can implement proactive defense strategies to detect, prevent, and respond to cyberattacks effectively.</a:t>
            </a:r>
          </a:p>
          <a:p>
            <a:r>
              <a:rPr lang="en-US" dirty="0">
                <a:solidFill>
                  <a:schemeClr val="tx1"/>
                </a:solidFill>
              </a:rPr>
              <a:t> Implementing threat intelligence, network segmentation, employee training, and robust cybersecurity measures can help organizations defend against cyber threats and mitigate the risks posed by each phase of the Cyber Kill Chain.</a:t>
            </a:r>
          </a:p>
          <a:p>
            <a:endParaRPr lang="en-US" dirty="0">
              <a:solidFill>
                <a:srgbClr val="FFFFFF">
                  <a:alpha val="70000"/>
                </a:srgbClr>
              </a:solidFill>
            </a:endParaRPr>
          </a:p>
        </p:txBody>
      </p:sp>
    </p:spTree>
    <p:extLst>
      <p:ext uri="{BB962C8B-B14F-4D97-AF65-F5344CB8AC3E}">
        <p14:creationId xmlns:p14="http://schemas.microsoft.com/office/powerpoint/2010/main" val="652167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2EE75F1-447D-9292-45C5-0F878672EDB6}"/>
              </a:ext>
            </a:extLst>
          </p:cNvPr>
          <p:cNvSpPr>
            <a:spLocks noGrp="1"/>
          </p:cNvSpPr>
          <p:nvPr>
            <p:ph type="title"/>
          </p:nvPr>
        </p:nvSpPr>
        <p:spPr>
          <a:xfrm>
            <a:off x="762000" y="1524000"/>
            <a:ext cx="10668000" cy="2286000"/>
          </a:xfrm>
        </p:spPr>
        <p:txBody>
          <a:bodyPr vert="horz" lIns="91440" tIns="45720" rIns="91440" bIns="45720" rtlCol="0" anchor="b">
            <a:normAutofit/>
          </a:bodyPr>
          <a:lstStyle/>
          <a:p>
            <a:r>
              <a:rPr lang="en-US" sz="4800" kern="1200" dirty="0">
                <a:latin typeface="+mj-lt"/>
                <a:ea typeface="+mj-ea"/>
                <a:cs typeface="+mj-cs"/>
              </a:rPr>
              <a:t>Thankyou</a:t>
            </a:r>
          </a:p>
        </p:txBody>
      </p:sp>
      <p:sp>
        <p:nvSpPr>
          <p:cNvPr id="15" name="Freeform: Shape 14">
            <a:extLst>
              <a:ext uri="{FF2B5EF4-FFF2-40B4-BE49-F238E27FC236}">
                <a16:creationId xmlns:a16="http://schemas.microsoft.com/office/drawing/2014/main" id="{00572931-961B-4A48-8B38-E9A9DB6E8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17" name="Freeform: Shape 16">
            <a:extLst>
              <a:ext uri="{FF2B5EF4-FFF2-40B4-BE49-F238E27FC236}">
                <a16:creationId xmlns:a16="http://schemas.microsoft.com/office/drawing/2014/main" id="{0F29AAD2-96E3-4A6F-9A5E-B6B9E7E11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720962"/>
            <a:ext cx="4228094" cy="1137038"/>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19" name="Freeform: Shape 18">
            <a:extLst>
              <a:ext uri="{FF2B5EF4-FFF2-40B4-BE49-F238E27FC236}">
                <a16:creationId xmlns:a16="http://schemas.microsoft.com/office/drawing/2014/main" id="{4EC84841-2631-44D2-A01B-6AF0CF7F7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620196"/>
            <a:ext cx="5038078" cy="1237805"/>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a:ln>
                <a:noFill/>
              </a:ln>
              <a:solidFill>
                <a:prstClr val="white"/>
              </a:solidFill>
              <a:effectLst/>
              <a:uLnTx/>
              <a:uFillTx/>
              <a:latin typeface="Avenir Next LT Pro Light"/>
            </a:endParaRPr>
          </a:p>
        </p:txBody>
      </p:sp>
    </p:spTree>
    <p:extLst>
      <p:ext uri="{BB962C8B-B14F-4D97-AF65-F5344CB8AC3E}">
        <p14:creationId xmlns:p14="http://schemas.microsoft.com/office/powerpoint/2010/main" val="351533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5E1D-C7C2-2043-0341-A12A42F177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3BAB7A3-F45C-9F67-6F93-7BBEBC7435F8}"/>
              </a:ext>
            </a:extLst>
          </p:cNvPr>
          <p:cNvSpPr>
            <a:spLocks noGrp="1"/>
          </p:cNvSpPr>
          <p:nvPr>
            <p:ph idx="1"/>
          </p:nvPr>
        </p:nvSpPr>
        <p:spPr>
          <a:xfrm>
            <a:off x="762001" y="2142227"/>
            <a:ext cx="10854905" cy="3818083"/>
          </a:xfrm>
        </p:spPr>
        <p:txBody>
          <a:bodyPr lIns="109728" tIns="109728" rIns="109728" bIns="91440" anchor="t"/>
          <a:lstStyle/>
          <a:p>
            <a:pPr algn="just"/>
            <a:r>
              <a:rPr lang="en-US" dirty="0">
                <a:solidFill>
                  <a:schemeClr val="tx1"/>
                </a:solidFill>
                <a:ea typeface="+mn-lt"/>
                <a:cs typeface="+mn-lt"/>
              </a:rPr>
              <a:t>A framework used to describe the stages of a cyberattack, from initial reconnaissance to achieving the attacker's objectives.</a:t>
            </a:r>
            <a:endParaRPr lang="en-US" dirty="0">
              <a:solidFill>
                <a:schemeClr val="tx1"/>
              </a:solidFill>
            </a:endParaRPr>
          </a:p>
          <a:p>
            <a:pPr algn="just"/>
            <a:r>
              <a:rPr lang="en-US" dirty="0">
                <a:solidFill>
                  <a:schemeClr val="tx1"/>
                </a:solidFill>
              </a:rPr>
              <a:t>Understanding the Cyber Kill Chain helps organizations identify and mitigate cyber threats more effectively.</a:t>
            </a:r>
            <a:endParaRPr lang="en-US" dirty="0">
              <a:solidFill>
                <a:schemeClr val="tx1"/>
              </a:solidFill>
              <a:ea typeface="+mn-lt"/>
              <a:cs typeface="+mn-lt"/>
            </a:endParaRPr>
          </a:p>
          <a:p>
            <a:pPr algn="just"/>
            <a:endParaRPr lang="en-US" dirty="0">
              <a:solidFill>
                <a:schemeClr val="tx1"/>
              </a:solidFill>
              <a:cs typeface="Times New Roman"/>
            </a:endParaRPr>
          </a:p>
          <a:p>
            <a:pPr algn="just"/>
            <a:endParaRPr lang="en-US" dirty="0">
              <a:cs typeface="Times New Roman"/>
            </a:endParaRPr>
          </a:p>
          <a:p>
            <a:pPr algn="just"/>
            <a:endParaRPr lang="en-US" dirty="0">
              <a:solidFill>
                <a:srgbClr val="FFFFFF">
                  <a:alpha val="70000"/>
                </a:srgbClr>
              </a:solidFill>
            </a:endParaRPr>
          </a:p>
          <a:p>
            <a:pPr marL="0" indent="0" algn="just">
              <a:buNone/>
            </a:pPr>
            <a:br>
              <a:rPr lang="en-US" dirty="0"/>
            </a:br>
            <a:endParaRPr lang="en-US" dirty="0"/>
          </a:p>
        </p:txBody>
      </p:sp>
    </p:spTree>
    <p:extLst>
      <p:ext uri="{BB962C8B-B14F-4D97-AF65-F5344CB8AC3E}">
        <p14:creationId xmlns:p14="http://schemas.microsoft.com/office/powerpoint/2010/main" val="237103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5E1D-C7C2-2043-0341-A12A42F1771C}"/>
              </a:ext>
            </a:extLst>
          </p:cNvPr>
          <p:cNvSpPr>
            <a:spLocks noGrp="1"/>
          </p:cNvSpPr>
          <p:nvPr>
            <p:ph type="title"/>
          </p:nvPr>
        </p:nvSpPr>
        <p:spPr>
          <a:xfrm>
            <a:off x="762001" y="521149"/>
            <a:ext cx="10668000" cy="1524000"/>
          </a:xfrm>
        </p:spPr>
        <p:txBody>
          <a:bodyPr/>
          <a:lstStyle/>
          <a:p>
            <a:r>
              <a:rPr lang="en-US" dirty="0"/>
              <a:t>7 Phases of Cyber Kill Chain Process</a:t>
            </a:r>
          </a:p>
        </p:txBody>
      </p:sp>
      <p:sp>
        <p:nvSpPr>
          <p:cNvPr id="3" name="Content Placeholder 2">
            <a:extLst>
              <a:ext uri="{FF2B5EF4-FFF2-40B4-BE49-F238E27FC236}">
                <a16:creationId xmlns:a16="http://schemas.microsoft.com/office/drawing/2014/main" id="{63BAB7A3-F45C-9F67-6F93-7BBEBC7435F8}"/>
              </a:ext>
            </a:extLst>
          </p:cNvPr>
          <p:cNvSpPr>
            <a:spLocks noGrp="1"/>
          </p:cNvSpPr>
          <p:nvPr>
            <p:ph idx="1"/>
          </p:nvPr>
        </p:nvSpPr>
        <p:spPr>
          <a:xfrm>
            <a:off x="762001" y="2142227"/>
            <a:ext cx="10854905" cy="3818083"/>
          </a:xfrm>
        </p:spPr>
        <p:txBody>
          <a:bodyPr lIns="109728" tIns="109728" rIns="109728" bIns="91440" anchor="t"/>
          <a:lstStyle/>
          <a:p>
            <a:pPr algn="just"/>
            <a:endParaRPr lang="en-US" dirty="0">
              <a:solidFill>
                <a:schemeClr val="tx1"/>
              </a:solidFill>
              <a:cs typeface="Times New Roman"/>
            </a:endParaRPr>
          </a:p>
          <a:p>
            <a:pPr algn="just"/>
            <a:endParaRPr lang="en-US" dirty="0">
              <a:cs typeface="Times New Roman"/>
            </a:endParaRPr>
          </a:p>
          <a:p>
            <a:pPr algn="just"/>
            <a:endParaRPr lang="en-US" dirty="0">
              <a:solidFill>
                <a:srgbClr val="FFFFFF">
                  <a:alpha val="70000"/>
                </a:srgbClr>
              </a:solidFill>
            </a:endParaRPr>
          </a:p>
          <a:p>
            <a:pPr marL="0" indent="0" algn="just">
              <a:buNone/>
            </a:pPr>
            <a:br>
              <a:rPr lang="en-US" dirty="0"/>
            </a:br>
            <a:endParaRPr lang="en-US" dirty="0"/>
          </a:p>
        </p:txBody>
      </p:sp>
      <p:pic>
        <p:nvPicPr>
          <p:cNvPr id="5" name="Picture 4">
            <a:extLst>
              <a:ext uri="{FF2B5EF4-FFF2-40B4-BE49-F238E27FC236}">
                <a16:creationId xmlns:a16="http://schemas.microsoft.com/office/drawing/2014/main" id="{27FFCF0F-E474-4BEF-88E1-73D60CA6FB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3687" y="1762539"/>
            <a:ext cx="4823791" cy="4969565"/>
          </a:xfrm>
          <a:prstGeom prst="rect">
            <a:avLst/>
          </a:prstGeom>
        </p:spPr>
      </p:pic>
    </p:spTree>
    <p:extLst>
      <p:ext uri="{BB962C8B-B14F-4D97-AF65-F5344CB8AC3E}">
        <p14:creationId xmlns:p14="http://schemas.microsoft.com/office/powerpoint/2010/main" val="252145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52E1-9971-FE7C-DAA7-DE747BA6BEF0}"/>
              </a:ext>
            </a:extLst>
          </p:cNvPr>
          <p:cNvSpPr>
            <a:spLocks noGrp="1"/>
          </p:cNvSpPr>
          <p:nvPr>
            <p:ph type="title"/>
          </p:nvPr>
        </p:nvSpPr>
        <p:spPr/>
        <p:txBody>
          <a:bodyPr/>
          <a:lstStyle/>
          <a:p>
            <a:r>
              <a:rPr lang="en-IN" dirty="0"/>
              <a:t>Phase 1 - Reconnaissance</a:t>
            </a:r>
            <a:endParaRPr lang="en-US" dirty="0"/>
          </a:p>
        </p:txBody>
      </p:sp>
      <p:sp>
        <p:nvSpPr>
          <p:cNvPr id="3" name="Content Placeholder 2">
            <a:extLst>
              <a:ext uri="{FF2B5EF4-FFF2-40B4-BE49-F238E27FC236}">
                <a16:creationId xmlns:a16="http://schemas.microsoft.com/office/drawing/2014/main" id="{025C5597-E573-4B9E-5CE0-CBB356463406}"/>
              </a:ext>
            </a:extLst>
          </p:cNvPr>
          <p:cNvSpPr>
            <a:spLocks noGrp="1"/>
          </p:cNvSpPr>
          <p:nvPr>
            <p:ph idx="1"/>
          </p:nvPr>
        </p:nvSpPr>
        <p:spPr/>
        <p:txBody>
          <a:bodyPr lIns="109728" tIns="109728" rIns="109728" bIns="91440" anchor="t"/>
          <a:lstStyle/>
          <a:p>
            <a:r>
              <a:rPr lang="en-US" dirty="0">
                <a:solidFill>
                  <a:schemeClr val="tx2"/>
                </a:solidFill>
                <a:ea typeface="+mn-lt"/>
                <a:cs typeface="+mn-lt"/>
              </a:rPr>
              <a:t>The attacker gathers information about the target, including identifying potential vulnerabilities and entry points.</a:t>
            </a:r>
          </a:p>
          <a:p>
            <a:r>
              <a:rPr lang="en-US" dirty="0">
                <a:solidFill>
                  <a:schemeClr val="tx2"/>
                </a:solidFill>
                <a:ea typeface="+mn-lt"/>
                <a:cs typeface="+mn-lt"/>
              </a:rPr>
              <a:t>To gain insight into the target's infrastructure, network architecture, and potential weaknesses.</a:t>
            </a:r>
          </a:p>
        </p:txBody>
      </p:sp>
      <p:pic>
        <p:nvPicPr>
          <p:cNvPr id="4" name="Picture 3">
            <a:extLst>
              <a:ext uri="{FF2B5EF4-FFF2-40B4-BE49-F238E27FC236}">
                <a16:creationId xmlns:a16="http://schemas.microsoft.com/office/drawing/2014/main" id="{D990C6E6-1E9B-4E98-6A5C-3A8011E7D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5950" y="627164"/>
            <a:ext cx="1724025" cy="1491746"/>
          </a:xfrm>
          <a:prstGeom prst="rect">
            <a:avLst/>
          </a:prstGeom>
        </p:spPr>
      </p:pic>
    </p:spTree>
    <p:extLst>
      <p:ext uri="{BB962C8B-B14F-4D97-AF65-F5344CB8AC3E}">
        <p14:creationId xmlns:p14="http://schemas.microsoft.com/office/powerpoint/2010/main" val="3705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52E1-9971-FE7C-DAA7-DE747BA6BEF0}"/>
              </a:ext>
            </a:extLst>
          </p:cNvPr>
          <p:cNvSpPr>
            <a:spLocks noGrp="1"/>
          </p:cNvSpPr>
          <p:nvPr>
            <p:ph type="title"/>
          </p:nvPr>
        </p:nvSpPr>
        <p:spPr/>
        <p:txBody>
          <a:bodyPr/>
          <a:lstStyle/>
          <a:p>
            <a:r>
              <a:rPr lang="en-IN" dirty="0"/>
              <a:t>Phase 2 - Weaponization</a:t>
            </a:r>
            <a:endParaRPr lang="en-US" dirty="0"/>
          </a:p>
        </p:txBody>
      </p:sp>
      <p:sp>
        <p:nvSpPr>
          <p:cNvPr id="3" name="Content Placeholder 2">
            <a:extLst>
              <a:ext uri="{FF2B5EF4-FFF2-40B4-BE49-F238E27FC236}">
                <a16:creationId xmlns:a16="http://schemas.microsoft.com/office/drawing/2014/main" id="{025C5597-E573-4B9E-5CE0-CBB356463406}"/>
              </a:ext>
            </a:extLst>
          </p:cNvPr>
          <p:cNvSpPr>
            <a:spLocks noGrp="1"/>
          </p:cNvSpPr>
          <p:nvPr>
            <p:ph idx="1"/>
          </p:nvPr>
        </p:nvSpPr>
        <p:spPr/>
        <p:txBody>
          <a:bodyPr lIns="109728" tIns="109728" rIns="109728" bIns="91440" anchor="t"/>
          <a:lstStyle/>
          <a:p>
            <a:r>
              <a:rPr lang="en-US" dirty="0">
                <a:solidFill>
                  <a:schemeClr val="tx2"/>
                </a:solidFill>
                <a:ea typeface="+mn-lt"/>
                <a:cs typeface="+mn-lt"/>
              </a:rPr>
              <a:t>The attacker creates or acquires malicious payloads, such as malware or exploits, tailored to exploit specific vulnerabilities.</a:t>
            </a:r>
          </a:p>
          <a:p>
            <a:r>
              <a:rPr lang="en-US" dirty="0">
                <a:solidFill>
                  <a:schemeClr val="tx2"/>
                </a:solidFill>
                <a:ea typeface="+mn-lt"/>
                <a:cs typeface="+mn-lt"/>
              </a:rPr>
              <a:t>To prepare the malicious payload for delivery to the target environment.</a:t>
            </a:r>
          </a:p>
        </p:txBody>
      </p:sp>
      <p:pic>
        <p:nvPicPr>
          <p:cNvPr id="4" name="Picture 3">
            <a:extLst>
              <a:ext uri="{FF2B5EF4-FFF2-40B4-BE49-F238E27FC236}">
                <a16:creationId xmlns:a16="http://schemas.microsoft.com/office/drawing/2014/main" id="{D990C6E6-1E9B-4E98-6A5C-3A8011E7D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918" y="627164"/>
            <a:ext cx="1722088" cy="1491746"/>
          </a:xfrm>
          <a:prstGeom prst="rect">
            <a:avLst/>
          </a:prstGeom>
        </p:spPr>
      </p:pic>
    </p:spTree>
    <p:extLst>
      <p:ext uri="{BB962C8B-B14F-4D97-AF65-F5344CB8AC3E}">
        <p14:creationId xmlns:p14="http://schemas.microsoft.com/office/powerpoint/2010/main" val="278516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52E1-9971-FE7C-DAA7-DE747BA6BEF0}"/>
              </a:ext>
            </a:extLst>
          </p:cNvPr>
          <p:cNvSpPr>
            <a:spLocks noGrp="1"/>
          </p:cNvSpPr>
          <p:nvPr>
            <p:ph type="title"/>
          </p:nvPr>
        </p:nvSpPr>
        <p:spPr/>
        <p:txBody>
          <a:bodyPr/>
          <a:lstStyle/>
          <a:p>
            <a:r>
              <a:rPr lang="en-IN" dirty="0"/>
              <a:t>Phase 3 - Delivery</a:t>
            </a:r>
            <a:endParaRPr lang="en-US" dirty="0"/>
          </a:p>
        </p:txBody>
      </p:sp>
      <p:sp>
        <p:nvSpPr>
          <p:cNvPr id="3" name="Content Placeholder 2">
            <a:extLst>
              <a:ext uri="{FF2B5EF4-FFF2-40B4-BE49-F238E27FC236}">
                <a16:creationId xmlns:a16="http://schemas.microsoft.com/office/drawing/2014/main" id="{025C5597-E573-4B9E-5CE0-CBB356463406}"/>
              </a:ext>
            </a:extLst>
          </p:cNvPr>
          <p:cNvSpPr>
            <a:spLocks noGrp="1"/>
          </p:cNvSpPr>
          <p:nvPr>
            <p:ph idx="1"/>
          </p:nvPr>
        </p:nvSpPr>
        <p:spPr/>
        <p:txBody>
          <a:bodyPr lIns="109728" tIns="109728" rIns="109728" bIns="91440" anchor="t"/>
          <a:lstStyle/>
          <a:p>
            <a:r>
              <a:rPr lang="en-US" dirty="0">
                <a:solidFill>
                  <a:schemeClr val="tx2"/>
                </a:solidFill>
                <a:ea typeface="+mn-lt"/>
                <a:cs typeface="+mn-lt"/>
              </a:rPr>
              <a:t>The attacker transmits the weaponized payload to the target, often using methods such as email phishing, malicious websites, or infected files.</a:t>
            </a:r>
          </a:p>
          <a:p>
            <a:r>
              <a:rPr lang="en-US" dirty="0">
                <a:solidFill>
                  <a:schemeClr val="tx2"/>
                </a:solidFill>
                <a:ea typeface="+mn-lt"/>
                <a:cs typeface="+mn-lt"/>
              </a:rPr>
              <a:t>To successfully deliver the payload to the target's systems or network.</a:t>
            </a:r>
          </a:p>
        </p:txBody>
      </p:sp>
      <p:pic>
        <p:nvPicPr>
          <p:cNvPr id="4" name="Picture 3">
            <a:extLst>
              <a:ext uri="{FF2B5EF4-FFF2-40B4-BE49-F238E27FC236}">
                <a16:creationId xmlns:a16="http://schemas.microsoft.com/office/drawing/2014/main" id="{D990C6E6-1E9B-4E98-6A5C-3A8011E7D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918" y="699282"/>
            <a:ext cx="1722088" cy="1381309"/>
          </a:xfrm>
          <a:prstGeom prst="rect">
            <a:avLst/>
          </a:prstGeom>
        </p:spPr>
      </p:pic>
    </p:spTree>
    <p:extLst>
      <p:ext uri="{BB962C8B-B14F-4D97-AF65-F5344CB8AC3E}">
        <p14:creationId xmlns:p14="http://schemas.microsoft.com/office/powerpoint/2010/main" val="53146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52E1-9971-FE7C-DAA7-DE747BA6BEF0}"/>
              </a:ext>
            </a:extLst>
          </p:cNvPr>
          <p:cNvSpPr>
            <a:spLocks noGrp="1"/>
          </p:cNvSpPr>
          <p:nvPr>
            <p:ph type="title"/>
          </p:nvPr>
        </p:nvSpPr>
        <p:spPr/>
        <p:txBody>
          <a:bodyPr/>
          <a:lstStyle/>
          <a:p>
            <a:r>
              <a:rPr lang="en-IN" dirty="0"/>
              <a:t>Phase 4 - Exploitation</a:t>
            </a:r>
            <a:endParaRPr lang="en-US" dirty="0"/>
          </a:p>
        </p:txBody>
      </p:sp>
      <p:sp>
        <p:nvSpPr>
          <p:cNvPr id="3" name="Content Placeholder 2">
            <a:extLst>
              <a:ext uri="{FF2B5EF4-FFF2-40B4-BE49-F238E27FC236}">
                <a16:creationId xmlns:a16="http://schemas.microsoft.com/office/drawing/2014/main" id="{025C5597-E573-4B9E-5CE0-CBB356463406}"/>
              </a:ext>
            </a:extLst>
          </p:cNvPr>
          <p:cNvSpPr>
            <a:spLocks noGrp="1"/>
          </p:cNvSpPr>
          <p:nvPr>
            <p:ph idx="1"/>
          </p:nvPr>
        </p:nvSpPr>
        <p:spPr/>
        <p:txBody>
          <a:bodyPr lIns="109728" tIns="109728" rIns="109728" bIns="91440" anchor="t"/>
          <a:lstStyle/>
          <a:p>
            <a:r>
              <a:rPr lang="en-US" dirty="0">
                <a:solidFill>
                  <a:schemeClr val="tx2"/>
                </a:solidFill>
                <a:ea typeface="+mn-lt"/>
                <a:cs typeface="+mn-lt"/>
              </a:rPr>
              <a:t>The attacker exploits vulnerabilities in the target's systems or applications to execute the weaponized payload.</a:t>
            </a:r>
          </a:p>
          <a:p>
            <a:r>
              <a:rPr lang="en-US" dirty="0">
                <a:solidFill>
                  <a:schemeClr val="tx2"/>
                </a:solidFill>
                <a:ea typeface="+mn-lt"/>
                <a:cs typeface="+mn-lt"/>
              </a:rPr>
              <a:t>To gain unauthorized access or control over the target's systems.</a:t>
            </a:r>
          </a:p>
        </p:txBody>
      </p:sp>
      <p:pic>
        <p:nvPicPr>
          <p:cNvPr id="4" name="Picture 3">
            <a:extLst>
              <a:ext uri="{FF2B5EF4-FFF2-40B4-BE49-F238E27FC236}">
                <a16:creationId xmlns:a16="http://schemas.microsoft.com/office/drawing/2014/main" id="{D990C6E6-1E9B-4E98-6A5C-3A8011E7D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7972" y="699282"/>
            <a:ext cx="1639980" cy="1381309"/>
          </a:xfrm>
          <a:prstGeom prst="rect">
            <a:avLst/>
          </a:prstGeom>
        </p:spPr>
      </p:pic>
    </p:spTree>
    <p:extLst>
      <p:ext uri="{BB962C8B-B14F-4D97-AF65-F5344CB8AC3E}">
        <p14:creationId xmlns:p14="http://schemas.microsoft.com/office/powerpoint/2010/main" val="150482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52E1-9971-FE7C-DAA7-DE747BA6BEF0}"/>
              </a:ext>
            </a:extLst>
          </p:cNvPr>
          <p:cNvSpPr>
            <a:spLocks noGrp="1"/>
          </p:cNvSpPr>
          <p:nvPr>
            <p:ph type="title"/>
          </p:nvPr>
        </p:nvSpPr>
        <p:spPr/>
        <p:txBody>
          <a:bodyPr/>
          <a:lstStyle/>
          <a:p>
            <a:r>
              <a:rPr lang="en-IN" dirty="0"/>
              <a:t>Phase 5 - Installation</a:t>
            </a:r>
            <a:endParaRPr lang="en-US" dirty="0"/>
          </a:p>
        </p:txBody>
      </p:sp>
      <p:sp>
        <p:nvSpPr>
          <p:cNvPr id="3" name="Content Placeholder 2">
            <a:extLst>
              <a:ext uri="{FF2B5EF4-FFF2-40B4-BE49-F238E27FC236}">
                <a16:creationId xmlns:a16="http://schemas.microsoft.com/office/drawing/2014/main" id="{025C5597-E573-4B9E-5CE0-CBB356463406}"/>
              </a:ext>
            </a:extLst>
          </p:cNvPr>
          <p:cNvSpPr>
            <a:spLocks noGrp="1"/>
          </p:cNvSpPr>
          <p:nvPr>
            <p:ph idx="1"/>
          </p:nvPr>
        </p:nvSpPr>
        <p:spPr/>
        <p:txBody>
          <a:bodyPr lIns="109728" tIns="109728" rIns="109728" bIns="91440" anchor="t"/>
          <a:lstStyle/>
          <a:p>
            <a:r>
              <a:rPr lang="en-US" dirty="0">
                <a:solidFill>
                  <a:schemeClr val="tx2"/>
                </a:solidFill>
                <a:ea typeface="+mn-lt"/>
                <a:cs typeface="+mn-lt"/>
              </a:rPr>
              <a:t>The attacker establishes a foothold within the target's environment by installing and executing the payload.</a:t>
            </a:r>
          </a:p>
          <a:p>
            <a:r>
              <a:rPr lang="en-US" dirty="0">
                <a:solidFill>
                  <a:schemeClr val="tx2"/>
                </a:solidFill>
                <a:ea typeface="+mn-lt"/>
                <a:cs typeface="+mn-lt"/>
              </a:rPr>
              <a:t>To maintain persistence and control over the compromised systems.</a:t>
            </a:r>
          </a:p>
        </p:txBody>
      </p:sp>
      <p:pic>
        <p:nvPicPr>
          <p:cNvPr id="4" name="Picture 3">
            <a:extLst>
              <a:ext uri="{FF2B5EF4-FFF2-40B4-BE49-F238E27FC236}">
                <a16:creationId xmlns:a16="http://schemas.microsoft.com/office/drawing/2014/main" id="{D990C6E6-1E9B-4E98-6A5C-3A8011E7D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5324" y="699282"/>
            <a:ext cx="1545276" cy="1381309"/>
          </a:xfrm>
          <a:prstGeom prst="rect">
            <a:avLst/>
          </a:prstGeom>
        </p:spPr>
      </p:pic>
    </p:spTree>
    <p:extLst>
      <p:ext uri="{BB962C8B-B14F-4D97-AF65-F5344CB8AC3E}">
        <p14:creationId xmlns:p14="http://schemas.microsoft.com/office/powerpoint/2010/main" val="150101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52E1-9971-FE7C-DAA7-DE747BA6BEF0}"/>
              </a:ext>
            </a:extLst>
          </p:cNvPr>
          <p:cNvSpPr>
            <a:spLocks noGrp="1"/>
          </p:cNvSpPr>
          <p:nvPr>
            <p:ph type="title"/>
          </p:nvPr>
        </p:nvSpPr>
        <p:spPr/>
        <p:txBody>
          <a:bodyPr/>
          <a:lstStyle/>
          <a:p>
            <a:r>
              <a:rPr lang="en-IN" dirty="0"/>
              <a:t>Phase 6 - Command and Control </a:t>
            </a:r>
            <a:endParaRPr lang="en-US" dirty="0"/>
          </a:p>
        </p:txBody>
      </p:sp>
      <p:sp>
        <p:nvSpPr>
          <p:cNvPr id="3" name="Content Placeholder 2">
            <a:extLst>
              <a:ext uri="{FF2B5EF4-FFF2-40B4-BE49-F238E27FC236}">
                <a16:creationId xmlns:a16="http://schemas.microsoft.com/office/drawing/2014/main" id="{025C5597-E573-4B9E-5CE0-CBB356463406}"/>
              </a:ext>
            </a:extLst>
          </p:cNvPr>
          <p:cNvSpPr>
            <a:spLocks noGrp="1"/>
          </p:cNvSpPr>
          <p:nvPr>
            <p:ph idx="1"/>
          </p:nvPr>
        </p:nvSpPr>
        <p:spPr/>
        <p:txBody>
          <a:bodyPr lIns="109728" tIns="109728" rIns="109728" bIns="91440" anchor="t"/>
          <a:lstStyle/>
          <a:p>
            <a:r>
              <a:rPr lang="en-US" dirty="0">
                <a:solidFill>
                  <a:schemeClr val="tx2"/>
                </a:solidFill>
                <a:ea typeface="+mn-lt"/>
                <a:cs typeface="+mn-lt"/>
              </a:rPr>
              <a:t>The attacker establishes communication channels with the compromised systems to send commands and receive data.</a:t>
            </a:r>
          </a:p>
          <a:p>
            <a:r>
              <a:rPr lang="en-US" dirty="0">
                <a:solidFill>
                  <a:schemeClr val="tx2"/>
                </a:solidFill>
                <a:ea typeface="+mn-lt"/>
                <a:cs typeface="+mn-lt"/>
              </a:rPr>
              <a:t>To maintain control over the compromised systems and exfiltrate data or execute additional malicious actions.</a:t>
            </a:r>
          </a:p>
        </p:txBody>
      </p:sp>
      <p:pic>
        <p:nvPicPr>
          <p:cNvPr id="4" name="Picture 3">
            <a:extLst>
              <a:ext uri="{FF2B5EF4-FFF2-40B4-BE49-F238E27FC236}">
                <a16:creationId xmlns:a16="http://schemas.microsoft.com/office/drawing/2014/main" id="{D990C6E6-1E9B-4E98-6A5C-3A8011E7D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4723" y="960960"/>
            <a:ext cx="1818303" cy="1325039"/>
          </a:xfrm>
          <a:prstGeom prst="rect">
            <a:avLst/>
          </a:prstGeom>
        </p:spPr>
      </p:pic>
    </p:spTree>
    <p:extLst>
      <p:ext uri="{BB962C8B-B14F-4D97-AF65-F5344CB8AC3E}">
        <p14:creationId xmlns:p14="http://schemas.microsoft.com/office/powerpoint/2010/main" val="2712478192"/>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378</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 Next LT Pro Light</vt:lpstr>
      <vt:lpstr>Sitka Subheading</vt:lpstr>
      <vt:lpstr>Times New Roman</vt:lpstr>
      <vt:lpstr>PebbleVTI</vt:lpstr>
      <vt:lpstr>Cyber Kill Chain</vt:lpstr>
      <vt:lpstr>Introduction</vt:lpstr>
      <vt:lpstr>7 Phases of Cyber Kill Chain Process</vt:lpstr>
      <vt:lpstr>Phase 1 - Reconnaissance</vt:lpstr>
      <vt:lpstr>Phase 2 - Weaponization</vt:lpstr>
      <vt:lpstr>Phase 3 - Delivery</vt:lpstr>
      <vt:lpstr>Phase 4 - Exploitation</vt:lpstr>
      <vt:lpstr>Phase 5 - Installation</vt:lpstr>
      <vt:lpstr>Phase 6 - Command and Control </vt:lpstr>
      <vt:lpstr>Phase 7 - Actions on Objectives</vt:lpstr>
      <vt:lpstr>Conclusion and Defense Strategies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410</cp:revision>
  <dcterms:created xsi:type="dcterms:W3CDTF">2024-01-30T04:58:24Z</dcterms:created>
  <dcterms:modified xsi:type="dcterms:W3CDTF">2024-05-10T15:29:14Z</dcterms:modified>
</cp:coreProperties>
</file>