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3"/>
  </p:notesMasterIdLst>
  <p:handoutMasterIdLst>
    <p:handoutMasterId r:id="rId54"/>
  </p:handoutMasterIdLst>
  <p:sldIdLst>
    <p:sldId id="256" r:id="rId2"/>
    <p:sldId id="265" r:id="rId3"/>
    <p:sldId id="262" r:id="rId4"/>
    <p:sldId id="266" r:id="rId5"/>
    <p:sldId id="267" r:id="rId6"/>
    <p:sldId id="257" r:id="rId7"/>
    <p:sldId id="269" r:id="rId8"/>
    <p:sldId id="271" r:id="rId9"/>
    <p:sldId id="270" r:id="rId10"/>
    <p:sldId id="268" r:id="rId11"/>
    <p:sldId id="258" r:id="rId12"/>
    <p:sldId id="259" r:id="rId13"/>
    <p:sldId id="260" r:id="rId14"/>
    <p:sldId id="261" r:id="rId15"/>
    <p:sldId id="274" r:id="rId16"/>
    <p:sldId id="275" r:id="rId17"/>
    <p:sldId id="276" r:id="rId18"/>
    <p:sldId id="279" r:id="rId19"/>
    <p:sldId id="280" r:id="rId20"/>
    <p:sldId id="278" r:id="rId21"/>
    <p:sldId id="293" r:id="rId22"/>
    <p:sldId id="281" r:id="rId23"/>
    <p:sldId id="286" r:id="rId24"/>
    <p:sldId id="289" r:id="rId25"/>
    <p:sldId id="290" r:id="rId26"/>
    <p:sldId id="282" r:id="rId27"/>
    <p:sldId id="284" r:id="rId28"/>
    <p:sldId id="291" r:id="rId29"/>
    <p:sldId id="292" r:id="rId30"/>
    <p:sldId id="294" r:id="rId31"/>
    <p:sldId id="297" r:id="rId32"/>
    <p:sldId id="295" r:id="rId33"/>
    <p:sldId id="296" r:id="rId34"/>
    <p:sldId id="302" r:id="rId35"/>
    <p:sldId id="298" r:id="rId36"/>
    <p:sldId id="300" r:id="rId37"/>
    <p:sldId id="307" r:id="rId38"/>
    <p:sldId id="308" r:id="rId39"/>
    <p:sldId id="309" r:id="rId40"/>
    <p:sldId id="310" r:id="rId41"/>
    <p:sldId id="303" r:id="rId42"/>
    <p:sldId id="287" r:id="rId43"/>
    <p:sldId id="305" r:id="rId44"/>
    <p:sldId id="312" r:id="rId45"/>
    <p:sldId id="314" r:id="rId46"/>
    <p:sldId id="313" r:id="rId47"/>
    <p:sldId id="311" r:id="rId48"/>
    <p:sldId id="315" r:id="rId49"/>
    <p:sldId id="288" r:id="rId50"/>
    <p:sldId id="316" r:id="rId51"/>
    <p:sldId id="317"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49"/>
    <p:restoredTop sz="66204"/>
  </p:normalViewPr>
  <p:slideViewPr>
    <p:cSldViewPr snapToGrid="0" snapToObjects="1">
      <p:cViewPr>
        <p:scale>
          <a:sx n="74" d="100"/>
          <a:sy n="74" d="100"/>
        </p:scale>
        <p:origin x="1880" y="144"/>
      </p:cViewPr>
      <p:guideLst/>
    </p:cSldViewPr>
  </p:slideViewPr>
  <p:outlineViewPr>
    <p:cViewPr>
      <p:scale>
        <a:sx n="33" d="100"/>
        <a:sy n="33" d="100"/>
      </p:scale>
      <p:origin x="0" y="-3864"/>
    </p:cViewPr>
    <p:sldLst>
      <p:sld r:id="rId1" collapse="1"/>
      <p:sld r:id="rId2" collapse="1"/>
    </p:sldLst>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7" d="100"/>
          <a:sy n="97" d="100"/>
        </p:scale>
        <p:origin x="3688"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notesMaster" Target="notesMasters/notesMaster1.xml"/><Relationship Id="rId54" Type="http://schemas.openxmlformats.org/officeDocument/2006/relationships/handoutMaster" Target="handoutMasters/handoutMaster1.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_rels/viewProps.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28B1EE-4C31-A44F-AC65-FE2E5FF5D0F4}" type="datetimeFigureOut">
              <a:rPr kumimoji="1" lang="zh-CN" altLang="en-US" smtClean="0"/>
              <a:t>2017/5/9</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A976049-D6E7-CC40-A89A-5023AB7EFCC6}" type="slidenum">
              <a:rPr kumimoji="1" lang="zh-CN" altLang="en-US" smtClean="0"/>
              <a:t>‹#›</a:t>
            </a:fld>
            <a:endParaRPr kumimoji="1" lang="zh-CN" altLang="en-US"/>
          </a:p>
        </p:txBody>
      </p:sp>
    </p:spTree>
    <p:extLst>
      <p:ext uri="{BB962C8B-B14F-4D97-AF65-F5344CB8AC3E}">
        <p14:creationId xmlns:p14="http://schemas.microsoft.com/office/powerpoint/2010/main" val="5707709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6168C2-4EB0-6A4E-9007-C61D8FAEF51C}" type="datetimeFigureOut">
              <a:rPr kumimoji="1" lang="zh-CN" altLang="en-US" smtClean="0"/>
              <a:t>2017/5/9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5313D9-CF84-724B-A817-3280B7898213}" type="slidenum">
              <a:rPr kumimoji="1" lang="zh-CN" altLang="en-US" smtClean="0"/>
              <a:t>‹#›</a:t>
            </a:fld>
            <a:endParaRPr kumimoji="1" lang="zh-CN" altLang="en-US"/>
          </a:p>
        </p:txBody>
      </p:sp>
    </p:spTree>
    <p:extLst>
      <p:ext uri="{BB962C8B-B14F-4D97-AF65-F5344CB8AC3E}">
        <p14:creationId xmlns:p14="http://schemas.microsoft.com/office/powerpoint/2010/main" val="1013054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25313D9-CF84-724B-A817-3280B7898213}" type="slidenum">
              <a:rPr kumimoji="1" lang="zh-CN" altLang="en-US" smtClean="0"/>
              <a:t>2</a:t>
            </a:fld>
            <a:endParaRPr kumimoji="1" lang="zh-CN" altLang="en-US"/>
          </a:p>
        </p:txBody>
      </p:sp>
    </p:spTree>
    <p:extLst>
      <p:ext uri="{BB962C8B-B14F-4D97-AF65-F5344CB8AC3E}">
        <p14:creationId xmlns:p14="http://schemas.microsoft.com/office/powerpoint/2010/main" val="2113114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dirty="0" smtClean="0"/>
              <a:t>Block</a:t>
            </a:r>
            <a:r>
              <a:rPr kumimoji="1" lang="zh-CN" altLang="en-US" sz="1200" dirty="0" smtClean="0"/>
              <a:t>：</a:t>
            </a:r>
          </a:p>
          <a:p>
            <a:r>
              <a:rPr kumimoji="1" lang="zh-CN" altLang="en-US" sz="1200" dirty="0" smtClean="0"/>
              <a:t>分布的系统</a:t>
            </a:r>
          </a:p>
          <a:p>
            <a:r>
              <a:rPr kumimoji="1" lang="zh-CN" altLang="en-US" sz="1200" dirty="0" smtClean="0"/>
              <a:t>一致的系统</a:t>
            </a:r>
          </a:p>
          <a:p>
            <a:r>
              <a:rPr kumimoji="1" lang="zh-CN" altLang="en-US" sz="1200" dirty="0" smtClean="0"/>
              <a:t>解决了信任问题</a:t>
            </a:r>
          </a:p>
          <a:p>
            <a:endParaRPr kumimoji="1" lang="zh-CN" altLang="en-US" dirty="0" smtClean="0"/>
          </a:p>
          <a:p>
            <a:endParaRPr kumimoji="1"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“财政大臣正处于实施第二轮银行紧急援助的边缘”</a:t>
            </a:r>
            <a:endParaRPr kumimoji="1" lang="zh-CN" altLang="en-US" sz="1200" dirty="0" smtClean="0"/>
          </a:p>
          <a:p>
            <a:r>
              <a:rPr kumimoji="1" lang="zh-CN" altLang="en-US" dirty="0" smtClean="0"/>
              <a:t>做好一个货币，防止法定货币滥发。 </a:t>
            </a:r>
            <a:r>
              <a:rPr kumimoji="1" lang="en-US" altLang="zh-CN" dirty="0" smtClean="0"/>
              <a:t>5.2</a:t>
            </a:r>
            <a:r>
              <a:rPr kumimoji="1" lang="zh-CN" altLang="en-US" dirty="0" smtClean="0"/>
              <a:t>：</a:t>
            </a:r>
            <a:r>
              <a:rPr kumimoji="1" lang="zh-CN" altLang="en-US" baseline="0" dirty="0" smtClean="0"/>
              <a:t> </a:t>
            </a:r>
            <a:r>
              <a:rPr kumimoji="1" lang="en-US" altLang="zh-CN" baseline="0" dirty="0" smtClean="0"/>
              <a:t>1w+</a:t>
            </a:r>
            <a:endParaRPr kumimoji="1" lang="zh-CN" altLang="en-US" baseline="0" dirty="0" smtClean="0"/>
          </a:p>
          <a:p>
            <a:r>
              <a:rPr kumimoji="1" lang="zh-CN" altLang="en-US" dirty="0" smtClean="0"/>
              <a:t>虽然有很多问题，比如交易拥堵，确认过慢，但是作为一个货币是成功的。</a:t>
            </a:r>
          </a:p>
          <a:p>
            <a:endParaRPr kumimoji="1" lang="zh-CN" altLang="en-US" dirty="0" smtClean="0"/>
          </a:p>
          <a:p>
            <a:r>
              <a:rPr kumimoji="1" lang="zh-CN" altLang="en-US" dirty="0" smtClean="0"/>
              <a:t>我们希望有更多功能。</a:t>
            </a:r>
          </a:p>
          <a:p>
            <a:r>
              <a:rPr kumimoji="1" lang="zh-CN" altLang="en-US" dirty="0" smtClean="0"/>
              <a:t>问题：很单一。我们用惯了纸币了，该试试支付宝了。</a:t>
            </a:r>
            <a:endParaRPr kumimoji="1" lang="zh-CN" altLang="en-US" dirty="0"/>
          </a:p>
        </p:txBody>
      </p:sp>
      <p:sp>
        <p:nvSpPr>
          <p:cNvPr id="4" name="幻灯片编号占位符 3"/>
          <p:cNvSpPr>
            <a:spLocks noGrp="1"/>
          </p:cNvSpPr>
          <p:nvPr>
            <p:ph type="sldNum" sz="quarter" idx="10"/>
          </p:nvPr>
        </p:nvSpPr>
        <p:spPr/>
        <p:txBody>
          <a:bodyPr/>
          <a:lstStyle/>
          <a:p>
            <a:fld id="{025313D9-CF84-724B-A817-3280B7898213}" type="slidenum">
              <a:rPr kumimoji="1" lang="zh-CN" altLang="en-US" smtClean="0"/>
              <a:t>11</a:t>
            </a:fld>
            <a:endParaRPr kumimoji="1" lang="zh-CN" altLang="en-US"/>
          </a:p>
        </p:txBody>
      </p:sp>
    </p:spTree>
    <p:extLst>
      <p:ext uri="{BB962C8B-B14F-4D97-AF65-F5344CB8AC3E}">
        <p14:creationId xmlns:p14="http://schemas.microsoft.com/office/powerpoint/2010/main" val="915259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比特币提供了微支付通道等比较高级的合约实现。这里我们举个简单的例子</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比特币的</a:t>
            </a:r>
            <a:r>
              <a:rPr lang="en-US" altLang="zh-CN" dirty="0" smtClean="0"/>
              <a:t>UTXO</a:t>
            </a:r>
            <a:r>
              <a:rPr lang="zh-CN" altLang="en-US" dirty="0" smtClean="0"/>
              <a:t>可以被不只被一个公钥拥有，也可以被用基于堆栈的编程语言所编写的更加复杂的脚本所拥有。</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如果遇到争执，这一简单的合约并不能解决问题，因此商人</a:t>
            </a:r>
            <a:r>
              <a:rPr lang="en-US" altLang="zh-CN" sz="1200" b="0" i="0" kern="1200" dirty="0" smtClean="0">
                <a:solidFill>
                  <a:schemeClr val="tx1"/>
                </a:solidFill>
                <a:effectLst/>
                <a:latin typeface="+mn-lt"/>
                <a:ea typeface="+mn-ea"/>
                <a:cs typeface="+mn-cs"/>
              </a:rPr>
              <a:t>Bob</a:t>
            </a:r>
            <a:r>
              <a:rPr lang="zh-CN" altLang="en-US" sz="1200" b="0" i="0" kern="1200" dirty="0" smtClean="0">
                <a:solidFill>
                  <a:schemeClr val="tx1"/>
                </a:solidFill>
                <a:effectLst/>
                <a:latin typeface="+mn-lt"/>
                <a:ea typeface="+mn-ea"/>
                <a:cs typeface="+mn-cs"/>
              </a:rPr>
              <a:t>和消费者</a:t>
            </a:r>
            <a:r>
              <a:rPr lang="en-US" altLang="zh-CN" sz="1200" b="0" i="0" kern="1200" dirty="0" smtClean="0">
                <a:solidFill>
                  <a:schemeClr val="tx1"/>
                </a:solidFill>
                <a:effectLst/>
                <a:latin typeface="+mn-lt"/>
                <a:ea typeface="+mn-ea"/>
                <a:cs typeface="+mn-cs"/>
              </a:rPr>
              <a:t>Charlie</a:t>
            </a:r>
            <a:r>
              <a:rPr lang="zh-CN" altLang="en-US" sz="1200" b="0" i="0" kern="1200" dirty="0" smtClean="0">
                <a:solidFill>
                  <a:schemeClr val="tx1"/>
                </a:solidFill>
                <a:effectLst/>
                <a:latin typeface="+mn-lt"/>
                <a:ea typeface="+mn-ea"/>
                <a:cs typeface="+mn-cs"/>
              </a:rPr>
              <a:t>引入托管和仲裁机制，创立一个由第三方</a:t>
            </a:r>
            <a:r>
              <a:rPr lang="en-US" altLang="zh-CN" sz="1200" b="0" i="0" kern="1200" dirty="0" smtClean="0">
                <a:solidFill>
                  <a:schemeClr val="tx1"/>
                </a:solidFill>
                <a:effectLst/>
                <a:latin typeface="+mn-lt"/>
                <a:ea typeface="+mn-ea"/>
                <a:cs typeface="+mn-cs"/>
              </a:rPr>
              <a:t>Alice</a:t>
            </a:r>
            <a:r>
              <a:rPr lang="zh-CN" altLang="en-US" sz="1200" b="0" i="0" kern="1200" dirty="0" smtClean="0">
                <a:solidFill>
                  <a:schemeClr val="tx1"/>
                </a:solidFill>
                <a:effectLst/>
                <a:latin typeface="+mn-lt"/>
                <a:ea typeface="+mn-ea"/>
                <a:cs typeface="+mn-cs"/>
              </a:rPr>
              <a:t>托管的合约。对于</a:t>
            </a:r>
            <a:r>
              <a:rPr lang="en-US" altLang="zh-CN" sz="1200" b="0" i="0" kern="1200" dirty="0" smtClean="0">
                <a:solidFill>
                  <a:schemeClr val="tx1"/>
                </a:solidFill>
                <a:effectLst/>
                <a:latin typeface="+mn-lt"/>
                <a:ea typeface="+mn-ea"/>
                <a:cs typeface="+mn-cs"/>
              </a:rPr>
              <a:t>Charlie</a:t>
            </a:r>
            <a:r>
              <a:rPr lang="zh-CN" altLang="en-US" sz="1200" b="0" i="0" kern="1200" dirty="0" smtClean="0">
                <a:solidFill>
                  <a:schemeClr val="tx1"/>
                </a:solidFill>
                <a:effectLst/>
                <a:latin typeface="+mn-lt"/>
                <a:ea typeface="+mn-ea"/>
                <a:cs typeface="+mn-cs"/>
              </a:rPr>
              <a:t>这一笔只有在多人签名的情况下才能生效。如今只要一切顺利，</a:t>
            </a:r>
            <a:r>
              <a:rPr lang="en-US" altLang="zh-CN" sz="1200" b="0" i="0" kern="1200" dirty="0" smtClean="0">
                <a:solidFill>
                  <a:schemeClr val="tx1"/>
                </a:solidFill>
                <a:effectLst/>
                <a:latin typeface="+mn-lt"/>
                <a:ea typeface="+mn-ea"/>
                <a:cs typeface="+mn-cs"/>
              </a:rPr>
              <a:t>Charlie</a:t>
            </a:r>
            <a:r>
              <a:rPr lang="zh-CN" altLang="en-US" sz="1200" b="0" i="0" kern="1200" dirty="0" smtClean="0">
                <a:solidFill>
                  <a:schemeClr val="tx1"/>
                </a:solidFill>
                <a:effectLst/>
                <a:latin typeface="+mn-lt"/>
                <a:ea typeface="+mn-ea"/>
                <a:cs typeface="+mn-cs"/>
              </a:rPr>
              <a:t>就可以支付给</a:t>
            </a:r>
            <a:r>
              <a:rPr lang="en-US" altLang="zh-CN" sz="1200" b="0" i="0" kern="1200" dirty="0" smtClean="0">
                <a:solidFill>
                  <a:schemeClr val="tx1"/>
                </a:solidFill>
                <a:effectLst/>
                <a:latin typeface="+mn-lt"/>
                <a:ea typeface="+mn-ea"/>
                <a:cs typeface="+mn-cs"/>
              </a:rPr>
              <a:t>Bob</a:t>
            </a:r>
            <a:r>
              <a:rPr lang="zh-CN" altLang="en-US" sz="1200" b="0" i="0" kern="1200" dirty="0" smtClean="0">
                <a:solidFill>
                  <a:schemeClr val="tx1"/>
                </a:solidFill>
                <a:effectLst/>
                <a:latin typeface="+mn-lt"/>
                <a:ea typeface="+mn-ea"/>
                <a:cs typeface="+mn-cs"/>
              </a:rPr>
              <a:t>相应的货款，如果出现问题，</a:t>
            </a:r>
            <a:r>
              <a:rPr lang="en-US" altLang="zh-CN" sz="1200" b="0" i="0" kern="1200" dirty="0" smtClean="0">
                <a:solidFill>
                  <a:schemeClr val="tx1"/>
                </a:solidFill>
                <a:effectLst/>
                <a:latin typeface="+mn-lt"/>
                <a:ea typeface="+mn-ea"/>
                <a:cs typeface="+mn-cs"/>
              </a:rPr>
              <a:t>Bob</a:t>
            </a:r>
            <a:r>
              <a:rPr lang="zh-CN" altLang="en-US" sz="1200" b="0" i="0" kern="1200" dirty="0" smtClean="0">
                <a:solidFill>
                  <a:schemeClr val="tx1"/>
                </a:solidFill>
                <a:effectLst/>
                <a:latin typeface="+mn-lt"/>
                <a:ea typeface="+mn-ea"/>
                <a:cs typeface="+mn-cs"/>
              </a:rPr>
              <a:t>可以退还款项，或者</a:t>
            </a:r>
            <a:r>
              <a:rPr lang="en-US" altLang="zh-CN" sz="1200" b="0" i="0" kern="1200" dirty="0" smtClean="0">
                <a:solidFill>
                  <a:schemeClr val="tx1"/>
                </a:solidFill>
                <a:effectLst/>
                <a:latin typeface="+mn-lt"/>
                <a:ea typeface="+mn-ea"/>
                <a:cs typeface="+mn-cs"/>
              </a:rPr>
              <a:t>Alice</a:t>
            </a:r>
            <a:r>
              <a:rPr lang="zh-CN" altLang="en-US" sz="1200" b="0" i="0" kern="1200" dirty="0" smtClean="0">
                <a:solidFill>
                  <a:schemeClr val="tx1"/>
                </a:solidFill>
                <a:effectLst/>
                <a:latin typeface="+mn-lt"/>
                <a:ea typeface="+mn-ea"/>
                <a:cs typeface="+mn-cs"/>
              </a:rPr>
              <a:t>可以在有争执的时候仲裁和决定谁应该得到这笔交易的钱。</a:t>
            </a:r>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025313D9-CF84-724B-A817-3280B7898213}" type="slidenum">
              <a:rPr kumimoji="1" lang="zh-CN" altLang="en-US" smtClean="0"/>
              <a:t>12</a:t>
            </a:fld>
            <a:endParaRPr kumimoji="1" lang="zh-CN" altLang="en-US"/>
          </a:p>
        </p:txBody>
      </p:sp>
    </p:spTree>
    <p:extLst>
      <p:ext uri="{BB962C8B-B14F-4D97-AF65-F5344CB8AC3E}">
        <p14:creationId xmlns:p14="http://schemas.microsoft.com/office/powerpoint/2010/main" val="767159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缺少图灵完备性</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这就是说，尽管比特币脚本语言可以支持多种计算，但是它不能支持所有的计算。最主要的缺失是循环语句。不支持循环语句的目的是避免交易确认时出现无限循环。理论上，对于脚本程序员来说，这是可以克服的障碍，因为任何循环都可以用多次重复</a:t>
            </a:r>
            <a:r>
              <a:rPr lang="en-US" altLang="zh-CN" sz="1200" b="0" i="0" kern="1200" dirty="0" smtClean="0">
                <a:solidFill>
                  <a:schemeClr val="tx1"/>
                </a:solidFill>
                <a:effectLst/>
                <a:latin typeface="+mn-lt"/>
                <a:ea typeface="+mn-ea"/>
                <a:cs typeface="+mn-cs"/>
              </a:rPr>
              <a:t>if </a:t>
            </a:r>
            <a:r>
              <a:rPr lang="zh-CN" altLang="en-US" sz="1200" b="0" i="0" kern="1200" dirty="0" smtClean="0">
                <a:solidFill>
                  <a:schemeClr val="tx1"/>
                </a:solidFill>
                <a:effectLst/>
                <a:latin typeface="+mn-lt"/>
                <a:ea typeface="+mn-ea"/>
                <a:cs typeface="+mn-cs"/>
              </a:rPr>
              <a:t>语句的方式来模拟，但是这样做会导致脚本空间利用上的低效率，例如，实施一个替代的椭圆曲线签名算法可能将需要</a:t>
            </a:r>
            <a:r>
              <a:rPr lang="en-US" altLang="zh-CN" sz="1200" b="0" i="0" kern="1200" dirty="0" smtClean="0">
                <a:solidFill>
                  <a:schemeClr val="tx1"/>
                </a:solidFill>
                <a:effectLst/>
                <a:latin typeface="+mn-lt"/>
                <a:ea typeface="+mn-ea"/>
                <a:cs typeface="+mn-cs"/>
              </a:rPr>
              <a:t>256</a:t>
            </a:r>
            <a:r>
              <a:rPr lang="zh-CN" altLang="en-US" sz="1200" b="0" i="0" kern="1200" dirty="0" smtClean="0">
                <a:solidFill>
                  <a:schemeClr val="tx1"/>
                </a:solidFill>
                <a:effectLst/>
                <a:latin typeface="+mn-lt"/>
                <a:ea typeface="+mn-ea"/>
                <a:cs typeface="+mn-cs"/>
              </a:rPr>
              <a:t>次重复的乘法，而每次都需要单独编码。</a:t>
            </a:r>
          </a:p>
          <a:p>
            <a:r>
              <a:rPr lang="zh-CN" altLang="en-US" sz="1200" b="1" i="0" kern="1200" dirty="0" smtClean="0">
                <a:solidFill>
                  <a:schemeClr val="tx1"/>
                </a:solidFill>
                <a:effectLst/>
                <a:latin typeface="+mn-lt"/>
                <a:ea typeface="+mn-ea"/>
                <a:cs typeface="+mn-cs"/>
              </a:rPr>
              <a:t>价值盲（</a:t>
            </a:r>
            <a:r>
              <a:rPr lang="en-US" altLang="zh-CN" sz="1200" b="1" i="0" kern="1200" dirty="0" smtClean="0">
                <a:solidFill>
                  <a:schemeClr val="tx1"/>
                </a:solidFill>
                <a:effectLst/>
                <a:latin typeface="+mn-lt"/>
                <a:ea typeface="+mn-ea"/>
                <a:cs typeface="+mn-cs"/>
              </a:rPr>
              <a:t>Value-blindness</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UTXO</a:t>
            </a:r>
            <a:r>
              <a:rPr lang="zh-CN" altLang="en-US" sz="1200" b="0" i="0" kern="1200" dirty="0" smtClean="0">
                <a:solidFill>
                  <a:schemeClr val="tx1"/>
                </a:solidFill>
                <a:effectLst/>
                <a:latin typeface="+mn-lt"/>
                <a:ea typeface="+mn-ea"/>
                <a:cs typeface="+mn-cs"/>
              </a:rPr>
              <a:t>脚本不能为账户的取款额度提供精细的的控制。例如，预言机合约（</a:t>
            </a:r>
            <a:r>
              <a:rPr lang="en-US" altLang="zh-CN" sz="1200" b="0" i="0" kern="1200" dirty="0" smtClean="0">
                <a:solidFill>
                  <a:schemeClr val="tx1"/>
                </a:solidFill>
                <a:effectLst/>
                <a:latin typeface="+mn-lt"/>
                <a:ea typeface="+mn-ea"/>
                <a:cs typeface="+mn-cs"/>
              </a:rPr>
              <a:t>oracle contract</a:t>
            </a:r>
            <a:r>
              <a:rPr lang="zh-CN" altLang="en-US" sz="1200" b="0" i="0" kern="1200" dirty="0" smtClean="0">
                <a:solidFill>
                  <a:schemeClr val="tx1"/>
                </a:solidFill>
                <a:effectLst/>
                <a:latin typeface="+mn-lt"/>
                <a:ea typeface="+mn-ea"/>
                <a:cs typeface="+mn-cs"/>
              </a:rPr>
              <a:t>）的一个强大应用是对冲合约，</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各自向对冲合约中发送价值</a:t>
            </a:r>
            <a:r>
              <a:rPr lang="en-US" altLang="zh-CN" sz="1200" b="0" i="0" kern="1200" dirty="0" smtClean="0">
                <a:solidFill>
                  <a:schemeClr val="tx1"/>
                </a:solidFill>
                <a:effectLst/>
                <a:latin typeface="+mn-lt"/>
                <a:ea typeface="+mn-ea"/>
                <a:cs typeface="+mn-cs"/>
              </a:rPr>
              <a:t>1000</a:t>
            </a:r>
            <a:r>
              <a:rPr lang="zh-CN" altLang="en-US" sz="1200" b="0" i="0" kern="1200" dirty="0" smtClean="0">
                <a:solidFill>
                  <a:schemeClr val="tx1"/>
                </a:solidFill>
                <a:effectLst/>
                <a:latin typeface="+mn-lt"/>
                <a:ea typeface="+mn-ea"/>
                <a:cs typeface="+mn-cs"/>
              </a:rPr>
              <a:t>美元的比特币，</a:t>
            </a:r>
            <a:r>
              <a:rPr lang="en-US" altLang="zh-CN" sz="1200" b="0" i="0" kern="1200" dirty="0" smtClean="0">
                <a:solidFill>
                  <a:schemeClr val="tx1"/>
                </a:solidFill>
                <a:effectLst/>
                <a:latin typeface="+mn-lt"/>
                <a:ea typeface="+mn-ea"/>
                <a:cs typeface="+mn-cs"/>
              </a:rPr>
              <a:t>30</a:t>
            </a:r>
            <a:r>
              <a:rPr lang="zh-CN" altLang="en-US" sz="1200" b="0" i="0" kern="1200" dirty="0" smtClean="0">
                <a:solidFill>
                  <a:schemeClr val="tx1"/>
                </a:solidFill>
                <a:effectLst/>
                <a:latin typeface="+mn-lt"/>
                <a:ea typeface="+mn-ea"/>
                <a:cs typeface="+mn-cs"/>
              </a:rPr>
              <a:t>天以后，脚本向</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发送价值</a:t>
            </a:r>
            <a:r>
              <a:rPr lang="en-US" altLang="zh-CN" sz="1200" b="0" i="0" kern="1200" dirty="0" smtClean="0">
                <a:solidFill>
                  <a:schemeClr val="tx1"/>
                </a:solidFill>
                <a:effectLst/>
                <a:latin typeface="+mn-lt"/>
                <a:ea typeface="+mn-ea"/>
                <a:cs typeface="+mn-cs"/>
              </a:rPr>
              <a:t>1000</a:t>
            </a:r>
            <a:r>
              <a:rPr lang="zh-CN" altLang="en-US" sz="1200" b="0" i="0" kern="1200" dirty="0" smtClean="0">
                <a:solidFill>
                  <a:schemeClr val="tx1"/>
                </a:solidFill>
                <a:effectLst/>
                <a:latin typeface="+mn-lt"/>
                <a:ea typeface="+mn-ea"/>
                <a:cs typeface="+mn-cs"/>
              </a:rPr>
              <a:t>美元的比特币，向</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发送剩余的比特币。虽然实现对冲合约需要一个预言机（</a:t>
            </a:r>
            <a:r>
              <a:rPr lang="en-US" altLang="zh-CN" sz="1200" b="0" i="0" kern="1200" dirty="0" smtClean="0">
                <a:solidFill>
                  <a:schemeClr val="tx1"/>
                </a:solidFill>
                <a:effectLst/>
                <a:latin typeface="+mn-lt"/>
                <a:ea typeface="+mn-ea"/>
                <a:cs typeface="+mn-cs"/>
              </a:rPr>
              <a:t>oracle</a:t>
            </a:r>
            <a:r>
              <a:rPr lang="zh-CN" altLang="en-US" sz="1200" b="0" i="0" kern="1200" dirty="0" smtClean="0">
                <a:solidFill>
                  <a:schemeClr val="tx1"/>
                </a:solidFill>
                <a:effectLst/>
                <a:latin typeface="+mn-lt"/>
                <a:ea typeface="+mn-ea"/>
                <a:cs typeface="+mn-cs"/>
              </a:rPr>
              <a:t>）决定一比特币值多少美元，但是与现在完全中心化的解决方案相比，这一机制已经在减少信任和基础设施方面有了巨大的进步。然而，因为</a:t>
            </a:r>
            <a:r>
              <a:rPr lang="en-US" altLang="zh-CN" sz="1200" b="0" i="0" kern="1200" dirty="0" smtClean="0">
                <a:solidFill>
                  <a:schemeClr val="tx1"/>
                </a:solidFill>
                <a:effectLst/>
                <a:latin typeface="+mn-lt"/>
                <a:ea typeface="+mn-ea"/>
                <a:cs typeface="+mn-cs"/>
              </a:rPr>
              <a:t>UTXO</a:t>
            </a:r>
            <a:r>
              <a:rPr lang="zh-CN" altLang="en-US" sz="1200" b="0" i="0" kern="1200" dirty="0" smtClean="0">
                <a:solidFill>
                  <a:schemeClr val="tx1"/>
                </a:solidFill>
                <a:effectLst/>
                <a:latin typeface="+mn-lt"/>
                <a:ea typeface="+mn-ea"/>
                <a:cs typeface="+mn-cs"/>
              </a:rPr>
              <a:t>是不可分割的，为实现此合约，唯一的方法是非常低效地采用许多有不同面值的</a:t>
            </a:r>
            <a:r>
              <a:rPr lang="en-US" altLang="zh-CN" sz="1200" b="0" i="0" kern="1200" dirty="0" smtClean="0">
                <a:solidFill>
                  <a:schemeClr val="tx1"/>
                </a:solidFill>
                <a:effectLst/>
                <a:latin typeface="+mn-lt"/>
                <a:ea typeface="+mn-ea"/>
                <a:cs typeface="+mn-cs"/>
              </a:rPr>
              <a:t>UTXO</a:t>
            </a:r>
            <a:r>
              <a:rPr lang="zh-CN" altLang="en-US" sz="1200" b="0" i="0" kern="1200" dirty="0" smtClean="0">
                <a:solidFill>
                  <a:schemeClr val="tx1"/>
                </a:solidFill>
                <a:effectLst/>
                <a:latin typeface="+mn-lt"/>
                <a:ea typeface="+mn-ea"/>
                <a:cs typeface="+mn-cs"/>
              </a:rPr>
              <a:t>（例如对应于最大为</a:t>
            </a:r>
            <a:r>
              <a:rPr lang="en-US" altLang="zh-CN" sz="1200" b="0" i="0" kern="1200" dirty="0" smtClean="0">
                <a:solidFill>
                  <a:schemeClr val="tx1"/>
                </a:solidFill>
                <a:effectLst/>
                <a:latin typeface="+mn-lt"/>
                <a:ea typeface="+mn-ea"/>
                <a:cs typeface="+mn-cs"/>
              </a:rPr>
              <a:t>30</a:t>
            </a:r>
            <a:r>
              <a:rPr lang="zh-CN" altLang="en-US" sz="1200" b="0" i="0" kern="1200" dirty="0" smtClean="0">
                <a:solidFill>
                  <a:schemeClr val="tx1"/>
                </a:solidFill>
                <a:effectLst/>
                <a:latin typeface="+mn-lt"/>
                <a:ea typeface="+mn-ea"/>
                <a:cs typeface="+mn-cs"/>
              </a:rPr>
              <a:t>的每个</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，有一个</a:t>
            </a:r>
            <a:r>
              <a:rPr lang="en-US" altLang="zh-CN" sz="1200" b="0" i="0" kern="1200" dirty="0" smtClean="0">
                <a:solidFill>
                  <a:schemeClr val="tx1"/>
                </a:solidFill>
                <a:effectLst/>
                <a:latin typeface="+mn-lt"/>
                <a:ea typeface="+mn-ea"/>
                <a:cs typeface="+mn-cs"/>
              </a:rPr>
              <a:t>2^k</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UTXO)</a:t>
            </a:r>
            <a:r>
              <a:rPr lang="zh-CN" altLang="en-US" sz="1200" b="0" i="0" kern="1200" dirty="0" smtClean="0">
                <a:solidFill>
                  <a:schemeClr val="tx1"/>
                </a:solidFill>
                <a:effectLst/>
                <a:latin typeface="+mn-lt"/>
                <a:ea typeface="+mn-ea"/>
                <a:cs typeface="+mn-cs"/>
              </a:rPr>
              <a:t>并使预言机挑出正确的</a:t>
            </a:r>
            <a:r>
              <a:rPr lang="en-US" altLang="zh-CN" sz="1200" b="0" i="0" kern="1200" dirty="0" smtClean="0">
                <a:solidFill>
                  <a:schemeClr val="tx1"/>
                </a:solidFill>
                <a:effectLst/>
                <a:latin typeface="+mn-lt"/>
                <a:ea typeface="+mn-ea"/>
                <a:cs typeface="+mn-cs"/>
              </a:rPr>
              <a:t>UTXO</a:t>
            </a:r>
            <a:r>
              <a:rPr lang="zh-CN" altLang="en-US" sz="1200" b="0" i="0" kern="1200" dirty="0" smtClean="0">
                <a:solidFill>
                  <a:schemeClr val="tx1"/>
                </a:solidFill>
                <a:effectLst/>
                <a:latin typeface="+mn-lt"/>
                <a:ea typeface="+mn-ea"/>
                <a:cs typeface="+mn-cs"/>
              </a:rPr>
              <a:t>发送给</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a:t>
            </a:r>
          </a:p>
          <a:p>
            <a:r>
              <a:rPr lang="zh-CN" altLang="en-US" sz="1200" b="1" i="0" kern="1200" dirty="0" smtClean="0">
                <a:solidFill>
                  <a:schemeClr val="tx1"/>
                </a:solidFill>
                <a:effectLst/>
                <a:latin typeface="+mn-lt"/>
                <a:ea typeface="+mn-ea"/>
                <a:cs typeface="+mn-cs"/>
              </a:rPr>
              <a:t>缺少状态</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 UTXO</a:t>
            </a:r>
            <a:r>
              <a:rPr lang="zh-CN" altLang="en-US" sz="1200" b="0" i="0" kern="1200" dirty="0" smtClean="0">
                <a:solidFill>
                  <a:schemeClr val="tx1"/>
                </a:solidFill>
                <a:effectLst/>
                <a:latin typeface="+mn-lt"/>
                <a:ea typeface="+mn-ea"/>
                <a:cs typeface="+mn-cs"/>
              </a:rPr>
              <a:t>只能是已花费或者未花费状态，这就没有给需要任何其它内部状态的多阶段合约或者脚本留出生存空间。这使得实现多阶段期权合约、去中心化的交换要约或者两阶段加密承诺协议（对确保计算奖励非常必要）非常困难。这也意味着</a:t>
            </a:r>
            <a:r>
              <a:rPr lang="en-US" altLang="zh-CN" sz="1200" b="0" i="0" kern="1200" dirty="0" smtClean="0">
                <a:solidFill>
                  <a:schemeClr val="tx1"/>
                </a:solidFill>
                <a:effectLst/>
                <a:latin typeface="+mn-lt"/>
                <a:ea typeface="+mn-ea"/>
                <a:cs typeface="+mn-cs"/>
              </a:rPr>
              <a:t>UTXO</a:t>
            </a:r>
            <a:r>
              <a:rPr lang="zh-CN" altLang="en-US" sz="1200" b="0" i="0" kern="1200" dirty="0" smtClean="0">
                <a:solidFill>
                  <a:schemeClr val="tx1"/>
                </a:solidFill>
                <a:effectLst/>
                <a:latin typeface="+mn-lt"/>
                <a:ea typeface="+mn-ea"/>
                <a:cs typeface="+mn-cs"/>
              </a:rPr>
              <a:t>只能用于建立简单的、一次性的合约，而不是例如去中心化组织这样的有着更加复杂的状态的合约，使得元协议难以实现。二元状态与价值盲结合在一起意味着另一个重要的应用</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取款限额</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是不可能实现的。</a:t>
            </a:r>
          </a:p>
          <a:p>
            <a:r>
              <a:rPr lang="zh-CN" altLang="en-US" sz="1200" b="1" i="0" kern="1200" dirty="0" smtClean="0">
                <a:solidFill>
                  <a:schemeClr val="tx1"/>
                </a:solidFill>
                <a:effectLst/>
                <a:latin typeface="+mn-lt"/>
                <a:ea typeface="+mn-ea"/>
                <a:cs typeface="+mn-cs"/>
              </a:rPr>
              <a:t>区块链盲（</a:t>
            </a:r>
            <a:r>
              <a:rPr lang="en-US" altLang="zh-CN" sz="1200" b="1" i="0" kern="1200" dirty="0" err="1" smtClean="0">
                <a:solidFill>
                  <a:schemeClr val="tx1"/>
                </a:solidFill>
                <a:effectLst/>
                <a:latin typeface="+mn-lt"/>
                <a:ea typeface="+mn-ea"/>
                <a:cs typeface="+mn-cs"/>
              </a:rPr>
              <a:t>Blockchain</a:t>
            </a:r>
            <a:r>
              <a:rPr lang="en-US" altLang="zh-CN" sz="1200" b="1" i="0" kern="1200" dirty="0" smtClean="0">
                <a:solidFill>
                  <a:schemeClr val="tx1"/>
                </a:solidFill>
                <a:effectLst/>
                <a:latin typeface="+mn-lt"/>
                <a:ea typeface="+mn-ea"/>
                <a:cs typeface="+mn-cs"/>
              </a:rPr>
              <a:t>-blindness</a:t>
            </a:r>
            <a:r>
              <a:rPr lang="zh-CN" altLang="en-US" sz="1200" b="1"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 UTXO</a:t>
            </a:r>
            <a:r>
              <a:rPr lang="zh-CN" altLang="en-US" sz="1200" b="0" i="0" kern="1200" dirty="0" smtClean="0">
                <a:solidFill>
                  <a:schemeClr val="tx1"/>
                </a:solidFill>
                <a:effectLst/>
                <a:latin typeface="+mn-lt"/>
                <a:ea typeface="+mn-ea"/>
                <a:cs typeface="+mn-cs"/>
              </a:rPr>
              <a:t>看不到区块链的数据，例如随机数和上一个区块的哈希。这一缺陷剥夺了脚本语言所拥有的基于随机性的潜在价值，严重地限制了博彩等其它领域应用。</a:t>
            </a:r>
          </a:p>
          <a:p>
            <a:endParaRPr kumimoji="1" lang="zh-CN" altLang="en-US" dirty="0"/>
          </a:p>
        </p:txBody>
      </p:sp>
      <p:sp>
        <p:nvSpPr>
          <p:cNvPr id="4" name="幻灯片编号占位符 3"/>
          <p:cNvSpPr>
            <a:spLocks noGrp="1"/>
          </p:cNvSpPr>
          <p:nvPr>
            <p:ph type="sldNum" sz="quarter" idx="10"/>
          </p:nvPr>
        </p:nvSpPr>
        <p:spPr/>
        <p:txBody>
          <a:bodyPr/>
          <a:lstStyle/>
          <a:p>
            <a:fld id="{025313D9-CF84-724B-A817-3280B7898213}" type="slidenum">
              <a:rPr kumimoji="1" lang="zh-CN" altLang="en-US" smtClean="0"/>
              <a:t>13</a:t>
            </a:fld>
            <a:endParaRPr kumimoji="1" lang="zh-CN" altLang="en-US"/>
          </a:p>
        </p:txBody>
      </p:sp>
    </p:spTree>
    <p:extLst>
      <p:ext uri="{BB962C8B-B14F-4D97-AF65-F5344CB8AC3E}">
        <p14:creationId xmlns:p14="http://schemas.microsoft.com/office/powerpoint/2010/main" val="858473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25313D9-CF84-724B-A817-3280B7898213}" type="slidenum">
              <a:rPr kumimoji="1" lang="zh-CN" altLang="en-US" smtClean="0"/>
              <a:t>14</a:t>
            </a:fld>
            <a:endParaRPr kumimoji="1" lang="zh-CN" altLang="en-US"/>
          </a:p>
        </p:txBody>
      </p:sp>
    </p:spTree>
    <p:extLst>
      <p:ext uri="{BB962C8B-B14F-4D97-AF65-F5344CB8AC3E}">
        <p14:creationId xmlns:p14="http://schemas.microsoft.com/office/powerpoint/2010/main" val="47312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智能合约是 </a:t>
            </a:r>
            <a:r>
              <a:rPr lang="en-US" altLang="zh-CN" sz="1200" dirty="0" smtClean="0"/>
              <a:t>1990s </a:t>
            </a:r>
            <a:r>
              <a:rPr lang="zh-CN" altLang="en-US" sz="1200" dirty="0" smtClean="0"/>
              <a:t>年代由尼克萨博提出的理念，几乎与互联网同龄。</a:t>
            </a:r>
            <a:endParaRPr kumimoji="1" lang="zh-CN" altLang="en-US" sz="1200" dirty="0" smtClean="0"/>
          </a:p>
          <a:p>
            <a:pPr marL="0" indent="0">
              <a:buNone/>
            </a:pPr>
            <a:endParaRPr kumimoji="1" lang="zh-CN" altLang="en-US" sz="1200" dirty="0" smtClean="0"/>
          </a:p>
          <a:p>
            <a:pPr marL="0" indent="0">
              <a:buNone/>
            </a:pPr>
            <a:endParaRPr kumimoji="1" lang="zh-CN" altLang="en-US" sz="1200" dirty="0" smtClean="0"/>
          </a:p>
          <a:p>
            <a:pPr marL="0" indent="0">
              <a:buNone/>
            </a:pPr>
            <a:endParaRPr kumimoji="1" lang="zh-CN" altLang="en-US" sz="1200" dirty="0" smtClean="0"/>
          </a:p>
          <a:p>
            <a:pPr marL="0" indent="0">
              <a:buNone/>
            </a:pPr>
            <a:r>
              <a:rPr kumimoji="1" lang="en-US" altLang="zh-CN" sz="1200" dirty="0" smtClean="0"/>
              <a:t>Smart=</a:t>
            </a:r>
            <a:r>
              <a:rPr kumimoji="1" lang="zh-CN" altLang="en-US" sz="1200" dirty="0" smtClean="0"/>
              <a:t>灵活</a:t>
            </a:r>
          </a:p>
          <a:p>
            <a:pPr marL="0" indent="0">
              <a:buNone/>
            </a:pPr>
            <a:r>
              <a:rPr kumimoji="1" lang="en-US" altLang="zh-CN" sz="1200" dirty="0" smtClean="0"/>
              <a:t>Smart</a:t>
            </a:r>
            <a:r>
              <a:rPr kumimoji="1" lang="zh-CN" altLang="en-US" sz="1200" dirty="0" smtClean="0"/>
              <a:t>！</a:t>
            </a:r>
            <a:r>
              <a:rPr kumimoji="1" lang="en-US" altLang="zh-CN" sz="1200" dirty="0" smtClean="0"/>
              <a:t>=</a:t>
            </a:r>
            <a:r>
              <a:rPr kumimoji="1" lang="zh-CN" altLang="en-US" sz="1200" dirty="0" smtClean="0"/>
              <a:t>人工智能</a:t>
            </a:r>
          </a:p>
          <a:p>
            <a:endParaRPr kumimoji="1" lang="zh-CN" altLang="en-US" dirty="0"/>
          </a:p>
        </p:txBody>
      </p:sp>
      <p:sp>
        <p:nvSpPr>
          <p:cNvPr id="4" name="幻灯片编号占位符 3"/>
          <p:cNvSpPr>
            <a:spLocks noGrp="1"/>
          </p:cNvSpPr>
          <p:nvPr>
            <p:ph type="sldNum" sz="quarter" idx="10"/>
          </p:nvPr>
        </p:nvSpPr>
        <p:spPr/>
        <p:txBody>
          <a:bodyPr/>
          <a:lstStyle/>
          <a:p>
            <a:fld id="{025313D9-CF84-724B-A817-3280B7898213}" type="slidenum">
              <a:rPr kumimoji="1" lang="zh-CN" altLang="en-US" smtClean="0"/>
              <a:t>15</a:t>
            </a:fld>
            <a:endParaRPr kumimoji="1" lang="zh-CN" altLang="en-US"/>
          </a:p>
        </p:txBody>
      </p:sp>
    </p:spTree>
    <p:extLst>
      <p:ext uri="{BB962C8B-B14F-4D97-AF65-F5344CB8AC3E}">
        <p14:creationId xmlns:p14="http://schemas.microsoft.com/office/powerpoint/2010/main" val="526160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25313D9-CF84-724B-A817-3280B7898213}" type="slidenum">
              <a:rPr kumimoji="1" lang="zh-CN" altLang="en-US" smtClean="0"/>
              <a:t>16</a:t>
            </a:fld>
            <a:endParaRPr kumimoji="1" lang="zh-CN" altLang="en-US"/>
          </a:p>
        </p:txBody>
      </p:sp>
    </p:spTree>
    <p:extLst>
      <p:ext uri="{BB962C8B-B14F-4D97-AF65-F5344CB8AC3E}">
        <p14:creationId xmlns:p14="http://schemas.microsoft.com/office/powerpoint/2010/main" val="908848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25313D9-CF84-724B-A817-3280B7898213}" type="slidenum">
              <a:rPr kumimoji="1" lang="zh-CN" altLang="en-US" smtClean="0"/>
              <a:t>17</a:t>
            </a:fld>
            <a:endParaRPr kumimoji="1" lang="zh-CN" altLang="en-US"/>
          </a:p>
        </p:txBody>
      </p:sp>
    </p:spTree>
    <p:extLst>
      <p:ext uri="{BB962C8B-B14F-4D97-AF65-F5344CB8AC3E}">
        <p14:creationId xmlns:p14="http://schemas.microsoft.com/office/powerpoint/2010/main" val="847160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如果没有智能合约的成本需要工本费，人工费用。最重要的是，需要一个权威政府。</a:t>
            </a:r>
          </a:p>
          <a:p>
            <a:endParaRPr kumimoji="1" lang="zh-CN" altLang="en-US" dirty="0"/>
          </a:p>
        </p:txBody>
      </p:sp>
      <p:sp>
        <p:nvSpPr>
          <p:cNvPr id="4" name="幻灯片编号占位符 3"/>
          <p:cNvSpPr>
            <a:spLocks noGrp="1"/>
          </p:cNvSpPr>
          <p:nvPr>
            <p:ph type="sldNum" sz="quarter" idx="10"/>
          </p:nvPr>
        </p:nvSpPr>
        <p:spPr/>
        <p:txBody>
          <a:bodyPr/>
          <a:lstStyle/>
          <a:p>
            <a:fld id="{025313D9-CF84-724B-A817-3280B7898213}" type="slidenum">
              <a:rPr kumimoji="1" lang="zh-CN" altLang="en-US" smtClean="0"/>
              <a:t>18</a:t>
            </a:fld>
            <a:endParaRPr kumimoji="1" lang="zh-CN" altLang="en-US"/>
          </a:p>
        </p:txBody>
      </p:sp>
    </p:spTree>
    <p:extLst>
      <p:ext uri="{BB962C8B-B14F-4D97-AF65-F5344CB8AC3E}">
        <p14:creationId xmlns:p14="http://schemas.microsoft.com/office/powerpoint/2010/main" val="20439440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A</a:t>
            </a:r>
            <a:r>
              <a:rPr kumimoji="1" lang="zh-CN" altLang="en-US" dirty="0" smtClean="0"/>
              <a:t> 不信任</a:t>
            </a:r>
            <a:r>
              <a:rPr kumimoji="1" lang="en-US" altLang="zh-CN" dirty="0" smtClean="0"/>
              <a:t>B</a:t>
            </a:r>
            <a:endParaRPr kumimoji="1" lang="zh-CN" altLang="en-US" dirty="0" smtClean="0"/>
          </a:p>
          <a:p>
            <a:endParaRPr kumimoji="1" lang="zh-CN" altLang="en-US" dirty="0" smtClean="0"/>
          </a:p>
          <a:p>
            <a:r>
              <a:rPr kumimoji="1" lang="zh-CN" altLang="en-US" dirty="0" smtClean="0"/>
              <a:t>旧时代的解决方案：</a:t>
            </a:r>
          </a:p>
          <a:p>
            <a:r>
              <a:rPr kumimoji="1" lang="zh-CN" altLang="en-US" dirty="0" smtClean="0"/>
              <a:t>交易所来解决信任问题，结果是要交手续费，保证金。</a:t>
            </a:r>
          </a:p>
          <a:p>
            <a:endParaRPr kumimoji="1" lang="zh-CN" altLang="en-US" dirty="0" smtClean="0"/>
          </a:p>
          <a:p>
            <a:r>
              <a:rPr kumimoji="1" lang="en-US" altLang="zh-CN" dirty="0" smtClean="0"/>
              <a:t>ETH</a:t>
            </a:r>
            <a:r>
              <a:rPr kumimoji="1" lang="zh-CN" altLang="en-US" dirty="0" smtClean="0"/>
              <a:t> 解决方案：</a:t>
            </a:r>
          </a:p>
          <a:p>
            <a:r>
              <a:rPr kumimoji="1" lang="zh-CN" altLang="en-US" dirty="0" smtClean="0"/>
              <a:t>区块链技术为合约提供可信环境。。</a:t>
            </a:r>
            <a:r>
              <a:rPr kumimoji="1" lang="en-US" altLang="zh-CN" dirty="0" smtClean="0"/>
              <a:t>A</a:t>
            </a:r>
            <a:r>
              <a:rPr kumimoji="1" lang="zh-CN" altLang="en-US" dirty="0" smtClean="0"/>
              <a:t>虽然不信任</a:t>
            </a:r>
            <a:r>
              <a:rPr kumimoji="1" lang="en-US" altLang="zh-CN" dirty="0" smtClean="0"/>
              <a:t>B</a:t>
            </a:r>
            <a:r>
              <a:rPr kumimoji="1" lang="zh-CN" altLang="en-US" dirty="0" smtClean="0"/>
              <a:t>，但是会信任</a:t>
            </a:r>
            <a:r>
              <a:rPr kumimoji="1" lang="en-US" altLang="zh-CN" dirty="0" smtClean="0"/>
              <a:t>ETH</a:t>
            </a:r>
            <a:r>
              <a:rPr kumimoji="1" lang="zh-CN" altLang="en-US" dirty="0" smtClean="0"/>
              <a:t>，只需要一个可信的借口，比如纳斯达克提供的</a:t>
            </a:r>
            <a:r>
              <a:rPr kumimoji="1" lang="en-US" altLang="zh-CN" dirty="0" smtClean="0"/>
              <a:t>API</a:t>
            </a:r>
            <a:endParaRPr kumimoji="1" lang="zh-CN" altLang="en-US" dirty="0"/>
          </a:p>
        </p:txBody>
      </p:sp>
      <p:sp>
        <p:nvSpPr>
          <p:cNvPr id="4" name="幻灯片编号占位符 3"/>
          <p:cNvSpPr>
            <a:spLocks noGrp="1"/>
          </p:cNvSpPr>
          <p:nvPr>
            <p:ph type="sldNum" sz="quarter" idx="10"/>
          </p:nvPr>
        </p:nvSpPr>
        <p:spPr/>
        <p:txBody>
          <a:bodyPr/>
          <a:lstStyle/>
          <a:p>
            <a:fld id="{025313D9-CF84-724B-A817-3280B7898213}" type="slidenum">
              <a:rPr kumimoji="1" lang="zh-CN" altLang="en-US" smtClean="0"/>
              <a:t>19</a:t>
            </a:fld>
            <a:endParaRPr kumimoji="1" lang="zh-CN" altLang="en-US"/>
          </a:p>
        </p:txBody>
      </p:sp>
    </p:spTree>
    <p:extLst>
      <p:ext uri="{BB962C8B-B14F-4D97-AF65-F5344CB8AC3E}">
        <p14:creationId xmlns:p14="http://schemas.microsoft.com/office/powerpoint/2010/main" val="2776113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分布式信任能解决什么问题呢。或者为什么</a:t>
            </a:r>
            <a:r>
              <a:rPr kumimoji="1" lang="en-US" altLang="zh-CN" dirty="0" smtClean="0"/>
              <a:t>ETH</a:t>
            </a:r>
            <a:r>
              <a:rPr kumimoji="1" lang="zh-CN" altLang="en-US" dirty="0" smtClean="0"/>
              <a:t> 变得不一样。</a:t>
            </a:r>
          </a:p>
          <a:p>
            <a:r>
              <a:rPr kumimoji="1" lang="zh-CN" altLang="en-US" dirty="0" smtClean="0"/>
              <a:t>所以，</a:t>
            </a:r>
            <a:r>
              <a:rPr kumimoji="1" lang="en-US" altLang="zh-CN" dirty="0" smtClean="0"/>
              <a:t>ETH</a:t>
            </a:r>
            <a:r>
              <a:rPr kumimoji="1" lang="zh-CN" altLang="en-US" dirty="0" smtClean="0"/>
              <a:t> 会首先进入什么领域呢，洼地最大的地方才首先应用的场景。</a:t>
            </a:r>
          </a:p>
          <a:p>
            <a:endParaRPr kumimoji="1" lang="zh-CN" altLang="en-US" dirty="0" smtClean="0"/>
          </a:p>
          <a:p>
            <a:r>
              <a:rPr kumimoji="1" lang="zh-CN" altLang="en-US" dirty="0" smtClean="0"/>
              <a:t>有一个锤子，但是不能什么都是钉子。。需要降级信任成本的地方，过去依赖权威的领域：</a:t>
            </a:r>
          </a:p>
          <a:p>
            <a:r>
              <a:rPr kumimoji="1" lang="en-US" altLang="zh-CN" dirty="0" smtClean="0"/>
              <a:t>1.</a:t>
            </a:r>
            <a:r>
              <a:rPr kumimoji="1" lang="zh-CN" altLang="en-US" dirty="0" smtClean="0"/>
              <a:t>赌博 “代币发行” 对庄家的不信任</a:t>
            </a:r>
          </a:p>
          <a:p>
            <a:r>
              <a:rPr kumimoji="1" lang="en-US" altLang="zh-CN" dirty="0" smtClean="0"/>
              <a:t>2.</a:t>
            </a:r>
            <a:r>
              <a:rPr kumimoji="1" lang="zh-CN" altLang="en-US" dirty="0" smtClean="0"/>
              <a:t>交易所等金融类 </a:t>
            </a:r>
            <a:r>
              <a:rPr kumimoji="1" lang="en-US" altLang="zh-CN" dirty="0" smtClean="0"/>
              <a:t>P2P</a:t>
            </a:r>
            <a:endParaRPr kumimoji="1" lang="zh-CN" altLang="en-US" dirty="0" smtClean="0"/>
          </a:p>
          <a:p>
            <a:r>
              <a:rPr kumimoji="1" lang="en-US" altLang="zh-CN" dirty="0" smtClean="0"/>
              <a:t>3.</a:t>
            </a:r>
            <a:r>
              <a:rPr kumimoji="1" lang="zh-CN" altLang="en-US" dirty="0" smtClean="0"/>
              <a:t>征信</a:t>
            </a:r>
          </a:p>
          <a:p>
            <a:endParaRPr kumimoji="1" lang="zh-CN" altLang="en-US" dirty="0" smtClean="0"/>
          </a:p>
          <a:p>
            <a:endParaRPr kumimoji="1" lang="zh-CN" altLang="en-US" dirty="0" smtClean="0"/>
          </a:p>
          <a:p>
            <a:endParaRPr kumimoji="1" lang="zh-CN" altLang="en-US" dirty="0" smtClean="0"/>
          </a:p>
          <a:p>
            <a:r>
              <a:rPr kumimoji="1" lang="zh-CN" altLang="en-US" dirty="0" smtClean="0"/>
              <a:t>最终才是</a:t>
            </a:r>
            <a:r>
              <a:rPr kumimoji="1" lang="en-US" altLang="zh-CN" dirty="0" smtClean="0"/>
              <a:t>eth</a:t>
            </a:r>
            <a:r>
              <a:rPr kumimoji="1" lang="zh-CN" altLang="en-US" dirty="0" smtClean="0"/>
              <a:t>上的社会。</a:t>
            </a:r>
          </a:p>
          <a:p>
            <a:endParaRPr kumimoji="1" lang="zh-CN" altLang="en-US" dirty="0" smtClean="0"/>
          </a:p>
          <a:p>
            <a:endParaRPr kumimoji="1" lang="zh-CN" altLang="en-US" dirty="0" smtClean="0"/>
          </a:p>
        </p:txBody>
      </p:sp>
      <p:sp>
        <p:nvSpPr>
          <p:cNvPr id="4" name="幻灯片编号占位符 3"/>
          <p:cNvSpPr>
            <a:spLocks noGrp="1"/>
          </p:cNvSpPr>
          <p:nvPr>
            <p:ph type="sldNum" sz="quarter" idx="10"/>
          </p:nvPr>
        </p:nvSpPr>
        <p:spPr/>
        <p:txBody>
          <a:bodyPr/>
          <a:lstStyle/>
          <a:p>
            <a:fld id="{025313D9-CF84-724B-A817-3280B7898213}" type="slidenum">
              <a:rPr kumimoji="1" lang="zh-CN" altLang="en-US" smtClean="0"/>
              <a:t>20</a:t>
            </a:fld>
            <a:endParaRPr kumimoji="1" lang="zh-CN" altLang="en-US"/>
          </a:p>
        </p:txBody>
      </p:sp>
    </p:spTree>
    <p:extLst>
      <p:ext uri="{BB962C8B-B14F-4D97-AF65-F5344CB8AC3E}">
        <p14:creationId xmlns:p14="http://schemas.microsoft.com/office/powerpoint/2010/main" val="507901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一致性</a:t>
            </a:r>
            <a:r>
              <a:rPr kumimoji="1" lang="en-US" altLang="zh-CN" dirty="0" smtClean="0"/>
              <a:t>=</a:t>
            </a:r>
            <a:r>
              <a:rPr kumimoji="1" lang="zh-CN" altLang="en-US" dirty="0" smtClean="0"/>
              <a:t>不可篡改</a:t>
            </a:r>
          </a:p>
          <a:p>
            <a:r>
              <a:rPr kumimoji="1" lang="zh-CN" altLang="en-US" dirty="0" smtClean="0"/>
              <a:t>可验证</a:t>
            </a:r>
            <a:r>
              <a:rPr kumimoji="1" lang="en-US" altLang="zh-CN" dirty="0" smtClean="0"/>
              <a:t>=</a:t>
            </a:r>
            <a:r>
              <a:rPr kumimoji="1" lang="zh-CN" altLang="en-US" dirty="0" smtClean="0"/>
              <a:t>只有合法的交易才会被记录，一个高素质的会计</a:t>
            </a:r>
          </a:p>
          <a:p>
            <a:r>
              <a:rPr kumimoji="1" lang="zh-CN" altLang="en-US" dirty="0" smtClean="0"/>
              <a:t>可达性</a:t>
            </a:r>
            <a:r>
              <a:rPr kumimoji="1" lang="en-US" altLang="zh-CN" dirty="0" smtClean="0"/>
              <a:t>=</a:t>
            </a:r>
            <a:r>
              <a:rPr kumimoji="1" lang="zh-CN" altLang="en-US" dirty="0" smtClean="0"/>
              <a:t>会计本可以被无阻碍的下载</a:t>
            </a:r>
          </a:p>
          <a:p>
            <a:r>
              <a:rPr kumimoji="1" lang="zh-CN" altLang="en-US" dirty="0" smtClean="0"/>
              <a:t>抗审查</a:t>
            </a:r>
            <a:r>
              <a:rPr kumimoji="1" lang="en-US" altLang="zh-CN" dirty="0" smtClean="0"/>
              <a:t>=</a:t>
            </a:r>
            <a:r>
              <a:rPr kumimoji="1" lang="zh-CN" altLang="en-US" dirty="0" smtClean="0"/>
              <a:t>账目可以有效率的入账。</a:t>
            </a:r>
          </a:p>
          <a:p>
            <a:r>
              <a:rPr kumimoji="1" lang="zh-CN" altLang="en-US" dirty="0" smtClean="0"/>
              <a:t> “会计是保守的”，记录的是历史</a:t>
            </a:r>
          </a:p>
          <a:p>
            <a:endParaRPr kumimoji="1" lang="zh-CN" altLang="en-US" dirty="0"/>
          </a:p>
        </p:txBody>
      </p:sp>
      <p:sp>
        <p:nvSpPr>
          <p:cNvPr id="4" name="幻灯片编号占位符 3"/>
          <p:cNvSpPr>
            <a:spLocks noGrp="1"/>
          </p:cNvSpPr>
          <p:nvPr>
            <p:ph type="sldNum" sz="quarter" idx="10"/>
          </p:nvPr>
        </p:nvSpPr>
        <p:spPr/>
        <p:txBody>
          <a:bodyPr/>
          <a:lstStyle/>
          <a:p>
            <a:fld id="{025313D9-CF84-724B-A817-3280B7898213}" type="slidenum">
              <a:rPr kumimoji="1" lang="zh-CN" altLang="en-US" smtClean="0"/>
              <a:t>3</a:t>
            </a:fld>
            <a:endParaRPr kumimoji="1" lang="zh-CN" altLang="en-US"/>
          </a:p>
        </p:txBody>
      </p:sp>
    </p:spTree>
    <p:extLst>
      <p:ext uri="{BB962C8B-B14F-4D97-AF65-F5344CB8AC3E}">
        <p14:creationId xmlns:p14="http://schemas.microsoft.com/office/powerpoint/2010/main" val="1161485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不讨论，不</a:t>
            </a:r>
            <a:r>
              <a:rPr kumimoji="1" lang="zh-CN" altLang="en-US" smtClean="0"/>
              <a:t>讨论。</a:t>
            </a:r>
            <a:endParaRPr kumimoji="1" lang="zh-CN" altLang="en-US" dirty="0"/>
          </a:p>
        </p:txBody>
      </p:sp>
      <p:sp>
        <p:nvSpPr>
          <p:cNvPr id="4" name="幻灯片编号占位符 3"/>
          <p:cNvSpPr>
            <a:spLocks noGrp="1"/>
          </p:cNvSpPr>
          <p:nvPr>
            <p:ph type="sldNum" sz="quarter" idx="10"/>
          </p:nvPr>
        </p:nvSpPr>
        <p:spPr/>
        <p:txBody>
          <a:bodyPr/>
          <a:lstStyle/>
          <a:p>
            <a:fld id="{025313D9-CF84-724B-A817-3280B7898213}" type="slidenum">
              <a:rPr kumimoji="1" lang="zh-CN" altLang="en-US" smtClean="0"/>
              <a:t>22</a:t>
            </a:fld>
            <a:endParaRPr kumimoji="1" lang="zh-CN" altLang="en-US"/>
          </a:p>
        </p:txBody>
      </p:sp>
    </p:spTree>
    <p:extLst>
      <p:ext uri="{BB962C8B-B14F-4D97-AF65-F5344CB8AC3E}">
        <p14:creationId xmlns:p14="http://schemas.microsoft.com/office/powerpoint/2010/main" val="5156568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该市场提出问题“以太币</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美元汇率在未来的一个特定日期会是多 少</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”这个市场的流动性可以用于提供</a:t>
            </a:r>
            <a:r>
              <a:rPr lang="en-US" altLang="zh-CN" sz="1200" kern="1200" dirty="0" err="1" smtClean="0">
                <a:solidFill>
                  <a:schemeClr val="tx1"/>
                </a:solidFill>
                <a:effectLst/>
                <a:latin typeface="+mn-lt"/>
                <a:ea typeface="+mn-ea"/>
                <a:cs typeface="+mn-cs"/>
              </a:rPr>
              <a:t>EtherUSD</a:t>
            </a:r>
            <a:r>
              <a:rPr lang="zh-CN" altLang="en-US" sz="1200" kern="1200" dirty="0" smtClean="0">
                <a:solidFill>
                  <a:schemeClr val="tx1"/>
                </a:solidFill>
                <a:effectLst/>
                <a:latin typeface="+mn-lt"/>
                <a:ea typeface="+mn-ea"/>
                <a:cs typeface="+mn-cs"/>
              </a:rPr>
              <a:t>代币，它锚定美元</a:t>
            </a:r>
            <a:r>
              <a:rPr lang="en-US" altLang="zh-CN" sz="1200" kern="1200" dirty="0" smtClean="0">
                <a:solidFill>
                  <a:schemeClr val="tx1"/>
                </a:solidFill>
                <a:effectLst/>
                <a:latin typeface="+mn-lt"/>
                <a:ea typeface="+mn-ea"/>
                <a:cs typeface="+mn-cs"/>
              </a:rPr>
              <a:t>(USD)</a:t>
            </a:r>
            <a:r>
              <a:rPr lang="zh-CN" altLang="en-US" sz="1200" kern="1200" dirty="0" smtClean="0">
                <a:solidFill>
                  <a:schemeClr val="tx1"/>
                </a:solidFill>
                <a:effectLst/>
                <a:latin typeface="+mn-lt"/>
                <a:ea typeface="+mn-ea"/>
                <a:cs typeface="+mn-cs"/>
              </a:rPr>
              <a:t>的价格。这些 货币将以小利润出售，取决于市场提供流动性的成本。 在另一种情况下，稳定货币</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被设 计为具有稳定价值的货币</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可以通过在许多市场的两边都获得一定量的仓位来实现。 </a:t>
            </a:r>
            <a:endParaRPr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025313D9-CF84-724B-A817-3280B7898213}" type="slidenum">
              <a:rPr kumimoji="1" lang="zh-CN" altLang="en-US" smtClean="0"/>
              <a:t>23</a:t>
            </a:fld>
            <a:endParaRPr kumimoji="1" lang="zh-CN" altLang="en-US"/>
          </a:p>
        </p:txBody>
      </p:sp>
    </p:spTree>
    <p:extLst>
      <p:ext uri="{BB962C8B-B14F-4D97-AF65-F5344CB8AC3E}">
        <p14:creationId xmlns:p14="http://schemas.microsoft.com/office/powerpoint/2010/main" val="17705752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1" kern="1200" dirty="0" smtClean="0">
                <a:solidFill>
                  <a:schemeClr val="tx1"/>
                </a:solidFill>
                <a:effectLst/>
                <a:latin typeface="+mn-lt"/>
                <a:ea typeface="+mn-ea"/>
                <a:cs typeface="+mn-cs"/>
              </a:rPr>
              <a:t>智能合约十分依赖于发送给它的信息的质量。“预言机”和“</a:t>
            </a:r>
            <a:r>
              <a:rPr lang="en-US" altLang="zh-CN" sz="1200" b="0" i="1" kern="1200" dirty="0" smtClean="0">
                <a:solidFill>
                  <a:schemeClr val="tx1"/>
                </a:solidFill>
                <a:effectLst/>
                <a:latin typeface="+mn-lt"/>
                <a:ea typeface="+mn-ea"/>
                <a:cs typeface="+mn-cs"/>
              </a:rPr>
              <a:t>m</a:t>
            </a:r>
            <a:r>
              <a:rPr lang="zh-CN" altLang="en-US" sz="1200" b="0" i="1" kern="1200" dirty="0" smtClean="0">
                <a:solidFill>
                  <a:schemeClr val="tx1"/>
                </a:solidFill>
                <a:effectLst/>
                <a:latin typeface="+mn-lt"/>
                <a:ea typeface="+mn-ea"/>
                <a:cs typeface="+mn-cs"/>
              </a:rPr>
              <a:t>个中选</a:t>
            </a:r>
            <a:r>
              <a:rPr lang="en-US" altLang="zh-CN" sz="1200" b="0" i="1" kern="1200" dirty="0" smtClean="0">
                <a:solidFill>
                  <a:schemeClr val="tx1"/>
                </a:solidFill>
                <a:effectLst/>
                <a:latin typeface="+mn-lt"/>
                <a:ea typeface="+mn-ea"/>
                <a:cs typeface="+mn-cs"/>
              </a:rPr>
              <a:t>n</a:t>
            </a:r>
            <a:r>
              <a:rPr lang="zh-CN" altLang="en-US" sz="1200" b="0" i="1" kern="1200" dirty="0" smtClean="0">
                <a:solidFill>
                  <a:schemeClr val="tx1"/>
                </a:solidFill>
                <a:effectLst/>
                <a:latin typeface="+mn-lt"/>
                <a:ea typeface="+mn-ea"/>
                <a:cs typeface="+mn-cs"/>
              </a:rPr>
              <a:t>个”（</a:t>
            </a:r>
            <a:r>
              <a:rPr lang="en-US" altLang="zh-CN" sz="1200" b="0" i="1" kern="1200" dirty="0" smtClean="0">
                <a:solidFill>
                  <a:schemeClr val="tx1"/>
                </a:solidFill>
                <a:effectLst/>
                <a:latin typeface="+mn-lt"/>
                <a:ea typeface="+mn-ea"/>
                <a:cs typeface="+mn-cs"/>
              </a:rPr>
              <a:t>n-of-m</a:t>
            </a:r>
            <a:r>
              <a:rPr lang="zh-CN" altLang="en-US" sz="1200" b="0" i="1" kern="1200" dirty="0" smtClean="0">
                <a:solidFill>
                  <a:schemeClr val="tx1"/>
                </a:solidFill>
                <a:effectLst/>
                <a:latin typeface="+mn-lt"/>
                <a:ea typeface="+mn-ea"/>
                <a:cs typeface="+mn-cs"/>
              </a:rPr>
              <a:t>）方案可以帮助解决问题。但是，我认为还应该考虑：如果信息源消失了，如果以前独立的信息源合并，如果新的更好的信息源出现了，该怎么办？</a:t>
            </a:r>
            <a:endParaRPr kumimoji="1"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有程序就有</a:t>
            </a:r>
            <a:r>
              <a:rPr kumimoji="1" lang="en-US" altLang="zh-CN" dirty="0" smtClean="0"/>
              <a:t>bug</a:t>
            </a:r>
            <a:r>
              <a:rPr kumimoji="1" lang="zh-CN" altLang="en-US" dirty="0" smtClean="0"/>
              <a:t>，现实世界的解决方案是， 律师起草合约，会计审计等等。。代码缺少审计员，</a:t>
            </a:r>
            <a:r>
              <a:rPr kumimoji="1" lang="en-US" altLang="zh-CN" dirty="0" smtClean="0"/>
              <a:t>THE</a:t>
            </a:r>
            <a:r>
              <a:rPr kumimoji="1" lang="zh-CN" altLang="en-US" baseline="0" dirty="0" smtClean="0"/>
              <a:t> </a:t>
            </a:r>
            <a:r>
              <a:rPr kumimoji="1" lang="en-US" altLang="zh-CN" baseline="0" dirty="0" smtClean="0"/>
              <a:t>DAO</a:t>
            </a:r>
            <a:r>
              <a:rPr kumimoji="1" lang="zh-CN" altLang="en-US" baseline="0" dirty="0" smtClean="0"/>
              <a:t> 项目的问题就是处在</a:t>
            </a:r>
            <a:r>
              <a:rPr kumimoji="1" lang="en-US" altLang="zh-CN" baseline="0" dirty="0" smtClean="0"/>
              <a:t>bug</a:t>
            </a:r>
            <a:r>
              <a:rPr kumimoji="1" lang="zh-CN" altLang="en-US" baseline="0" dirty="0" smtClean="0"/>
              <a:t> 上。</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1" kern="1200" dirty="0" smtClean="0">
                <a:solidFill>
                  <a:schemeClr val="tx1"/>
                </a:solidFill>
                <a:effectLst/>
                <a:latin typeface="+mn-lt"/>
                <a:ea typeface="+mn-ea"/>
                <a:cs typeface="+mn-cs"/>
              </a:rPr>
              <a:t>如果资产由智能合约保管，那么这些资产任何人都不能使用。这将改变许多商业模式的经济逻辑。</a:t>
            </a:r>
            <a:endParaRPr kumimoji="1" lang="zh-CN" altLang="en-US" dirty="0" smtClean="0"/>
          </a:p>
          <a:p>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025313D9-CF84-724B-A817-3280B7898213}" type="slidenum">
              <a:rPr kumimoji="1" lang="zh-CN" altLang="en-US" smtClean="0"/>
              <a:t>26</a:t>
            </a:fld>
            <a:endParaRPr kumimoji="1" lang="zh-CN" altLang="en-US"/>
          </a:p>
        </p:txBody>
      </p:sp>
    </p:spTree>
    <p:extLst>
      <p:ext uri="{BB962C8B-B14F-4D97-AF65-F5344CB8AC3E}">
        <p14:creationId xmlns:p14="http://schemas.microsoft.com/office/powerpoint/2010/main" val="661156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Quick</a:t>
            </a:r>
            <a:r>
              <a:rPr kumimoji="1" lang="zh-CN" altLang="en-US" baseline="0" dirty="0" smtClean="0"/>
              <a:t> </a:t>
            </a:r>
            <a:r>
              <a:rPr kumimoji="1" lang="en-US" altLang="zh-CN" baseline="0" dirty="0" smtClean="0"/>
              <a:t>question</a:t>
            </a:r>
            <a:endParaRPr kumimoji="1" lang="zh-CN" altLang="en-US" dirty="0"/>
          </a:p>
        </p:txBody>
      </p:sp>
      <p:sp>
        <p:nvSpPr>
          <p:cNvPr id="4" name="幻灯片编号占位符 3"/>
          <p:cNvSpPr>
            <a:spLocks noGrp="1"/>
          </p:cNvSpPr>
          <p:nvPr>
            <p:ph type="sldNum" sz="quarter" idx="10"/>
          </p:nvPr>
        </p:nvSpPr>
        <p:spPr/>
        <p:txBody>
          <a:bodyPr/>
          <a:lstStyle/>
          <a:p>
            <a:fld id="{025313D9-CF84-724B-A817-3280B7898213}" type="slidenum">
              <a:rPr kumimoji="1" lang="zh-CN" altLang="en-US" smtClean="0"/>
              <a:t>27</a:t>
            </a:fld>
            <a:endParaRPr kumimoji="1" lang="zh-CN" altLang="en-US"/>
          </a:p>
        </p:txBody>
      </p:sp>
    </p:spTree>
    <p:extLst>
      <p:ext uri="{BB962C8B-B14F-4D97-AF65-F5344CB8AC3E}">
        <p14:creationId xmlns:p14="http://schemas.microsoft.com/office/powerpoint/2010/main" val="6550025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Frontier</a:t>
            </a:r>
            <a:r>
              <a:rPr kumimoji="1" lang="zh-CN" altLang="en-US" dirty="0" smtClean="0"/>
              <a:t> 没有显著的功能，纪念网络稳步进入运行状态</a:t>
            </a:r>
            <a:endParaRPr kumimoji="1" lang="zh-CN" altLang="en-US" dirty="0"/>
          </a:p>
        </p:txBody>
      </p:sp>
      <p:sp>
        <p:nvSpPr>
          <p:cNvPr id="4" name="幻灯片编号占位符 3"/>
          <p:cNvSpPr>
            <a:spLocks noGrp="1"/>
          </p:cNvSpPr>
          <p:nvPr>
            <p:ph type="sldNum" sz="quarter" idx="10"/>
          </p:nvPr>
        </p:nvSpPr>
        <p:spPr/>
        <p:txBody>
          <a:bodyPr/>
          <a:lstStyle/>
          <a:p>
            <a:fld id="{025313D9-CF84-724B-A817-3280B7898213}" type="slidenum">
              <a:rPr kumimoji="1" lang="zh-CN" altLang="en-US" smtClean="0"/>
              <a:t>29</a:t>
            </a:fld>
            <a:endParaRPr kumimoji="1" lang="zh-CN" altLang="en-US"/>
          </a:p>
        </p:txBody>
      </p:sp>
    </p:spTree>
    <p:extLst>
      <p:ext uri="{BB962C8B-B14F-4D97-AF65-F5344CB8AC3E}">
        <p14:creationId xmlns:p14="http://schemas.microsoft.com/office/powerpoint/2010/main" val="4800271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（实际上是</a:t>
            </a:r>
            <a:r>
              <a:rPr kumimoji="1" lang="en-US" altLang="zh-CN" dirty="0" smtClean="0"/>
              <a:t>DAPP</a:t>
            </a:r>
            <a:r>
              <a:rPr kumimoji="1" lang="zh-CN" altLang="en-US" dirty="0" smtClean="0"/>
              <a:t> 的问题，但是要</a:t>
            </a:r>
            <a:r>
              <a:rPr kumimoji="1" lang="en-US" altLang="zh-CN" dirty="0" smtClean="0"/>
              <a:t>ETH</a:t>
            </a:r>
            <a:r>
              <a:rPr kumimoji="1" lang="zh-CN" altLang="en-US" dirty="0" smtClean="0"/>
              <a:t>社区处理善后） </a:t>
            </a:r>
          </a:p>
          <a:p>
            <a:endParaRPr kumimoji="1" lang="zh-CN" altLang="en-US" dirty="0" smtClean="0"/>
          </a:p>
          <a:p>
            <a:endParaRPr kumimoji="1" lang="zh-CN" altLang="en-US" dirty="0" smtClean="0"/>
          </a:p>
          <a:p>
            <a:r>
              <a:rPr kumimoji="1" lang="zh-CN" altLang="en-US" dirty="0" smtClean="0"/>
              <a:t>硬分叉不涉及，参考材料内有。</a:t>
            </a:r>
            <a:endParaRPr kumimoji="1" lang="zh-CN" altLang="en-US" dirty="0"/>
          </a:p>
        </p:txBody>
      </p:sp>
      <p:sp>
        <p:nvSpPr>
          <p:cNvPr id="4" name="幻灯片编号占位符 3"/>
          <p:cNvSpPr>
            <a:spLocks noGrp="1"/>
          </p:cNvSpPr>
          <p:nvPr>
            <p:ph type="sldNum" sz="quarter" idx="10"/>
          </p:nvPr>
        </p:nvSpPr>
        <p:spPr/>
        <p:txBody>
          <a:bodyPr/>
          <a:lstStyle/>
          <a:p>
            <a:fld id="{025313D9-CF84-724B-A817-3280B7898213}" type="slidenum">
              <a:rPr kumimoji="1" lang="zh-CN" altLang="en-US" smtClean="0"/>
              <a:t>30</a:t>
            </a:fld>
            <a:endParaRPr kumimoji="1" lang="zh-CN" altLang="en-US"/>
          </a:p>
        </p:txBody>
      </p:sp>
    </p:spTree>
    <p:extLst>
      <p:ext uri="{BB962C8B-B14F-4D97-AF65-F5344CB8AC3E}">
        <p14:creationId xmlns:p14="http://schemas.microsoft.com/office/powerpoint/2010/main" val="9700606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社区推荐使用</a:t>
            </a:r>
            <a:r>
              <a:rPr kumimoji="1" lang="en-US" altLang="zh-CN" dirty="0" smtClean="0"/>
              <a:t>solidity</a:t>
            </a:r>
            <a:endParaRPr kumimoji="1" lang="zh-CN" altLang="en-US" dirty="0" smtClean="0"/>
          </a:p>
          <a:p>
            <a:r>
              <a:rPr kumimoji="1" lang="zh-CN" altLang="en-US" dirty="0" smtClean="0"/>
              <a:t>我们一开始使用的是</a:t>
            </a:r>
            <a:r>
              <a:rPr kumimoji="1" lang="en-US" altLang="zh-CN" dirty="0" smtClean="0"/>
              <a:t>Serpent</a:t>
            </a:r>
            <a:endParaRPr kumimoji="1" lang="zh-CN" altLang="en-US" dirty="0" smtClean="0"/>
          </a:p>
          <a:p>
            <a:endParaRPr kumimoji="1" lang="zh-CN" altLang="en-US" dirty="0" smtClean="0"/>
          </a:p>
          <a:p>
            <a:r>
              <a:rPr kumimoji="1" lang="zh-CN" altLang="en-US" dirty="0" smtClean="0"/>
              <a:t>不清楚等下节课再说。</a:t>
            </a:r>
          </a:p>
          <a:p>
            <a:endParaRPr kumimoji="1" lang="zh-CN" altLang="en-US" dirty="0"/>
          </a:p>
        </p:txBody>
      </p:sp>
      <p:sp>
        <p:nvSpPr>
          <p:cNvPr id="4" name="幻灯片编号占位符 3"/>
          <p:cNvSpPr>
            <a:spLocks noGrp="1"/>
          </p:cNvSpPr>
          <p:nvPr>
            <p:ph type="sldNum" sz="quarter" idx="10"/>
          </p:nvPr>
        </p:nvSpPr>
        <p:spPr/>
        <p:txBody>
          <a:bodyPr/>
          <a:lstStyle/>
          <a:p>
            <a:fld id="{025313D9-CF84-724B-A817-3280B7898213}" type="slidenum">
              <a:rPr kumimoji="1" lang="zh-CN" altLang="en-US" smtClean="0"/>
              <a:t>33</a:t>
            </a:fld>
            <a:endParaRPr kumimoji="1" lang="zh-CN" altLang="en-US"/>
          </a:p>
        </p:txBody>
      </p:sp>
    </p:spTree>
    <p:extLst>
      <p:ext uri="{BB962C8B-B14F-4D97-AF65-F5344CB8AC3E}">
        <p14:creationId xmlns:p14="http://schemas.microsoft.com/office/powerpoint/2010/main" val="9743726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工作量证明</a:t>
            </a:r>
          </a:p>
          <a:p>
            <a:endParaRPr kumimoji="1" lang="zh-CN" altLang="en-US" dirty="0" smtClean="0"/>
          </a:p>
          <a:p>
            <a:r>
              <a:rPr kumimoji="1" lang="en-US" altLang="zh-CN" dirty="0" smtClean="0"/>
              <a:t>1.</a:t>
            </a:r>
            <a:r>
              <a:rPr kumimoji="1" lang="zh-CN" altLang="en-US" dirty="0" smtClean="0"/>
              <a:t>省电，货币供给平衡，</a:t>
            </a:r>
            <a:r>
              <a:rPr kumimoji="1" lang="en-US" altLang="zh-CN" dirty="0" smtClean="0"/>
              <a:t>51%attack</a:t>
            </a:r>
            <a:r>
              <a:rPr kumimoji="1" lang="zh-CN" altLang="en-US" dirty="0" smtClean="0"/>
              <a:t>，去中心化。</a:t>
            </a:r>
            <a:endParaRPr kumimoji="1" lang="zh-CN" altLang="en-US" dirty="0"/>
          </a:p>
        </p:txBody>
      </p:sp>
      <p:sp>
        <p:nvSpPr>
          <p:cNvPr id="4" name="幻灯片编号占位符 3"/>
          <p:cNvSpPr>
            <a:spLocks noGrp="1"/>
          </p:cNvSpPr>
          <p:nvPr>
            <p:ph type="sldNum" sz="quarter" idx="10"/>
          </p:nvPr>
        </p:nvSpPr>
        <p:spPr/>
        <p:txBody>
          <a:bodyPr/>
          <a:lstStyle/>
          <a:p>
            <a:fld id="{025313D9-CF84-724B-A817-3280B7898213}" type="slidenum">
              <a:rPr kumimoji="1" lang="zh-CN" altLang="en-US" smtClean="0"/>
              <a:t>35</a:t>
            </a:fld>
            <a:endParaRPr kumimoji="1" lang="zh-CN" altLang="en-US"/>
          </a:p>
        </p:txBody>
      </p:sp>
    </p:spTree>
    <p:extLst>
      <p:ext uri="{BB962C8B-B14F-4D97-AF65-F5344CB8AC3E}">
        <p14:creationId xmlns:p14="http://schemas.microsoft.com/office/powerpoint/2010/main" val="6893931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必备知识啦</a:t>
            </a:r>
            <a:endParaRPr kumimoji="1" lang="zh-CN" altLang="en-US" dirty="0"/>
          </a:p>
        </p:txBody>
      </p:sp>
      <p:sp>
        <p:nvSpPr>
          <p:cNvPr id="4" name="幻灯片编号占位符 3"/>
          <p:cNvSpPr>
            <a:spLocks noGrp="1"/>
          </p:cNvSpPr>
          <p:nvPr>
            <p:ph type="sldNum" sz="quarter" idx="10"/>
          </p:nvPr>
        </p:nvSpPr>
        <p:spPr/>
        <p:txBody>
          <a:bodyPr/>
          <a:lstStyle/>
          <a:p>
            <a:fld id="{025313D9-CF84-724B-A817-3280B7898213}" type="slidenum">
              <a:rPr kumimoji="1" lang="zh-CN" altLang="en-US" smtClean="0"/>
              <a:t>36</a:t>
            </a:fld>
            <a:endParaRPr kumimoji="1" lang="zh-CN" altLang="en-US"/>
          </a:p>
        </p:txBody>
      </p:sp>
    </p:spTree>
    <p:extLst>
      <p:ext uri="{BB962C8B-B14F-4D97-AF65-F5344CB8AC3E}">
        <p14:creationId xmlns:p14="http://schemas.microsoft.com/office/powerpoint/2010/main" val="10363827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这个是用来转账 的</a:t>
            </a:r>
            <a:endParaRPr kumimoji="1" lang="zh-CN" altLang="en-US" dirty="0"/>
          </a:p>
        </p:txBody>
      </p:sp>
      <p:sp>
        <p:nvSpPr>
          <p:cNvPr id="4" name="幻灯片编号占位符 3"/>
          <p:cNvSpPr>
            <a:spLocks noGrp="1"/>
          </p:cNvSpPr>
          <p:nvPr>
            <p:ph type="sldNum" sz="quarter" idx="10"/>
          </p:nvPr>
        </p:nvSpPr>
        <p:spPr/>
        <p:txBody>
          <a:bodyPr/>
          <a:lstStyle/>
          <a:p>
            <a:fld id="{025313D9-CF84-724B-A817-3280B7898213}" type="slidenum">
              <a:rPr kumimoji="1" lang="zh-CN" altLang="en-US" smtClean="0"/>
              <a:t>39</a:t>
            </a:fld>
            <a:endParaRPr kumimoji="1" lang="zh-CN" altLang="en-US"/>
          </a:p>
        </p:txBody>
      </p:sp>
    </p:spTree>
    <p:extLst>
      <p:ext uri="{BB962C8B-B14F-4D97-AF65-F5344CB8AC3E}">
        <p14:creationId xmlns:p14="http://schemas.microsoft.com/office/powerpoint/2010/main" val="218066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签名</a:t>
            </a:r>
            <a:r>
              <a:rPr kumimoji="1" lang="en-US" altLang="zh-CN" dirty="0" smtClean="0"/>
              <a:t>=</a:t>
            </a:r>
            <a:r>
              <a:rPr kumimoji="1" lang="zh-CN" altLang="en-US" sz="1200" dirty="0" smtClean="0"/>
              <a:t>所有权确认，多重签名</a:t>
            </a:r>
            <a:r>
              <a:rPr kumimoji="1" lang="en-US" altLang="zh-CN" sz="1200" dirty="0" smtClean="0"/>
              <a:t>=》</a:t>
            </a:r>
            <a:r>
              <a:rPr kumimoji="1" lang="zh-CN" altLang="en-US" sz="1200" dirty="0" smtClean="0"/>
              <a:t>新的特性。</a:t>
            </a:r>
          </a:p>
          <a:p>
            <a:r>
              <a:rPr kumimoji="1" lang="en-US" altLang="zh-CN" dirty="0" smtClean="0"/>
              <a:t>Hash</a:t>
            </a:r>
            <a:r>
              <a:rPr kumimoji="1" lang="zh-CN" altLang="en-US" dirty="0" smtClean="0"/>
              <a:t> 运算</a:t>
            </a:r>
            <a:r>
              <a:rPr kumimoji="1" lang="en-US" altLang="zh-CN" dirty="0" smtClean="0"/>
              <a:t>=</a:t>
            </a:r>
            <a:r>
              <a:rPr kumimoji="1" lang="zh-CN" altLang="en-US" dirty="0" smtClean="0"/>
              <a:t>分布式系统的稳定性</a:t>
            </a:r>
          </a:p>
          <a:p>
            <a:r>
              <a:rPr kumimoji="1" lang="en-US" altLang="zh-CN" dirty="0" err="1" smtClean="0"/>
              <a:t>Locktime</a:t>
            </a:r>
            <a:r>
              <a:rPr kumimoji="1" lang="en-US" altLang="zh-CN" dirty="0" smtClean="0"/>
              <a:t>=</a:t>
            </a:r>
            <a:r>
              <a:rPr kumimoji="1" lang="zh-CN" altLang="en-US" dirty="0" smtClean="0"/>
              <a:t>高阶可扩展的技术</a:t>
            </a:r>
          </a:p>
          <a:p>
            <a:r>
              <a:rPr lang="en-US" altLang="zh-CN" sz="1200" b="0" i="0" kern="1200" dirty="0" err="1" smtClean="0">
                <a:solidFill>
                  <a:schemeClr val="tx1"/>
                </a:solidFill>
                <a:effectLst/>
                <a:latin typeface="+mn-lt"/>
                <a:ea typeface="+mn-ea"/>
                <a:cs typeface="+mn-cs"/>
              </a:rPr>
              <a:t>Locktime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也被称为</a:t>
            </a:r>
            <a:r>
              <a:rPr lang="en-US" altLang="zh-CN" sz="1200" b="0" i="0" kern="1200" dirty="0" err="1" smtClean="0">
                <a:solidFill>
                  <a:schemeClr val="tx1"/>
                </a:solidFill>
                <a:effectLst/>
                <a:latin typeface="+mn-lt"/>
                <a:ea typeface="+mn-ea"/>
                <a:cs typeface="+mn-cs"/>
              </a:rPr>
              <a:t>nLockTime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它定义了个最早时间，只有过了这个最早时间，这个</a:t>
            </a:r>
            <a:r>
              <a:rPr lang="en-US" altLang="zh-CN" sz="1200" b="0" i="0" kern="1200" dirty="0" smtClean="0">
                <a:solidFill>
                  <a:schemeClr val="tx1"/>
                </a:solidFill>
                <a:effectLst/>
                <a:latin typeface="+mn-lt"/>
                <a:ea typeface="+mn-ea"/>
                <a:cs typeface="+mn-cs"/>
              </a:rPr>
              <a:t>transaction</a:t>
            </a:r>
            <a:r>
              <a:rPr lang="zh-CN" altLang="en-US" sz="1200" b="0" i="0" kern="1200" dirty="0" smtClean="0">
                <a:solidFill>
                  <a:schemeClr val="tx1"/>
                </a:solidFill>
                <a:effectLst/>
                <a:latin typeface="+mn-lt"/>
                <a:ea typeface="+mn-ea"/>
                <a:cs typeface="+mn-cs"/>
              </a:rPr>
              <a:t>可以被发送到比特币网络。通常被设置为</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，表示</a:t>
            </a:r>
            <a:r>
              <a:rPr lang="en-US" altLang="zh-CN" sz="1200" b="0" i="0" kern="1200" dirty="0" smtClean="0">
                <a:solidFill>
                  <a:schemeClr val="tx1"/>
                </a:solidFill>
                <a:effectLst/>
                <a:latin typeface="+mn-lt"/>
                <a:ea typeface="+mn-ea"/>
                <a:cs typeface="+mn-cs"/>
              </a:rPr>
              <a:t>transaction</a:t>
            </a:r>
            <a:r>
              <a:rPr lang="zh-CN" altLang="en-US" sz="1200" b="0" i="0" kern="1200" dirty="0" smtClean="0">
                <a:solidFill>
                  <a:schemeClr val="tx1"/>
                </a:solidFill>
                <a:effectLst/>
                <a:latin typeface="+mn-lt"/>
                <a:ea typeface="+mn-ea"/>
                <a:cs typeface="+mn-cs"/>
              </a:rPr>
              <a:t>一创建好就马上发送到比特币网络。如果</a:t>
            </a:r>
            <a:r>
              <a:rPr lang="en-US" altLang="zh-CN" sz="1200" b="0" i="0" kern="1200" dirty="0" err="1" smtClean="0">
                <a:solidFill>
                  <a:schemeClr val="tx1"/>
                </a:solidFill>
                <a:effectLst/>
                <a:latin typeface="+mn-lt"/>
                <a:ea typeface="+mn-ea"/>
                <a:cs typeface="+mn-cs"/>
              </a:rPr>
              <a:t>nLocktime</a:t>
            </a:r>
            <a:r>
              <a:rPr lang="zh-CN" altLang="en-US" sz="1200" b="0" i="0" kern="1200" dirty="0" smtClean="0">
                <a:solidFill>
                  <a:schemeClr val="tx1"/>
                </a:solidFill>
                <a:effectLst/>
                <a:latin typeface="+mn-lt"/>
                <a:ea typeface="+mn-ea"/>
                <a:cs typeface="+mn-cs"/>
              </a:rPr>
              <a:t>的时间在</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到</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亿之间，则表示该</a:t>
            </a:r>
            <a:r>
              <a:rPr lang="en-US" altLang="zh-CN" sz="1200" b="0" i="0" kern="1200" dirty="0" smtClean="0">
                <a:solidFill>
                  <a:schemeClr val="tx1"/>
                </a:solidFill>
                <a:effectLst/>
                <a:latin typeface="+mn-lt"/>
                <a:ea typeface="+mn-ea"/>
                <a:cs typeface="+mn-cs"/>
              </a:rPr>
              <a:t>transaction</a:t>
            </a:r>
            <a:r>
              <a:rPr lang="zh-CN" altLang="en-US" sz="1200" b="0" i="0" kern="1200" dirty="0" smtClean="0">
                <a:solidFill>
                  <a:schemeClr val="tx1"/>
                </a:solidFill>
                <a:effectLst/>
                <a:latin typeface="+mn-lt"/>
                <a:ea typeface="+mn-ea"/>
                <a:cs typeface="+mn-cs"/>
              </a:rPr>
              <a:t>只会被添加到区块高度大于或等于</a:t>
            </a:r>
            <a:r>
              <a:rPr lang="en-US" altLang="zh-CN" sz="1200" b="0" i="0" kern="1200" dirty="0" err="1" smtClean="0">
                <a:solidFill>
                  <a:schemeClr val="tx1"/>
                </a:solidFill>
                <a:effectLst/>
                <a:latin typeface="+mn-lt"/>
                <a:ea typeface="+mn-ea"/>
                <a:cs typeface="+mn-cs"/>
              </a:rPr>
              <a:t>nLocktime</a:t>
            </a:r>
            <a:r>
              <a:rPr lang="zh-CN" altLang="en-US" sz="1200" b="0" i="0" kern="1200" dirty="0" smtClean="0">
                <a:solidFill>
                  <a:schemeClr val="tx1"/>
                </a:solidFill>
                <a:effectLst/>
                <a:latin typeface="+mn-lt"/>
                <a:ea typeface="+mn-ea"/>
                <a:cs typeface="+mn-cs"/>
              </a:rPr>
              <a:t>的区块中去。带</a:t>
            </a:r>
            <a:r>
              <a:rPr lang="en-US" altLang="zh-CN" sz="1200" b="0" i="0" kern="1200" dirty="0" err="1" smtClean="0">
                <a:solidFill>
                  <a:schemeClr val="tx1"/>
                </a:solidFill>
                <a:effectLst/>
                <a:latin typeface="+mn-lt"/>
                <a:ea typeface="+mn-ea"/>
                <a:cs typeface="+mn-cs"/>
              </a:rPr>
              <a:t>locktime</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transaction</a:t>
            </a:r>
            <a:r>
              <a:rPr lang="zh-CN" altLang="en-US" sz="1200" b="0" i="0" kern="1200" dirty="0" smtClean="0">
                <a:solidFill>
                  <a:schemeClr val="tx1"/>
                </a:solidFill>
                <a:effectLst/>
                <a:latin typeface="+mn-lt"/>
                <a:ea typeface="+mn-ea"/>
                <a:cs typeface="+mn-cs"/>
              </a:rPr>
              <a:t>，指明了</a:t>
            </a:r>
            <a:r>
              <a:rPr lang="en-US" altLang="zh-CN" sz="1200" b="0" i="0" kern="1200" dirty="0" smtClean="0">
                <a:solidFill>
                  <a:schemeClr val="tx1"/>
                </a:solidFill>
                <a:effectLst/>
                <a:latin typeface="+mn-lt"/>
                <a:ea typeface="+mn-ea"/>
                <a:cs typeface="+mn-cs"/>
              </a:rPr>
              <a:t>transactions</a:t>
            </a:r>
            <a:r>
              <a:rPr lang="zh-CN" altLang="en-US" sz="1200" b="0" i="0" kern="1200" dirty="0" smtClean="0">
                <a:solidFill>
                  <a:schemeClr val="tx1"/>
                </a:solidFill>
                <a:effectLst/>
                <a:latin typeface="+mn-lt"/>
                <a:ea typeface="+mn-ea"/>
                <a:cs typeface="+mn-cs"/>
              </a:rPr>
              <a:t>在未来的一个区块或者未来的一个时间点，才会被验证并发送到比特币网络上去。 </a:t>
            </a:r>
            <a:r>
              <a:rPr lang="en-US" altLang="zh-CN" sz="1200" b="0" i="0" kern="1200" dirty="0" smtClean="0">
                <a:solidFill>
                  <a:schemeClr val="tx1"/>
                </a:solidFill>
                <a:effectLst/>
                <a:latin typeface="+mn-lt"/>
                <a:ea typeface="+mn-ea"/>
                <a:cs typeface="+mn-cs"/>
              </a:rPr>
              <a:t>BTC</a:t>
            </a:r>
            <a:r>
              <a:rPr lang="zh-CN" altLang="en-US" sz="1200" b="0" i="0" kern="1200" dirty="0" smtClean="0">
                <a:solidFill>
                  <a:schemeClr val="tx1"/>
                </a:solidFill>
                <a:effectLst/>
                <a:latin typeface="+mn-lt"/>
                <a:ea typeface="+mn-ea"/>
                <a:cs typeface="+mn-cs"/>
              </a:rPr>
              <a:t> 的微支付通道等等。</a:t>
            </a:r>
            <a:endParaRPr kumimoji="1" lang="zh-CN" altLang="en-US" dirty="0"/>
          </a:p>
        </p:txBody>
      </p:sp>
      <p:sp>
        <p:nvSpPr>
          <p:cNvPr id="4" name="幻灯片编号占位符 3"/>
          <p:cNvSpPr>
            <a:spLocks noGrp="1"/>
          </p:cNvSpPr>
          <p:nvPr>
            <p:ph type="sldNum" sz="quarter" idx="10"/>
          </p:nvPr>
        </p:nvSpPr>
        <p:spPr/>
        <p:txBody>
          <a:bodyPr/>
          <a:lstStyle/>
          <a:p>
            <a:fld id="{025313D9-CF84-724B-A817-3280B7898213}" type="slidenum">
              <a:rPr kumimoji="1" lang="zh-CN" altLang="en-US" smtClean="0"/>
              <a:t>4</a:t>
            </a:fld>
            <a:endParaRPr kumimoji="1" lang="zh-CN" altLang="en-US"/>
          </a:p>
        </p:txBody>
      </p:sp>
    </p:spTree>
    <p:extLst>
      <p:ext uri="{BB962C8B-B14F-4D97-AF65-F5344CB8AC3E}">
        <p14:creationId xmlns:p14="http://schemas.microsoft.com/office/powerpoint/2010/main" val="15733458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25313D9-CF84-724B-A817-3280B7898213}" type="slidenum">
              <a:rPr kumimoji="1" lang="zh-CN" altLang="en-US" smtClean="0"/>
              <a:t>41</a:t>
            </a:fld>
            <a:endParaRPr kumimoji="1" lang="zh-CN" altLang="en-US"/>
          </a:p>
        </p:txBody>
      </p:sp>
    </p:spTree>
    <p:extLst>
      <p:ext uri="{BB962C8B-B14F-4D97-AF65-F5344CB8AC3E}">
        <p14:creationId xmlns:p14="http://schemas.microsoft.com/office/powerpoint/2010/main" val="17995035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展示三种确认方式</a:t>
            </a:r>
          </a:p>
          <a:p>
            <a:pPr marL="228600" indent="-228600">
              <a:buAutoNum type="arabicPeriod"/>
            </a:pPr>
            <a:r>
              <a:rPr kumimoji="1" lang="zh-CN" altLang="en-US" dirty="0" smtClean="0"/>
              <a:t>下载</a:t>
            </a:r>
            <a:r>
              <a:rPr kumimoji="1" lang="en-US" altLang="zh-CN" dirty="0" smtClean="0"/>
              <a:t>python</a:t>
            </a:r>
            <a:r>
              <a:rPr kumimoji="1" lang="zh-CN" altLang="en-US" baseline="0" dirty="0" smtClean="0"/>
              <a:t> 钱包</a:t>
            </a:r>
          </a:p>
          <a:p>
            <a:pPr marL="228600" indent="-228600">
              <a:buAutoNum type="arabicPeriod"/>
            </a:pPr>
            <a:r>
              <a:rPr kumimoji="1" lang="zh-CN" altLang="en-US" baseline="0" dirty="0" smtClean="0"/>
              <a:t>使用</a:t>
            </a:r>
            <a:r>
              <a:rPr kumimoji="1" lang="en-US" altLang="zh-CN" baseline="0" dirty="0" smtClean="0"/>
              <a:t>mist</a:t>
            </a:r>
            <a:r>
              <a:rPr kumimoji="1" lang="zh-CN" altLang="en-US" baseline="0" dirty="0" smtClean="0"/>
              <a:t> </a:t>
            </a:r>
            <a:r>
              <a:rPr kumimoji="1" lang="en-US" altLang="zh-CN" baseline="0" dirty="0" smtClean="0"/>
              <a:t>+</a:t>
            </a:r>
            <a:r>
              <a:rPr kumimoji="1" lang="zh-CN" altLang="en-US" baseline="0" dirty="0" smtClean="0"/>
              <a:t> </a:t>
            </a:r>
            <a:r>
              <a:rPr kumimoji="1" lang="en-US" altLang="zh-CN" baseline="0" dirty="0" err="1" smtClean="0"/>
              <a:t>js</a:t>
            </a:r>
            <a:r>
              <a:rPr kumimoji="1" lang="zh-CN" altLang="en-US" baseline="0" dirty="0" smtClean="0"/>
              <a:t> 脚本</a:t>
            </a:r>
          </a:p>
          <a:p>
            <a:pPr marL="228600" indent="-228600">
              <a:buAutoNum type="arabicPeriod"/>
            </a:pPr>
            <a:r>
              <a:rPr kumimoji="1" lang="zh-CN" altLang="en-US" baseline="0" dirty="0" smtClean="0"/>
              <a:t> 去浏览器看看</a:t>
            </a:r>
          </a:p>
        </p:txBody>
      </p:sp>
      <p:sp>
        <p:nvSpPr>
          <p:cNvPr id="4" name="幻灯片编号占位符 3"/>
          <p:cNvSpPr>
            <a:spLocks noGrp="1"/>
          </p:cNvSpPr>
          <p:nvPr>
            <p:ph type="sldNum" sz="quarter" idx="10"/>
          </p:nvPr>
        </p:nvSpPr>
        <p:spPr/>
        <p:txBody>
          <a:bodyPr/>
          <a:lstStyle/>
          <a:p>
            <a:fld id="{025313D9-CF84-724B-A817-3280B7898213}" type="slidenum">
              <a:rPr kumimoji="1" lang="zh-CN" altLang="en-US" smtClean="0"/>
              <a:t>42</a:t>
            </a:fld>
            <a:endParaRPr kumimoji="1" lang="zh-CN" altLang="en-US"/>
          </a:p>
        </p:txBody>
      </p:sp>
    </p:spTree>
    <p:extLst>
      <p:ext uri="{BB962C8B-B14F-4D97-AF65-F5344CB8AC3E}">
        <p14:creationId xmlns:p14="http://schemas.microsoft.com/office/powerpoint/2010/main" val="4072748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交易</a:t>
            </a:r>
            <a:r>
              <a:rPr kumimoji="1" lang="en-US" altLang="zh-CN" dirty="0" smtClean="0"/>
              <a:t>hash</a:t>
            </a:r>
            <a:endParaRPr kumimoji="1" lang="zh-CN" altLang="en-US" dirty="0" smtClean="0"/>
          </a:p>
          <a:p>
            <a:r>
              <a:rPr kumimoji="1" lang="zh-CN" altLang="en-US" dirty="0" smtClean="0"/>
              <a:t>交易所在高度。</a:t>
            </a:r>
          </a:p>
          <a:p>
            <a:r>
              <a:rPr kumimoji="1" lang="zh-CN" altLang="en-US" dirty="0" smtClean="0"/>
              <a:t>交易时间时没有的。是根据区块填进去的</a:t>
            </a:r>
          </a:p>
          <a:p>
            <a:endParaRPr kumimoji="1" lang="zh-CN" altLang="en-US" dirty="0" smtClean="0"/>
          </a:p>
          <a:p>
            <a:r>
              <a:rPr kumimoji="1" lang="en-US" altLang="zh-CN" dirty="0" smtClean="0"/>
              <a:t>From</a:t>
            </a:r>
            <a:r>
              <a:rPr kumimoji="1" lang="zh-CN" altLang="en-US" dirty="0" smtClean="0"/>
              <a:t>：我的钱包</a:t>
            </a:r>
          </a:p>
          <a:p>
            <a:r>
              <a:rPr kumimoji="1" lang="en-US" altLang="zh-CN" dirty="0" smtClean="0"/>
              <a:t>To</a:t>
            </a:r>
            <a:r>
              <a:rPr kumimoji="1" lang="zh-CN" altLang="en-US" dirty="0" smtClean="0"/>
              <a:t>：</a:t>
            </a:r>
            <a:r>
              <a:rPr kumimoji="1" lang="zh-CN" altLang="en-US" baseline="0" dirty="0" smtClean="0"/>
              <a:t> 另一个地址</a:t>
            </a:r>
          </a:p>
          <a:p>
            <a:endParaRPr kumimoji="1" lang="zh-CN" altLang="en-US" baseline="0" dirty="0" smtClean="0"/>
          </a:p>
          <a:p>
            <a:r>
              <a:rPr kumimoji="1" lang="en-US" altLang="zh-CN" baseline="0" dirty="0" smtClean="0"/>
              <a:t>Gas</a:t>
            </a:r>
            <a:r>
              <a:rPr kumimoji="1" lang="zh-CN" altLang="en-US" baseline="0" dirty="0" smtClean="0"/>
              <a:t> </a:t>
            </a:r>
            <a:r>
              <a:rPr kumimoji="1" lang="en-US" altLang="zh-CN" baseline="0" dirty="0" smtClean="0"/>
              <a:t>limit</a:t>
            </a:r>
            <a:r>
              <a:rPr kumimoji="1" lang="zh-CN" altLang="en-US" baseline="0" dirty="0" smtClean="0"/>
              <a:t>*</a:t>
            </a:r>
            <a:r>
              <a:rPr kumimoji="1" lang="en-US" altLang="zh-CN" baseline="0" dirty="0" smtClean="0"/>
              <a:t>price</a:t>
            </a:r>
            <a:r>
              <a:rPr kumimoji="1" lang="zh-CN" altLang="en-US" baseline="0" dirty="0" smtClean="0"/>
              <a:t>： 我愿意支付的最大手续费</a:t>
            </a:r>
          </a:p>
          <a:p>
            <a:r>
              <a:rPr kumimoji="1" lang="en-US" altLang="zh-CN" baseline="0" dirty="0" smtClean="0"/>
              <a:t>Price=</a:t>
            </a:r>
            <a:r>
              <a:rPr kumimoji="1" lang="zh-CN" altLang="en-US" baseline="0" dirty="0" smtClean="0"/>
              <a:t>我的支付意愿</a:t>
            </a:r>
          </a:p>
          <a:p>
            <a:endParaRPr kumimoji="1" lang="zh-CN" altLang="en-US" baseline="0" dirty="0" smtClean="0"/>
          </a:p>
          <a:p>
            <a:r>
              <a:rPr kumimoji="1" lang="en-US" altLang="zh-CN" baseline="0" dirty="0" smtClean="0"/>
              <a:t>Gas</a:t>
            </a:r>
            <a:r>
              <a:rPr kumimoji="1" lang="zh-CN" altLang="en-US" baseline="0" dirty="0" smtClean="0"/>
              <a:t> </a:t>
            </a:r>
            <a:r>
              <a:rPr kumimoji="1" lang="en-US" altLang="zh-CN" baseline="0" dirty="0" smtClean="0"/>
              <a:t>used=</a:t>
            </a:r>
            <a:r>
              <a:rPr kumimoji="1" lang="zh-CN" altLang="en-US" baseline="0" dirty="0" smtClean="0"/>
              <a:t>实际使用的</a:t>
            </a:r>
            <a:r>
              <a:rPr kumimoji="1" lang="en-US" altLang="zh-CN" baseline="0" dirty="0" smtClean="0"/>
              <a:t>gas</a:t>
            </a:r>
            <a:r>
              <a:rPr kumimoji="1" lang="zh-CN" altLang="en-US" baseline="0" dirty="0" smtClean="0"/>
              <a:t>，在这里是个普通交易，使用的是</a:t>
            </a:r>
            <a:r>
              <a:rPr kumimoji="1" lang="en-US" altLang="zh-CN" baseline="0" dirty="0" smtClean="0"/>
              <a:t>21000</a:t>
            </a:r>
            <a:r>
              <a:rPr kumimoji="1" lang="zh-CN" altLang="en-US" baseline="0" dirty="0" smtClean="0"/>
              <a:t>，</a:t>
            </a:r>
          </a:p>
          <a:p>
            <a:endParaRPr kumimoji="1" lang="zh-CN" altLang="en-US" baseline="0" dirty="0" smtClean="0"/>
          </a:p>
          <a:p>
            <a:r>
              <a:rPr kumimoji="1" lang="en-US" altLang="zh-CN" baseline="0" dirty="0" smtClean="0"/>
              <a:t>Cum.</a:t>
            </a:r>
            <a:r>
              <a:rPr kumimoji="1" lang="zh-CN" altLang="en-US" baseline="0" dirty="0" smtClean="0"/>
              <a:t>这个是区块的信息</a:t>
            </a:r>
          </a:p>
        </p:txBody>
      </p:sp>
      <p:sp>
        <p:nvSpPr>
          <p:cNvPr id="4" name="幻灯片编号占位符 3"/>
          <p:cNvSpPr>
            <a:spLocks noGrp="1"/>
          </p:cNvSpPr>
          <p:nvPr>
            <p:ph type="sldNum" sz="quarter" idx="10"/>
          </p:nvPr>
        </p:nvSpPr>
        <p:spPr/>
        <p:txBody>
          <a:bodyPr/>
          <a:lstStyle/>
          <a:p>
            <a:fld id="{025313D9-CF84-724B-A817-3280B7898213}" type="slidenum">
              <a:rPr kumimoji="1" lang="zh-CN" altLang="en-US" smtClean="0"/>
              <a:t>43</a:t>
            </a:fld>
            <a:endParaRPr kumimoji="1" lang="zh-CN" altLang="en-US"/>
          </a:p>
        </p:txBody>
      </p:sp>
    </p:spTree>
    <p:extLst>
      <p:ext uri="{BB962C8B-B14F-4D97-AF65-F5344CB8AC3E}">
        <p14:creationId xmlns:p14="http://schemas.microsoft.com/office/powerpoint/2010/main" val="9867339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为什么</a:t>
            </a:r>
            <a:r>
              <a:rPr kumimoji="1" lang="en-US" altLang="zh-CN" dirty="0" smtClean="0"/>
              <a:t>input</a:t>
            </a:r>
            <a:r>
              <a:rPr kumimoji="1" lang="zh-CN" altLang="en-US" dirty="0" smtClean="0"/>
              <a:t> </a:t>
            </a:r>
            <a:r>
              <a:rPr kumimoji="1" lang="en-US" altLang="zh-CN" dirty="0" smtClean="0"/>
              <a:t>data</a:t>
            </a:r>
            <a:r>
              <a:rPr kumimoji="1" lang="zh-CN" altLang="en-US" baseline="0" dirty="0" smtClean="0"/>
              <a:t> 是空，应为呐，是一个调动函数的过程。等价于一个函数除了钱没有</a:t>
            </a:r>
            <a:r>
              <a:rPr kumimoji="1" lang="en-US" altLang="zh-CN" baseline="0" dirty="0" smtClean="0"/>
              <a:t>input</a:t>
            </a:r>
            <a:r>
              <a:rPr kumimoji="1" lang="zh-CN" altLang="en-US" baseline="0" dirty="0" smtClean="0"/>
              <a:t>任何东西，实际上我们是可以</a:t>
            </a:r>
            <a:r>
              <a:rPr kumimoji="1" lang="en-US" altLang="zh-CN" baseline="0" dirty="0" smtClean="0"/>
              <a:t>input</a:t>
            </a:r>
            <a:r>
              <a:rPr kumimoji="1" lang="zh-CN" altLang="en-US" baseline="0" dirty="0" smtClean="0"/>
              <a:t> 嘛</a:t>
            </a:r>
            <a:endParaRPr kumimoji="1" lang="zh-CN" altLang="en-US" dirty="0"/>
          </a:p>
        </p:txBody>
      </p:sp>
      <p:sp>
        <p:nvSpPr>
          <p:cNvPr id="4" name="幻灯片编号占位符 3"/>
          <p:cNvSpPr>
            <a:spLocks noGrp="1"/>
          </p:cNvSpPr>
          <p:nvPr>
            <p:ph type="sldNum" sz="quarter" idx="10"/>
          </p:nvPr>
        </p:nvSpPr>
        <p:spPr/>
        <p:txBody>
          <a:bodyPr/>
          <a:lstStyle/>
          <a:p>
            <a:fld id="{025313D9-CF84-724B-A817-3280B7898213}" type="slidenum">
              <a:rPr kumimoji="1" lang="zh-CN" altLang="en-US" smtClean="0"/>
              <a:t>44</a:t>
            </a:fld>
            <a:endParaRPr kumimoji="1" lang="zh-CN" altLang="en-US"/>
          </a:p>
        </p:txBody>
      </p:sp>
    </p:spTree>
    <p:extLst>
      <p:ext uri="{BB962C8B-B14F-4D97-AF65-F5344CB8AC3E}">
        <p14:creationId xmlns:p14="http://schemas.microsoft.com/office/powerpoint/2010/main" val="16431929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GETH</a:t>
            </a:r>
            <a:r>
              <a:rPr kumimoji="1" lang="zh-CN" altLang="en-US" dirty="0" smtClean="0"/>
              <a:t> 的使用。</a:t>
            </a:r>
          </a:p>
          <a:p>
            <a:endParaRPr kumimoji="1" lang="zh-CN" altLang="en-US" dirty="0" smtClean="0"/>
          </a:p>
          <a:p>
            <a:r>
              <a:rPr kumimoji="1" lang="en-US" altLang="zh-CN" dirty="0" smtClean="0"/>
              <a:t>GETH</a:t>
            </a:r>
            <a:r>
              <a:rPr kumimoji="1" lang="zh-CN" altLang="en-US" dirty="0" smtClean="0"/>
              <a:t> 是很好的，我们的目标是学尽可能少的知识来写出合约。</a:t>
            </a:r>
          </a:p>
          <a:p>
            <a:r>
              <a:rPr kumimoji="1" lang="zh-CN" altLang="en-US" dirty="0" smtClean="0"/>
              <a:t>如果将来要写智能合约糊口，这还是要认真学的。</a:t>
            </a:r>
          </a:p>
          <a:p>
            <a:r>
              <a:rPr kumimoji="1" lang="zh-CN" altLang="en-US" dirty="0" smtClean="0"/>
              <a:t>我们不学的原因是可以被替代。</a:t>
            </a:r>
          </a:p>
          <a:p>
            <a:endParaRPr kumimoji="1" lang="zh-CN" altLang="en-US" dirty="0" smtClean="0"/>
          </a:p>
          <a:p>
            <a:r>
              <a:rPr kumimoji="1" lang="zh-CN" altLang="en-US" dirty="0" smtClean="0"/>
              <a:t>其实开发的测试也是这个思路。写一个代码，要部署，然后调试，不能等被验证通过在调试啊。有没有开发工具呢</a:t>
            </a:r>
          </a:p>
          <a:p>
            <a:r>
              <a:rPr kumimoji="1" lang="zh-CN" altLang="en-US" dirty="0" smtClean="0"/>
              <a:t>是有的。我们下节课再说。</a:t>
            </a:r>
            <a:endParaRPr kumimoji="1" lang="zh-CN" altLang="en-US" dirty="0"/>
          </a:p>
        </p:txBody>
      </p:sp>
      <p:sp>
        <p:nvSpPr>
          <p:cNvPr id="4" name="幻灯片编号占位符 3"/>
          <p:cNvSpPr>
            <a:spLocks noGrp="1"/>
          </p:cNvSpPr>
          <p:nvPr>
            <p:ph type="sldNum" sz="quarter" idx="10"/>
          </p:nvPr>
        </p:nvSpPr>
        <p:spPr/>
        <p:txBody>
          <a:bodyPr/>
          <a:lstStyle/>
          <a:p>
            <a:fld id="{025313D9-CF84-724B-A817-3280B7898213}" type="slidenum">
              <a:rPr kumimoji="1" lang="zh-CN" altLang="en-US" smtClean="0"/>
              <a:t>45</a:t>
            </a:fld>
            <a:endParaRPr kumimoji="1" lang="zh-CN" altLang="en-US"/>
          </a:p>
        </p:txBody>
      </p:sp>
    </p:spTree>
    <p:extLst>
      <p:ext uri="{BB962C8B-B14F-4D97-AF65-F5344CB8AC3E}">
        <p14:creationId xmlns:p14="http://schemas.microsoft.com/office/powerpoint/2010/main" val="17233017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25313D9-CF84-724B-A817-3280B7898213}" type="slidenum">
              <a:rPr kumimoji="1" lang="zh-CN" altLang="en-US" smtClean="0"/>
              <a:t>48</a:t>
            </a:fld>
            <a:endParaRPr kumimoji="1" lang="zh-CN" altLang="en-US"/>
          </a:p>
        </p:txBody>
      </p:sp>
    </p:spTree>
    <p:extLst>
      <p:ext uri="{BB962C8B-B14F-4D97-AF65-F5344CB8AC3E}">
        <p14:creationId xmlns:p14="http://schemas.microsoft.com/office/powerpoint/2010/main" val="19511004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25313D9-CF84-724B-A817-3280B7898213}" type="slidenum">
              <a:rPr kumimoji="1" lang="zh-CN" altLang="en-US" smtClean="0"/>
              <a:t>51</a:t>
            </a:fld>
            <a:endParaRPr kumimoji="1" lang="zh-CN" altLang="en-US"/>
          </a:p>
        </p:txBody>
      </p:sp>
    </p:spTree>
    <p:extLst>
      <p:ext uri="{BB962C8B-B14F-4D97-AF65-F5344CB8AC3E}">
        <p14:creationId xmlns:p14="http://schemas.microsoft.com/office/powerpoint/2010/main" val="805973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需要一个非常大的计算量，工作量证明</a:t>
            </a:r>
          </a:p>
          <a:p>
            <a:r>
              <a:rPr lang="zh-CN" altLang="en-US" dirty="0" smtClean="0"/>
              <a:t>攻防不</a:t>
            </a:r>
          </a:p>
          <a:p>
            <a:r>
              <a:rPr lang="zh-CN" altLang="en-US" dirty="0" smtClean="0"/>
              <a:t>对称的优势</a:t>
            </a:r>
            <a:r>
              <a:rPr lang="en-US" altLang="zh-CN" dirty="0" smtClean="0"/>
              <a:t>=</a:t>
            </a:r>
            <a:r>
              <a:rPr lang="zh-CN" altLang="en-US" dirty="0" smtClean="0"/>
              <a:t>验证时间远远小于生成时间。</a:t>
            </a:r>
          </a:p>
          <a:p>
            <a:r>
              <a:rPr lang="zh-CN" altLang="en-US" sz="1200" b="0" i="0" kern="1200" dirty="0" smtClean="0">
                <a:solidFill>
                  <a:schemeClr val="tx1"/>
                </a:solidFill>
                <a:effectLst/>
                <a:latin typeface="+mn-lt"/>
                <a:ea typeface="+mn-ea"/>
                <a:cs typeface="+mn-cs"/>
              </a:rPr>
              <a:t>不可能三角与分布式存储的“</a:t>
            </a:r>
            <a:r>
              <a:rPr lang="en-US" altLang="zh-CN" sz="1200" b="0" i="0" kern="1200" dirty="0" smtClean="0">
                <a:solidFill>
                  <a:schemeClr val="tx1"/>
                </a:solidFill>
                <a:effectLst/>
                <a:latin typeface="+mn-lt"/>
                <a:ea typeface="+mn-ea"/>
                <a:cs typeface="+mn-cs"/>
              </a:rPr>
              <a:t>CAP</a:t>
            </a:r>
            <a:r>
              <a:rPr lang="zh-CN" altLang="en-US" sz="1200" b="0" i="0" kern="1200" dirty="0" smtClean="0">
                <a:solidFill>
                  <a:schemeClr val="tx1"/>
                </a:solidFill>
                <a:effectLst/>
                <a:latin typeface="+mn-lt"/>
                <a:ea typeface="+mn-ea"/>
                <a:cs typeface="+mn-cs"/>
              </a:rPr>
              <a:t>。去中心化相当于分区容错性，一部分不可用，不会影响其它部分；安全性相当于一致性，数据要绝对可靠，所有节点的数据一致不可篡改；环保相当于可用性。</a:t>
            </a:r>
            <a:endParaRPr kumimoji="1" lang="zh-CN" altLang="en-US" dirty="0"/>
          </a:p>
        </p:txBody>
      </p:sp>
      <p:sp>
        <p:nvSpPr>
          <p:cNvPr id="4" name="幻灯片编号占位符 3"/>
          <p:cNvSpPr>
            <a:spLocks noGrp="1"/>
          </p:cNvSpPr>
          <p:nvPr>
            <p:ph type="sldNum" sz="quarter" idx="10"/>
          </p:nvPr>
        </p:nvSpPr>
        <p:spPr/>
        <p:txBody>
          <a:bodyPr/>
          <a:lstStyle/>
          <a:p>
            <a:fld id="{025313D9-CF84-724B-A817-3280B7898213}" type="slidenum">
              <a:rPr kumimoji="1" lang="zh-CN" altLang="en-US" smtClean="0"/>
              <a:t>5</a:t>
            </a:fld>
            <a:endParaRPr kumimoji="1" lang="zh-CN" altLang="en-US"/>
          </a:p>
        </p:txBody>
      </p:sp>
    </p:spTree>
    <p:extLst>
      <p:ext uri="{BB962C8B-B14F-4D97-AF65-F5344CB8AC3E}">
        <p14:creationId xmlns:p14="http://schemas.microsoft.com/office/powerpoint/2010/main" val="2099184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比特币，奖励减半</a:t>
            </a:r>
            <a:r>
              <a:rPr kumimoji="1" lang="en-US" altLang="zh-CN" dirty="0" smtClean="0"/>
              <a:t>+</a:t>
            </a:r>
            <a:r>
              <a:rPr kumimoji="1" lang="zh-CN" altLang="en-US" dirty="0" smtClean="0"/>
              <a:t>手续费</a:t>
            </a:r>
          </a:p>
          <a:p>
            <a:r>
              <a:rPr kumimoji="1" lang="zh-CN" altLang="en-US" dirty="0" smtClean="0"/>
              <a:t>惩罚： 矿机成本啊。 </a:t>
            </a:r>
            <a:r>
              <a:rPr kumimoji="1" lang="en-US" altLang="zh-CN" dirty="0" smtClean="0"/>
              <a:t>51%</a:t>
            </a:r>
            <a:r>
              <a:rPr kumimoji="1" lang="zh-CN" altLang="en-US" dirty="0" smtClean="0"/>
              <a:t>攻击。</a:t>
            </a:r>
            <a:endParaRPr kumimoji="1" lang="zh-CN" altLang="en-US" dirty="0"/>
          </a:p>
        </p:txBody>
      </p:sp>
      <p:sp>
        <p:nvSpPr>
          <p:cNvPr id="4" name="幻灯片编号占位符 3"/>
          <p:cNvSpPr>
            <a:spLocks noGrp="1"/>
          </p:cNvSpPr>
          <p:nvPr>
            <p:ph type="sldNum" sz="quarter" idx="10"/>
          </p:nvPr>
        </p:nvSpPr>
        <p:spPr/>
        <p:txBody>
          <a:bodyPr/>
          <a:lstStyle/>
          <a:p>
            <a:fld id="{025313D9-CF84-724B-A817-3280B7898213}" type="slidenum">
              <a:rPr kumimoji="1" lang="zh-CN" altLang="en-US" smtClean="0"/>
              <a:t>6</a:t>
            </a:fld>
            <a:endParaRPr kumimoji="1" lang="zh-CN" altLang="en-US"/>
          </a:p>
        </p:txBody>
      </p:sp>
    </p:spTree>
    <p:extLst>
      <p:ext uri="{BB962C8B-B14F-4D97-AF65-F5344CB8AC3E}">
        <p14:creationId xmlns:p14="http://schemas.microsoft.com/office/powerpoint/2010/main" val="1987008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维护这个系统的稳定性。</a:t>
            </a:r>
          </a:p>
          <a:p>
            <a:r>
              <a:rPr kumimoji="1" lang="zh-CN" altLang="en-US" dirty="0" smtClean="0"/>
              <a:t>每个会计都可以是独立的。</a:t>
            </a:r>
          </a:p>
          <a:p>
            <a:r>
              <a:rPr kumimoji="1" lang="zh-CN" altLang="en-US" dirty="0" smtClean="0"/>
              <a:t>分布式的会计</a:t>
            </a:r>
          </a:p>
          <a:p>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025313D9-CF84-724B-A817-3280B7898213}" type="slidenum">
              <a:rPr kumimoji="1" lang="zh-CN" altLang="en-US" smtClean="0"/>
              <a:t>7</a:t>
            </a:fld>
            <a:endParaRPr kumimoji="1" lang="zh-CN" altLang="en-US"/>
          </a:p>
        </p:txBody>
      </p:sp>
    </p:spTree>
    <p:extLst>
      <p:ext uri="{BB962C8B-B14F-4D97-AF65-F5344CB8AC3E}">
        <p14:creationId xmlns:p14="http://schemas.microsoft.com/office/powerpoint/2010/main" val="1171975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1.</a:t>
            </a:r>
            <a:r>
              <a:rPr kumimoji="1" lang="zh-CN" altLang="en-US" dirty="0" smtClean="0"/>
              <a:t>分布的系统，所以，系统的稳定性。</a:t>
            </a:r>
            <a:r>
              <a:rPr kumimoji="1" lang="en-US" altLang="zh-CN" dirty="0" smtClean="0"/>
              <a:t>Boom</a:t>
            </a:r>
            <a:r>
              <a:rPr kumimoji="1" lang="zh-CN" altLang="en-US" dirty="0" smtClean="0"/>
              <a:t> 杭州，依然可以用淘宝。</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2.</a:t>
            </a:r>
            <a:r>
              <a:rPr kumimoji="1" lang="zh-CN" altLang="en-US" dirty="0" smtClean="0"/>
              <a:t>都一样。不可篡改。</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025313D9-CF84-724B-A817-3280B7898213}" type="slidenum">
              <a:rPr kumimoji="1" lang="zh-CN" altLang="en-US" smtClean="0"/>
              <a:t>8</a:t>
            </a:fld>
            <a:endParaRPr kumimoji="1" lang="zh-CN" altLang="en-US"/>
          </a:p>
        </p:txBody>
      </p:sp>
    </p:spTree>
    <p:extLst>
      <p:ext uri="{BB962C8B-B14F-4D97-AF65-F5344CB8AC3E}">
        <p14:creationId xmlns:p14="http://schemas.microsoft.com/office/powerpoint/2010/main" val="1874737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有。雇佣了更多的</a:t>
            </a:r>
            <a:r>
              <a:rPr kumimoji="1" lang="zh-CN" altLang="en-US" smtClean="0"/>
              <a:t>会计嘛</a:t>
            </a:r>
            <a:endParaRPr kumimoji="1" lang="zh-CN" altLang="en-US" dirty="0"/>
          </a:p>
        </p:txBody>
      </p:sp>
      <p:sp>
        <p:nvSpPr>
          <p:cNvPr id="4" name="幻灯片编号占位符 3"/>
          <p:cNvSpPr>
            <a:spLocks noGrp="1"/>
          </p:cNvSpPr>
          <p:nvPr>
            <p:ph type="sldNum" sz="quarter" idx="10"/>
          </p:nvPr>
        </p:nvSpPr>
        <p:spPr/>
        <p:txBody>
          <a:bodyPr/>
          <a:lstStyle/>
          <a:p>
            <a:fld id="{025313D9-CF84-724B-A817-3280B7898213}" type="slidenum">
              <a:rPr kumimoji="1" lang="zh-CN" altLang="en-US" smtClean="0"/>
              <a:t>9</a:t>
            </a:fld>
            <a:endParaRPr kumimoji="1" lang="zh-CN" altLang="en-US"/>
          </a:p>
        </p:txBody>
      </p:sp>
    </p:spTree>
    <p:extLst>
      <p:ext uri="{BB962C8B-B14F-4D97-AF65-F5344CB8AC3E}">
        <p14:creationId xmlns:p14="http://schemas.microsoft.com/office/powerpoint/2010/main" val="1289742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25313D9-CF84-724B-A817-3280B7898213}" type="slidenum">
              <a:rPr kumimoji="1" lang="zh-CN" altLang="en-US" smtClean="0"/>
              <a:t>10</a:t>
            </a:fld>
            <a:endParaRPr kumimoji="1" lang="zh-CN" altLang="en-US"/>
          </a:p>
        </p:txBody>
      </p:sp>
    </p:spTree>
    <p:extLst>
      <p:ext uri="{BB962C8B-B14F-4D97-AF65-F5344CB8AC3E}">
        <p14:creationId xmlns:p14="http://schemas.microsoft.com/office/powerpoint/2010/main" val="140213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5/9/17</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5/9/17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5/9/17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5/9/17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5/9/17</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5/9/17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257300" y="2909102"/>
            <a:ext cx="4800600" cy="299639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633864" y="2909102"/>
            <a:ext cx="4800600" cy="299639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5/9/17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5/9/17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5/9/17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5/9/17</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5/9/17</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5/9/17</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hyperlink" Target="http://baike.baidu.com/item/%E6%9D%8E%E5%BC%80%E5%A4%8D" TargetMode="Externa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NUL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hainb.baijia.baidu.com/article/841825"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en.wikipedia.org/wiki/Ethereum#cite_note-AADCBT-1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aragon.one/" TargetMode="External"/><Relationship Id="rId4" Type="http://schemas.openxmlformats.org/officeDocument/2006/relationships/hyperlink" Target="https://storj.io/tokensale" TargetMode="External"/><Relationship Id="rId5" Type="http://schemas.openxmlformats.org/officeDocument/2006/relationships/hyperlink" Target="https://www.bancor.network/" TargetMode="External"/><Relationship Id="rId6" Type="http://schemas.openxmlformats.org/officeDocument/2006/relationships/hyperlink" Target="https://mysterium.network/" TargetMode="External"/><Relationship Id="rId1" Type="http://schemas.openxmlformats.org/officeDocument/2006/relationships/slideLayout" Target="../slideLayouts/slideLayout2.xml"/><Relationship Id="rId2" Type="http://schemas.openxmlformats.org/officeDocument/2006/relationships/hyperlink" Target="https://www.boscoin.io/cn/home/"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forum.ethereum.org/discussion/2262/eli5-whats-an-uncle-in-ethereum-mining"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ethereum/wiki/wiki/Design-Rationale#gas-and-fee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tif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www.vagrantup.com/"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NUL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ETH</a:t>
            </a:r>
            <a:endParaRPr kumimoji="1" lang="zh-CN" altLang="en-US" dirty="0"/>
          </a:p>
        </p:txBody>
      </p:sp>
    </p:spTree>
    <p:extLst>
      <p:ext uri="{BB962C8B-B14F-4D97-AF65-F5344CB8AC3E}">
        <p14:creationId xmlns:p14="http://schemas.microsoft.com/office/powerpoint/2010/main" val="19318808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1</a:t>
            </a:r>
            <a:endParaRPr kumimoji="1" lang="zh-CN" altLang="en-US" dirty="0"/>
          </a:p>
        </p:txBody>
      </p:sp>
    </p:spTree>
    <p:extLst>
      <p:ext uri="{BB962C8B-B14F-4D97-AF65-F5344CB8AC3E}">
        <p14:creationId xmlns:p14="http://schemas.microsoft.com/office/powerpoint/2010/main" val="20418235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Blockchain</a:t>
            </a:r>
            <a:r>
              <a:rPr kumimoji="1" lang="zh-CN" altLang="en-US" dirty="0" smtClean="0"/>
              <a:t> </a:t>
            </a:r>
            <a:r>
              <a:rPr kumimoji="1" lang="en-US" altLang="zh-CN" dirty="0" smtClean="0"/>
              <a:t>1.0</a:t>
            </a:r>
            <a:r>
              <a:rPr kumimoji="1" lang="zh-CN" altLang="en-US" dirty="0" smtClean="0"/>
              <a:t/>
            </a:r>
            <a:br>
              <a:rPr kumimoji="1" lang="zh-CN" altLang="en-US" dirty="0" smtClean="0"/>
            </a:br>
            <a:r>
              <a:rPr kumimoji="1" lang="en-US" altLang="zh-CN" dirty="0" smtClean="0"/>
              <a:t>BTC=</a:t>
            </a:r>
            <a:r>
              <a:rPr kumimoji="1" lang="zh-CN" altLang="en-US" dirty="0" smtClean="0"/>
              <a:t>（区块链</a:t>
            </a:r>
            <a:r>
              <a:rPr kumimoji="1" lang="en-US" altLang="zh-CN" dirty="0" smtClean="0"/>
              <a:t>+</a:t>
            </a:r>
            <a:r>
              <a:rPr kumimoji="1" lang="zh-CN" altLang="en-US" dirty="0" smtClean="0"/>
              <a:t>货币）</a:t>
            </a:r>
            <a:endParaRPr kumimoji="1" lang="zh-CN" altLang="en-US" dirty="0"/>
          </a:p>
        </p:txBody>
      </p:sp>
      <p:sp>
        <p:nvSpPr>
          <p:cNvPr id="3" name="内容占位符 2"/>
          <p:cNvSpPr>
            <a:spLocks noGrp="1"/>
          </p:cNvSpPr>
          <p:nvPr>
            <p:ph idx="1"/>
          </p:nvPr>
        </p:nvSpPr>
        <p:spPr/>
        <p:txBody>
          <a:bodyPr>
            <a:normAutofit/>
          </a:bodyPr>
          <a:lstStyle/>
          <a:p>
            <a:r>
              <a:rPr lang="zh-CN" altLang="en-US" sz="3200" dirty="0" smtClean="0"/>
              <a:t>不</a:t>
            </a:r>
            <a:r>
              <a:rPr lang="zh-CN" altLang="en-US" sz="3200" dirty="0"/>
              <a:t>需要信任第三方</a:t>
            </a:r>
            <a:r>
              <a:rPr lang="zh-CN" altLang="en-US" sz="3200" dirty="0" smtClean="0"/>
              <a:t>的情况下</a:t>
            </a:r>
            <a:r>
              <a:rPr lang="zh-CN" altLang="en-US" sz="3200" b="1" dirty="0" smtClean="0"/>
              <a:t>转移价值</a:t>
            </a:r>
            <a:r>
              <a:rPr lang="zh-CN" altLang="en-US" sz="3200" dirty="0" smtClean="0"/>
              <a:t>。</a:t>
            </a:r>
            <a:endParaRPr kumimoji="1" lang="zh-CN" altLang="en-US" sz="3200" dirty="0" smtClean="0"/>
          </a:p>
          <a:p>
            <a:r>
              <a:rPr kumimoji="1" lang="zh-CN" altLang="en-US" sz="3200" dirty="0" smtClean="0"/>
              <a:t>“</a:t>
            </a:r>
            <a:r>
              <a:rPr lang="en-US" altLang="zh-CN" sz="3200" dirty="0"/>
              <a:t>The Times 03/Jan/2009 Chancellor on brink of second bailout for banks</a:t>
            </a:r>
            <a:r>
              <a:rPr kumimoji="1" lang="zh-CN" altLang="en-US" sz="3200" dirty="0" smtClean="0"/>
              <a:t>”</a:t>
            </a:r>
          </a:p>
        </p:txBody>
      </p:sp>
    </p:spTree>
    <p:extLst>
      <p:ext uri="{BB962C8B-B14F-4D97-AF65-F5344CB8AC3E}">
        <p14:creationId xmlns:p14="http://schemas.microsoft.com/office/powerpoint/2010/main" val="1623639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BTC</a:t>
            </a:r>
            <a:r>
              <a:rPr kumimoji="1" lang="zh-CN" altLang="en-US" dirty="0" smtClean="0"/>
              <a:t>的野望</a:t>
            </a:r>
            <a:br>
              <a:rPr kumimoji="1" lang="zh-CN" altLang="en-US" dirty="0" smtClean="0"/>
            </a:br>
            <a:r>
              <a:rPr kumimoji="1" lang="en-US" altLang="zh-CN" dirty="0" smtClean="0"/>
              <a:t>--</a:t>
            </a:r>
            <a:r>
              <a:rPr kumimoji="1" lang="zh-CN" altLang="en-US" dirty="0" smtClean="0"/>
              <a:t>仲裁合约为例</a:t>
            </a:r>
            <a:endParaRPr kumimoji="1" lang="zh-CN" altLang="en-US" dirty="0"/>
          </a:p>
        </p:txBody>
      </p:sp>
      <p:sp>
        <p:nvSpPr>
          <p:cNvPr id="3" name="内容占位符 2"/>
          <p:cNvSpPr>
            <a:spLocks noGrp="1"/>
          </p:cNvSpPr>
          <p:nvPr>
            <p:ph idx="1"/>
          </p:nvPr>
        </p:nvSpPr>
        <p:spPr/>
        <p:txBody>
          <a:bodyPr/>
          <a:lstStyle/>
          <a:p>
            <a:r>
              <a:rPr lang="zh-CN" altLang="en-US" sz="4000" dirty="0" smtClean="0"/>
              <a:t>比</a:t>
            </a:r>
            <a:r>
              <a:rPr lang="zh-CN" altLang="en-US" sz="4000" dirty="0"/>
              <a:t>特币的</a:t>
            </a:r>
            <a:r>
              <a:rPr lang="en-US" altLang="zh-CN" sz="4000" dirty="0" smtClean="0"/>
              <a:t>UTXO</a:t>
            </a:r>
            <a:endParaRPr lang="zh-CN" altLang="en-US" sz="4000" dirty="0" smtClean="0"/>
          </a:p>
          <a:p>
            <a:r>
              <a:rPr lang="en-US" altLang="zh-CN" sz="4000" dirty="0" smtClean="0"/>
              <a:t>BIP</a:t>
            </a:r>
            <a:r>
              <a:rPr lang="zh-CN" altLang="en-US" sz="4000" dirty="0" smtClean="0"/>
              <a:t> 升级</a:t>
            </a:r>
          </a:p>
          <a:p>
            <a:r>
              <a:rPr lang="en-US" altLang="zh-CN" sz="4000" dirty="0"/>
              <a:t>OP_2 [A's </a:t>
            </a:r>
            <a:r>
              <a:rPr lang="en-US" altLang="zh-CN" sz="4000" dirty="0" err="1"/>
              <a:t>pubkey</a:t>
            </a:r>
            <a:r>
              <a:rPr lang="en-US" altLang="zh-CN" sz="4000" dirty="0"/>
              <a:t>] [B's </a:t>
            </a:r>
            <a:r>
              <a:rPr lang="en-US" altLang="zh-CN" sz="4000" dirty="0" err="1"/>
              <a:t>pubkey</a:t>
            </a:r>
            <a:r>
              <a:rPr lang="en-US" altLang="zh-CN" sz="4000" dirty="0"/>
              <a:t>] [C's </a:t>
            </a:r>
            <a:r>
              <a:rPr lang="en-US" altLang="zh-CN" sz="4000" dirty="0" err="1"/>
              <a:t>pubkey</a:t>
            </a:r>
            <a:r>
              <a:rPr lang="en-US" altLang="zh-CN" sz="4000" dirty="0"/>
              <a:t>] OP_3 OP_CHECKMULTISIG</a:t>
            </a:r>
            <a:endParaRPr lang="zh-CN" altLang="en-US" sz="4000" dirty="0" smtClean="0"/>
          </a:p>
          <a:p>
            <a:endParaRPr kumimoji="1" lang="zh-CN" altLang="en-US" dirty="0" smtClean="0"/>
          </a:p>
        </p:txBody>
      </p:sp>
    </p:spTree>
    <p:extLst>
      <p:ext uri="{BB962C8B-B14F-4D97-AF65-F5344CB8AC3E}">
        <p14:creationId xmlns:p14="http://schemas.microsoft.com/office/powerpoint/2010/main" val="12526502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BTC</a:t>
            </a:r>
            <a:r>
              <a:rPr kumimoji="1" lang="zh-CN" altLang="en-US" dirty="0" smtClean="0"/>
              <a:t> 的上限</a:t>
            </a:r>
            <a:endParaRPr kumimoji="1" lang="zh-CN" altLang="en-US" dirty="0"/>
          </a:p>
        </p:txBody>
      </p:sp>
      <p:sp>
        <p:nvSpPr>
          <p:cNvPr id="3" name="内容占位符 2"/>
          <p:cNvSpPr>
            <a:spLocks noGrp="1"/>
          </p:cNvSpPr>
          <p:nvPr>
            <p:ph idx="1"/>
          </p:nvPr>
        </p:nvSpPr>
        <p:spPr/>
        <p:txBody>
          <a:bodyPr/>
          <a:lstStyle/>
          <a:p>
            <a:r>
              <a:rPr lang="zh-CN" altLang="en-US" sz="3600" b="1" dirty="0">
                <a:solidFill>
                  <a:schemeClr val="tx1"/>
                </a:solidFill>
              </a:rPr>
              <a:t>图灵</a:t>
            </a:r>
            <a:r>
              <a:rPr lang="zh-CN" altLang="en-US" sz="3600" b="1" dirty="0" smtClean="0">
                <a:solidFill>
                  <a:schemeClr val="tx1"/>
                </a:solidFill>
              </a:rPr>
              <a:t>完备性</a:t>
            </a:r>
          </a:p>
          <a:p>
            <a:r>
              <a:rPr lang="zh-CN" altLang="en-US" sz="3600" b="1" dirty="0">
                <a:solidFill>
                  <a:schemeClr val="tx1"/>
                </a:solidFill>
              </a:rPr>
              <a:t>价值</a:t>
            </a:r>
            <a:r>
              <a:rPr lang="zh-CN" altLang="en-US" sz="3600" b="1" dirty="0" smtClean="0">
                <a:solidFill>
                  <a:schemeClr val="tx1"/>
                </a:solidFill>
              </a:rPr>
              <a:t>盲 （</a:t>
            </a:r>
            <a:r>
              <a:rPr lang="en-US" altLang="zh-CN" sz="3600" b="1" dirty="0" smtClean="0">
                <a:solidFill>
                  <a:schemeClr val="tx1"/>
                </a:solidFill>
              </a:rPr>
              <a:t>UTXO</a:t>
            </a:r>
            <a:r>
              <a:rPr lang="zh-CN" altLang="en-US" sz="3600" b="1" dirty="0" smtClean="0">
                <a:solidFill>
                  <a:schemeClr val="tx1"/>
                </a:solidFill>
              </a:rPr>
              <a:t>是整钞）</a:t>
            </a:r>
          </a:p>
          <a:p>
            <a:r>
              <a:rPr lang="zh-CN" altLang="en-US" sz="3600" b="1" dirty="0">
                <a:solidFill>
                  <a:schemeClr val="tx1"/>
                </a:solidFill>
              </a:rPr>
              <a:t>缺少</a:t>
            </a:r>
            <a:r>
              <a:rPr lang="zh-CN" altLang="en-US" sz="3600" b="1" dirty="0" smtClean="0">
                <a:solidFill>
                  <a:schemeClr val="tx1"/>
                </a:solidFill>
              </a:rPr>
              <a:t>状态</a:t>
            </a:r>
          </a:p>
          <a:p>
            <a:r>
              <a:rPr lang="zh-CN" altLang="en-US" sz="3600" b="1" dirty="0">
                <a:solidFill>
                  <a:schemeClr val="tx1"/>
                </a:solidFill>
              </a:rPr>
              <a:t>区块</a:t>
            </a:r>
            <a:r>
              <a:rPr lang="zh-CN" altLang="en-US" sz="3600" b="1" dirty="0" smtClean="0">
                <a:solidFill>
                  <a:schemeClr val="tx1"/>
                </a:solidFill>
              </a:rPr>
              <a:t>链盲</a:t>
            </a:r>
          </a:p>
          <a:p>
            <a:pPr marL="0" indent="0">
              <a:buNone/>
            </a:pPr>
            <a:endParaRPr lang="zh-CN" altLang="en-US" sz="3600" b="1" dirty="0" smtClean="0">
              <a:solidFill>
                <a:schemeClr val="tx1"/>
              </a:solidFill>
            </a:endParaRPr>
          </a:p>
        </p:txBody>
      </p:sp>
    </p:spTree>
    <p:extLst>
      <p:ext uri="{BB962C8B-B14F-4D97-AF65-F5344CB8AC3E}">
        <p14:creationId xmlns:p14="http://schemas.microsoft.com/office/powerpoint/2010/main" val="17179768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ETH</a:t>
            </a:r>
            <a:r>
              <a:rPr kumimoji="1" lang="zh-CN" altLang="en-US" dirty="0" smtClean="0"/>
              <a:t>要解决什么问题</a:t>
            </a:r>
            <a:endParaRPr kumimoji="1" lang="zh-CN" altLang="en-US" dirty="0"/>
          </a:p>
        </p:txBody>
      </p:sp>
      <p:sp>
        <p:nvSpPr>
          <p:cNvPr id="3" name="内容占位符 2"/>
          <p:cNvSpPr>
            <a:spLocks noGrp="1"/>
          </p:cNvSpPr>
          <p:nvPr>
            <p:ph idx="1"/>
          </p:nvPr>
        </p:nvSpPr>
        <p:spPr/>
        <p:txBody>
          <a:bodyPr>
            <a:normAutofit/>
          </a:bodyPr>
          <a:lstStyle/>
          <a:p>
            <a:pPr marL="0" indent="0">
              <a:buNone/>
            </a:pPr>
            <a:r>
              <a:rPr kumimoji="1" lang="zh-CN" altLang="en-US" sz="11000" dirty="0" smtClean="0"/>
              <a:t>智能合约！</a:t>
            </a:r>
          </a:p>
          <a:p>
            <a:pPr marL="0" indent="0">
              <a:buNone/>
            </a:pPr>
            <a:r>
              <a:rPr kumimoji="1" lang="zh-CN" altLang="en-US" sz="2900" dirty="0" smtClean="0"/>
              <a:t>	</a:t>
            </a:r>
            <a:r>
              <a:rPr kumimoji="1" lang="en-US" altLang="zh-CN" sz="2900" dirty="0" smtClean="0"/>
              <a:t>Or</a:t>
            </a:r>
            <a:r>
              <a:rPr kumimoji="1" lang="zh-CN" altLang="en-US" sz="2900" dirty="0" smtClean="0"/>
              <a:t> </a:t>
            </a:r>
            <a:r>
              <a:rPr lang="en-US" altLang="zh-CN" sz="2900" dirty="0" err="1" smtClean="0"/>
              <a:t>Ethereum</a:t>
            </a:r>
            <a:r>
              <a:rPr lang="en-US" altLang="zh-CN" sz="2900" dirty="0" smtClean="0"/>
              <a:t> </a:t>
            </a:r>
            <a:r>
              <a:rPr lang="en-US" altLang="zh-CN" sz="2900" dirty="0"/>
              <a:t>is a platform for running decentralized </a:t>
            </a:r>
            <a:r>
              <a:rPr lang="en-US" altLang="zh-CN" sz="2900" dirty="0" smtClean="0"/>
              <a:t>apps</a:t>
            </a:r>
            <a:endParaRPr lang="zh-CN" altLang="en-US" sz="2900" dirty="0" smtClean="0"/>
          </a:p>
          <a:p>
            <a:pPr marL="0" indent="0">
              <a:buNone/>
            </a:pPr>
            <a:r>
              <a:rPr kumimoji="1" lang="zh-CN" altLang="en-US" sz="2900" dirty="0"/>
              <a:t>	</a:t>
            </a:r>
            <a:r>
              <a:rPr kumimoji="1" lang="zh-CN" altLang="en-US" sz="2900" dirty="0" smtClean="0"/>
              <a:t>分布式</a:t>
            </a:r>
            <a:r>
              <a:rPr kumimoji="1" lang="en-US" altLang="zh-CN" sz="2900" dirty="0" smtClean="0"/>
              <a:t>app</a:t>
            </a:r>
            <a:r>
              <a:rPr kumimoji="1" lang="zh-CN" altLang="en-US" sz="2900" dirty="0" smtClean="0"/>
              <a:t>的平台。</a:t>
            </a:r>
          </a:p>
        </p:txBody>
      </p:sp>
    </p:spTree>
    <p:extLst>
      <p:ext uri="{BB962C8B-B14F-4D97-AF65-F5344CB8AC3E}">
        <p14:creationId xmlns:p14="http://schemas.microsoft.com/office/powerpoint/2010/main" val="13542596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Smart</a:t>
            </a:r>
            <a:r>
              <a:rPr kumimoji="1" lang="zh-CN" altLang="en-US" dirty="0" smtClean="0"/>
              <a:t> </a:t>
            </a:r>
            <a:r>
              <a:rPr kumimoji="1" lang="en-US" altLang="zh-CN" dirty="0" smtClean="0"/>
              <a:t>contract</a:t>
            </a:r>
            <a:r>
              <a:rPr kumimoji="1" lang="zh-CN" altLang="en-US" dirty="0" smtClean="0"/>
              <a:t/>
            </a:r>
            <a:br>
              <a:rPr kumimoji="1" lang="zh-CN" altLang="en-US" dirty="0" smtClean="0"/>
            </a:br>
            <a:r>
              <a:rPr kumimoji="1" lang="zh-CN" altLang="en-US" dirty="0" smtClean="0"/>
              <a:t>智能合约是什么？</a:t>
            </a:r>
            <a:endParaRPr kumimoji="1" lang="zh-CN" altLang="en-US" dirty="0"/>
          </a:p>
        </p:txBody>
      </p:sp>
      <p:sp>
        <p:nvSpPr>
          <p:cNvPr id="3" name="内容占位符 2"/>
          <p:cNvSpPr>
            <a:spLocks noGrp="1"/>
          </p:cNvSpPr>
          <p:nvPr>
            <p:ph idx="1"/>
          </p:nvPr>
        </p:nvSpPr>
        <p:spPr/>
        <p:txBody>
          <a:bodyPr>
            <a:normAutofit/>
          </a:bodyPr>
          <a:lstStyle/>
          <a:p>
            <a:pPr marL="0" indent="0">
              <a:buNone/>
            </a:pPr>
            <a:r>
              <a:rPr lang="zh-CN" altLang="en-US" sz="4400" dirty="0" smtClean="0"/>
              <a:t>自我执行，自我验证。</a:t>
            </a:r>
          </a:p>
          <a:p>
            <a:pPr marL="0" indent="0">
              <a:buNone/>
            </a:pPr>
            <a:r>
              <a:rPr kumimoji="1" lang="zh-CN" altLang="en-US" sz="4400" dirty="0" smtClean="0"/>
              <a:t>不需要人为干预。</a:t>
            </a:r>
          </a:p>
          <a:p>
            <a:pPr marL="0" indent="0">
              <a:buNone/>
            </a:pPr>
            <a:endParaRPr kumimoji="1" lang="zh-CN" altLang="en-US" sz="4400" dirty="0"/>
          </a:p>
          <a:p>
            <a:pPr marL="0" indent="0">
              <a:buNone/>
            </a:pPr>
            <a:r>
              <a:rPr kumimoji="1" lang="en-US" altLang="zh-CN" sz="4400" dirty="0" smtClean="0"/>
              <a:t>If-then</a:t>
            </a:r>
            <a:endParaRPr kumimoji="1" lang="zh-CN" altLang="en-US" sz="4400" dirty="0" smtClean="0"/>
          </a:p>
          <a:p>
            <a:pPr marL="0" indent="0">
              <a:buNone/>
            </a:pPr>
            <a:endParaRPr kumimoji="1" lang="zh-CN" altLang="en-US" dirty="0" smtClean="0"/>
          </a:p>
          <a:p>
            <a:pPr marL="0" indent="0">
              <a:buNone/>
            </a:pPr>
            <a:endParaRPr kumimoji="1" lang="zh-CN" altLang="en-US" dirty="0" smtClean="0"/>
          </a:p>
          <a:p>
            <a:pPr marL="0" indent="0">
              <a:buNone/>
            </a:pPr>
            <a:endParaRPr kumimoji="1" lang="zh-CN" altLang="en-US" dirty="0"/>
          </a:p>
        </p:txBody>
      </p:sp>
    </p:spTree>
    <p:extLst>
      <p:ext uri="{BB962C8B-B14F-4D97-AF65-F5344CB8AC3E}">
        <p14:creationId xmlns:p14="http://schemas.microsoft.com/office/powerpoint/2010/main" val="7440285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QUIZ</a:t>
            </a:r>
            <a:endParaRPr kumimoji="1" lang="zh-CN" altLang="en-US" dirty="0"/>
          </a:p>
        </p:txBody>
      </p:sp>
      <p:sp>
        <p:nvSpPr>
          <p:cNvPr id="3" name="内容占位符 2"/>
          <p:cNvSpPr>
            <a:spLocks noGrp="1"/>
          </p:cNvSpPr>
          <p:nvPr>
            <p:ph idx="1"/>
          </p:nvPr>
        </p:nvSpPr>
        <p:spPr/>
        <p:txBody>
          <a:bodyPr>
            <a:normAutofit/>
          </a:bodyPr>
          <a:lstStyle/>
          <a:p>
            <a:pPr marL="0" indent="0">
              <a:buNone/>
            </a:pPr>
            <a:r>
              <a:rPr kumimoji="1" lang="zh-CN" altLang="en-US" sz="6600" dirty="0" smtClean="0"/>
              <a:t>智能合约一定要在区块链上实现嘛？</a:t>
            </a:r>
            <a:endParaRPr kumimoji="1" lang="zh-CN" altLang="en-US" sz="6600" dirty="0"/>
          </a:p>
        </p:txBody>
      </p:sp>
    </p:spTree>
    <p:extLst>
      <p:ext uri="{BB962C8B-B14F-4D97-AF65-F5344CB8AC3E}">
        <p14:creationId xmlns:p14="http://schemas.microsoft.com/office/powerpoint/2010/main" val="2073103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3798" y="0"/>
            <a:ext cx="10178322" cy="1492132"/>
          </a:xfrm>
        </p:spPr>
        <p:txBody>
          <a:bodyPr/>
          <a:lstStyle/>
          <a:p>
            <a:r>
              <a:rPr kumimoji="1" lang="en-US" altLang="zh-CN" dirty="0" smtClean="0"/>
              <a:t>NO</a:t>
            </a:r>
            <a:endParaRPr kumimoji="1" lang="zh-CN" altLang="en-US" dirty="0"/>
          </a:p>
        </p:txBody>
      </p:sp>
      <p:pic>
        <p:nvPicPr>
          <p:cNvPr id="4" name="内容占位符 3"/>
          <p:cNvPicPr>
            <a:picLocks noGrp="1" noChangeAspect="1"/>
          </p:cNvPicPr>
          <p:nvPr>
            <p:ph idx="1"/>
          </p:nvPr>
        </p:nvPicPr>
        <p:blipFill>
          <a:blip r:embed="rId3"/>
          <a:stretch>
            <a:fillRect/>
          </a:stretch>
        </p:blipFill>
        <p:spPr>
          <a:xfrm>
            <a:off x="1133798" y="1433594"/>
            <a:ext cx="3594100" cy="3594100"/>
          </a:xfrm>
          <a:prstGeom prst="rect">
            <a:avLst/>
          </a:prstGeom>
        </p:spPr>
      </p:pic>
      <p:sp>
        <p:nvSpPr>
          <p:cNvPr id="5" name="文本框 4"/>
          <p:cNvSpPr txBox="1"/>
          <p:nvPr/>
        </p:nvSpPr>
        <p:spPr>
          <a:xfrm>
            <a:off x="5532895" y="1433594"/>
            <a:ext cx="5982346" cy="3170099"/>
          </a:xfrm>
          <a:prstGeom prst="rect">
            <a:avLst/>
          </a:prstGeom>
          <a:noFill/>
        </p:spPr>
        <p:txBody>
          <a:bodyPr wrap="square" rtlCol="0">
            <a:spAutoFit/>
          </a:bodyPr>
          <a:lstStyle/>
          <a:p>
            <a:r>
              <a:rPr lang="en-US" altLang="zh-CN" sz="2000" dirty="0"/>
              <a:t>2013</a:t>
            </a:r>
            <a:r>
              <a:rPr lang="zh-CN" altLang="en-US" sz="2000" dirty="0"/>
              <a:t>年</a:t>
            </a:r>
            <a:r>
              <a:rPr lang="en-US" altLang="zh-CN" sz="2000" dirty="0"/>
              <a:t>1</a:t>
            </a:r>
            <a:r>
              <a:rPr lang="zh-CN" altLang="en-US" sz="2000" dirty="0"/>
              <a:t>月</a:t>
            </a:r>
            <a:r>
              <a:rPr lang="en-US" altLang="zh-CN" sz="2000" dirty="0"/>
              <a:t>8</a:t>
            </a:r>
            <a:r>
              <a:rPr lang="zh-CN" altLang="en-US" sz="2000" dirty="0"/>
              <a:t>日晚间，一条关于招行资金保底归集功能的微博被疯狂转发，据微博信息显示，招行跨行资金归集提招行保底归集供保底归集功能，设置一个保底金额，如</a:t>
            </a:r>
            <a:r>
              <a:rPr lang="en-US" altLang="zh-CN" sz="2000" dirty="0"/>
              <a:t>1000</a:t>
            </a:r>
            <a:r>
              <a:rPr lang="zh-CN" altLang="en-US" sz="2000" dirty="0"/>
              <a:t>元，招行将每天查询该账户余额，只要大于</a:t>
            </a:r>
            <a:r>
              <a:rPr lang="en-US" altLang="zh-CN" sz="2000" dirty="0"/>
              <a:t>1000</a:t>
            </a:r>
            <a:r>
              <a:rPr lang="zh-CN" altLang="en-US" sz="2000" dirty="0"/>
              <a:t>元，将把超出部分自动转账至另外一个账户上，不再需要每月转账，并且转账费用全免。创新工场董事长兼</a:t>
            </a:r>
            <a:r>
              <a:rPr lang="en-US" altLang="zh-CN" sz="2000" dirty="0"/>
              <a:t>CEO</a:t>
            </a:r>
            <a:r>
              <a:rPr lang="zh-CN" altLang="en-US" sz="2000" dirty="0">
                <a:hlinkClick r:id="rId4"/>
              </a:rPr>
              <a:t>李开复</a:t>
            </a:r>
            <a:r>
              <a:rPr lang="zh-CN" altLang="en-US" sz="2000" dirty="0"/>
              <a:t>戏称，“新婚男士会恨死这银行的”。</a:t>
            </a:r>
          </a:p>
          <a:p>
            <a:r>
              <a:rPr lang="zh-CN" altLang="en-US" sz="2000" dirty="0"/>
              <a:t/>
            </a:r>
            <a:br>
              <a:rPr lang="zh-CN" altLang="en-US" sz="2000" dirty="0"/>
            </a:br>
            <a:endParaRPr kumimoji="1" lang="zh-CN" altLang="en-US" sz="2000" dirty="0"/>
          </a:p>
        </p:txBody>
      </p:sp>
    </p:spTree>
    <p:extLst>
      <p:ext uri="{BB962C8B-B14F-4D97-AF65-F5344CB8AC3E}">
        <p14:creationId xmlns:p14="http://schemas.microsoft.com/office/powerpoint/2010/main" val="21213278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几个例子</a:t>
            </a:r>
            <a:endParaRPr kumimoji="1" lang="zh-CN" altLang="en-US" dirty="0"/>
          </a:p>
        </p:txBody>
      </p:sp>
      <p:pic>
        <p:nvPicPr>
          <p:cNvPr id="2050" name="Picture 2" descr="https://static.dingtalk.com/media/lALOxcIpAM0Di80D7Q_1005_90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5063" y="108488"/>
            <a:ext cx="7357325" cy="6639894"/>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1251678" y="1378973"/>
            <a:ext cx="1877437" cy="769441"/>
          </a:xfrm>
          <a:prstGeom prst="rect">
            <a:avLst/>
          </a:prstGeom>
          <a:noFill/>
        </p:spPr>
        <p:txBody>
          <a:bodyPr wrap="none" rtlCol="0">
            <a:spAutoFit/>
          </a:bodyPr>
          <a:lstStyle/>
          <a:p>
            <a:r>
              <a:rPr kumimoji="1" lang="zh-CN" altLang="en-US" sz="4400" dirty="0" smtClean="0"/>
              <a:t>结婚！</a:t>
            </a:r>
            <a:endParaRPr kumimoji="1" lang="zh-CN" altLang="en-US" sz="4400" dirty="0"/>
          </a:p>
        </p:txBody>
      </p:sp>
    </p:spTree>
    <p:extLst>
      <p:ext uri="{BB962C8B-B14F-4D97-AF65-F5344CB8AC3E}">
        <p14:creationId xmlns:p14="http://schemas.microsoft.com/office/powerpoint/2010/main" val="9646709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对冲合约</a:t>
            </a:r>
            <a:endParaRPr kumimoji="1" lang="zh-CN" altLang="en-US" dirty="0"/>
          </a:p>
        </p:txBody>
      </p:sp>
      <p:sp>
        <p:nvSpPr>
          <p:cNvPr id="3" name="内容占位符 2"/>
          <p:cNvSpPr>
            <a:spLocks noGrp="1"/>
          </p:cNvSpPr>
          <p:nvPr>
            <p:ph idx="1"/>
          </p:nvPr>
        </p:nvSpPr>
        <p:spPr>
          <a:xfrm>
            <a:off x="1251678" y="1874517"/>
            <a:ext cx="10178322" cy="4386798"/>
          </a:xfrm>
        </p:spPr>
        <p:txBody>
          <a:bodyPr>
            <a:normAutofit lnSpcReduction="10000"/>
          </a:bodyPr>
          <a:lstStyle/>
          <a:p>
            <a:r>
              <a:rPr lang="zh-CN" altLang="en-US" sz="3500" dirty="0" smtClean="0"/>
              <a:t>等待</a:t>
            </a:r>
            <a:r>
              <a:rPr lang="en-US" altLang="zh-CN" sz="3500" dirty="0"/>
              <a:t>A</a:t>
            </a:r>
            <a:r>
              <a:rPr lang="zh-CN" altLang="en-US" sz="3500" dirty="0"/>
              <a:t>输入</a:t>
            </a:r>
            <a:r>
              <a:rPr lang="en-US" altLang="zh-CN" sz="3500" dirty="0"/>
              <a:t>1000</a:t>
            </a:r>
            <a:r>
              <a:rPr lang="zh-CN" altLang="en-US" sz="3500" dirty="0"/>
              <a:t>以太币</a:t>
            </a:r>
            <a:r>
              <a:rPr lang="zh-CN" altLang="en-US" sz="3500" dirty="0" smtClean="0"/>
              <a:t>。</a:t>
            </a:r>
            <a:r>
              <a:rPr lang="en-US" altLang="zh-CN" sz="3500" dirty="0" smtClean="0"/>
              <a:t>A</a:t>
            </a:r>
            <a:r>
              <a:rPr lang="zh-CN" altLang="en-US" sz="3500" dirty="0" smtClean="0"/>
              <a:t>认为将来</a:t>
            </a:r>
            <a:r>
              <a:rPr lang="en-US" altLang="zh-CN" sz="3500" dirty="0" smtClean="0"/>
              <a:t>ETH</a:t>
            </a:r>
            <a:r>
              <a:rPr lang="zh-CN" altLang="en-US" sz="3500" dirty="0" smtClean="0"/>
              <a:t> 会涨</a:t>
            </a:r>
            <a:endParaRPr lang="zh-CN" altLang="en-US" sz="3500" dirty="0"/>
          </a:p>
          <a:p>
            <a:r>
              <a:rPr lang="zh-CN" altLang="en-US" sz="3500" dirty="0"/>
              <a:t>等待</a:t>
            </a:r>
            <a:r>
              <a:rPr lang="en-US" altLang="zh-CN" sz="3500" dirty="0"/>
              <a:t>B </a:t>
            </a:r>
            <a:r>
              <a:rPr lang="zh-CN" altLang="en-US" sz="3500" dirty="0"/>
              <a:t>输入</a:t>
            </a:r>
            <a:r>
              <a:rPr lang="en-US" altLang="zh-CN" sz="3500" dirty="0"/>
              <a:t>1000</a:t>
            </a:r>
            <a:r>
              <a:rPr lang="zh-CN" altLang="en-US" sz="3500" dirty="0"/>
              <a:t>以太币</a:t>
            </a:r>
            <a:r>
              <a:rPr lang="zh-CN" altLang="en-US" sz="3500" dirty="0" smtClean="0"/>
              <a:t>。</a:t>
            </a:r>
            <a:r>
              <a:rPr lang="en-US" altLang="zh-CN" sz="3500" dirty="0" smtClean="0"/>
              <a:t>B</a:t>
            </a:r>
            <a:r>
              <a:rPr lang="zh-CN" altLang="en-US" sz="3500" dirty="0" smtClean="0"/>
              <a:t>认为会跌</a:t>
            </a:r>
            <a:endParaRPr lang="zh-CN" altLang="en-US" sz="3500" dirty="0"/>
          </a:p>
          <a:p>
            <a:r>
              <a:rPr lang="zh-CN" altLang="en-US" sz="3500" dirty="0"/>
              <a:t>通过查询数据提供合约，将</a:t>
            </a:r>
            <a:r>
              <a:rPr lang="en-US" altLang="zh-CN" sz="3500" dirty="0"/>
              <a:t>1000</a:t>
            </a:r>
            <a:r>
              <a:rPr lang="zh-CN" altLang="en-US" sz="3500" dirty="0"/>
              <a:t>以太币的美元价值，例如，</a:t>
            </a:r>
            <a:r>
              <a:rPr lang="en-US" altLang="zh-CN" sz="3500" dirty="0"/>
              <a:t>x</a:t>
            </a:r>
            <a:r>
              <a:rPr lang="zh-CN" altLang="en-US" sz="3500" dirty="0"/>
              <a:t>美元，记录至存储器。</a:t>
            </a:r>
          </a:p>
          <a:p>
            <a:r>
              <a:rPr lang="en-US" altLang="zh-CN" sz="3500" dirty="0"/>
              <a:t>30</a:t>
            </a:r>
            <a:r>
              <a:rPr lang="zh-CN" altLang="en-US" sz="3500" dirty="0"/>
              <a:t>天后，允许</a:t>
            </a:r>
            <a:r>
              <a:rPr lang="en-US" altLang="zh-CN" sz="3500" dirty="0"/>
              <a:t>A</a:t>
            </a:r>
            <a:r>
              <a:rPr lang="zh-CN" altLang="en-US" sz="3500" dirty="0"/>
              <a:t>或</a:t>
            </a:r>
            <a:r>
              <a:rPr lang="en-US" altLang="zh-CN" sz="3500" dirty="0"/>
              <a:t>B“</a:t>
            </a:r>
            <a:r>
              <a:rPr lang="zh-CN" altLang="en-US" sz="3500" dirty="0"/>
              <a:t>重新激活“合约以发送价值</a:t>
            </a:r>
            <a:r>
              <a:rPr lang="en-US" altLang="zh-CN" sz="3500" dirty="0"/>
              <a:t>x</a:t>
            </a:r>
            <a:r>
              <a:rPr lang="zh-CN" altLang="en-US" sz="3500" dirty="0"/>
              <a:t>美元的以太币（重新查询数据提供合约，以获取新价格并计算）给</a:t>
            </a:r>
            <a:r>
              <a:rPr lang="en-US" altLang="zh-CN" sz="3500" dirty="0"/>
              <a:t>A</a:t>
            </a:r>
            <a:r>
              <a:rPr lang="zh-CN" altLang="en-US" sz="3500" dirty="0"/>
              <a:t>并将剩余的以太币发送给</a:t>
            </a:r>
            <a:r>
              <a:rPr lang="en-US" altLang="zh-CN" sz="3500" dirty="0"/>
              <a:t>B</a:t>
            </a:r>
            <a:r>
              <a:rPr lang="zh-CN" altLang="en-US" sz="3500" dirty="0"/>
              <a:t>。</a:t>
            </a:r>
          </a:p>
          <a:p>
            <a:endParaRPr kumimoji="1" lang="zh-CN" altLang="en-US" dirty="0" smtClean="0"/>
          </a:p>
          <a:p>
            <a:endParaRPr kumimoji="1" lang="zh-CN" altLang="en-US" dirty="0"/>
          </a:p>
        </p:txBody>
      </p:sp>
    </p:spTree>
    <p:extLst>
      <p:ext uri="{BB962C8B-B14F-4D97-AF65-F5344CB8AC3E}">
        <p14:creationId xmlns:p14="http://schemas.microsoft.com/office/powerpoint/2010/main" val="2228291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0</a:t>
            </a:r>
            <a:endParaRPr kumimoji="1" lang="zh-CN" altLang="en-US" dirty="0"/>
          </a:p>
        </p:txBody>
      </p:sp>
    </p:spTree>
    <p:extLst>
      <p:ext uri="{BB962C8B-B14F-4D97-AF65-F5344CB8AC3E}">
        <p14:creationId xmlns:p14="http://schemas.microsoft.com/office/powerpoint/2010/main" val="20023056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为什么区块链</a:t>
            </a:r>
            <a:r>
              <a:rPr kumimoji="1" lang="en-US" altLang="zh-CN" dirty="0" smtClean="0"/>
              <a:t>+</a:t>
            </a:r>
            <a:r>
              <a:rPr kumimoji="1" lang="zh-CN" altLang="en-US" dirty="0" smtClean="0"/>
              <a:t>合约</a:t>
            </a:r>
            <a:endParaRPr kumimoji="1" lang="zh-CN" altLang="en-US" dirty="0"/>
          </a:p>
        </p:txBody>
      </p:sp>
      <p:sp>
        <p:nvSpPr>
          <p:cNvPr id="3" name="内容占位符 2"/>
          <p:cNvSpPr>
            <a:spLocks noGrp="1"/>
          </p:cNvSpPr>
          <p:nvPr>
            <p:ph idx="1"/>
          </p:nvPr>
        </p:nvSpPr>
        <p:spPr/>
        <p:txBody>
          <a:bodyPr/>
          <a:lstStyle/>
          <a:p>
            <a:r>
              <a:rPr kumimoji="1" lang="zh-CN" altLang="en-US" sz="3200" dirty="0" smtClean="0"/>
              <a:t>区块链为</a:t>
            </a:r>
            <a:r>
              <a:rPr kumimoji="1" lang="zh-CN" altLang="en-US" sz="3200" dirty="0"/>
              <a:t>智能合约提供可信</a:t>
            </a:r>
            <a:r>
              <a:rPr kumimoji="1" lang="zh-CN" altLang="en-US" sz="3200" dirty="0" smtClean="0"/>
              <a:t>环境</a:t>
            </a:r>
          </a:p>
          <a:p>
            <a:r>
              <a:rPr kumimoji="1" lang="zh-CN" altLang="en-US" sz="3200" dirty="0" smtClean="0"/>
              <a:t>区块链提供了分布式信任（不需要诉诸权威）</a:t>
            </a:r>
          </a:p>
          <a:p>
            <a:r>
              <a:rPr kumimoji="1" lang="zh-CN" altLang="en-US" sz="3200" dirty="0" smtClean="0"/>
              <a:t>信任是需要成本的，</a:t>
            </a:r>
            <a:r>
              <a:rPr kumimoji="1" lang="en-US" altLang="zh-CN" sz="3200" dirty="0" smtClean="0"/>
              <a:t>ETH</a:t>
            </a:r>
            <a:r>
              <a:rPr kumimoji="1" lang="zh-CN" altLang="en-US" sz="3200" dirty="0" smtClean="0"/>
              <a:t> 降低了成本</a:t>
            </a:r>
          </a:p>
          <a:p>
            <a:pPr marL="0" indent="0">
              <a:buNone/>
            </a:pPr>
            <a:endParaRPr kumimoji="1" lang="zh-CN" altLang="en-US" dirty="0"/>
          </a:p>
        </p:txBody>
      </p:sp>
    </p:spTree>
    <p:extLst>
      <p:ext uri="{BB962C8B-B14F-4D97-AF65-F5344CB8AC3E}">
        <p14:creationId xmlns:p14="http://schemas.microsoft.com/office/powerpoint/2010/main" val="52848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b="1" dirty="0"/>
              <a:t>区块链能有效降低媒体和广告业的信任成本</a:t>
            </a:r>
          </a:p>
        </p:txBody>
      </p:sp>
      <p:sp>
        <p:nvSpPr>
          <p:cNvPr id="3" name="内容占位符 2"/>
          <p:cNvSpPr>
            <a:spLocks noGrp="1"/>
          </p:cNvSpPr>
          <p:nvPr>
            <p:ph idx="1"/>
          </p:nvPr>
        </p:nvSpPr>
        <p:spPr/>
        <p:txBody>
          <a:bodyPr>
            <a:normAutofit fontScale="92500" lnSpcReduction="20000"/>
          </a:bodyPr>
          <a:lstStyle/>
          <a:p>
            <a:r>
              <a:rPr kumimoji="1" lang="en-US" altLang="zh-CN" dirty="0">
                <a:hlinkClick r:id="rId2"/>
              </a:rPr>
              <a:t>http://</a:t>
            </a:r>
            <a:r>
              <a:rPr kumimoji="1" lang="en-US" altLang="zh-CN" dirty="0" smtClean="0">
                <a:hlinkClick r:id="rId2"/>
              </a:rPr>
              <a:t>chainb.baijia.baidu.com/article/841825</a:t>
            </a:r>
            <a:endParaRPr kumimoji="1" lang="zh-CN" altLang="en-US" dirty="0" smtClean="0"/>
          </a:p>
          <a:p>
            <a:pPr fontAlgn="base"/>
            <a:r>
              <a:rPr lang="zh-CN" altLang="en-US" dirty="0"/>
              <a:t>没有信任的代价</a:t>
            </a:r>
          </a:p>
          <a:p>
            <a:pPr fontAlgn="base"/>
            <a:r>
              <a:rPr lang="zh-CN" altLang="en-US" dirty="0"/>
              <a:t>尽管持续增长，但数字广告缺少许多可以使生态系统安全的核心模块 </a:t>
            </a:r>
            <a:r>
              <a:rPr lang="en-US" altLang="zh-CN" dirty="0"/>
              <a:t>–</a:t>
            </a:r>
            <a:r>
              <a:rPr lang="zh-CN" altLang="en-US" dirty="0"/>
              <a:t>每年数十亿美元的花费。</a:t>
            </a:r>
          </a:p>
          <a:p>
            <a:pPr fontAlgn="base"/>
            <a:r>
              <a:rPr lang="en-US" altLang="zh-CN" dirty="0"/>
              <a:t>IAB</a:t>
            </a:r>
            <a:r>
              <a:rPr lang="zh-CN" altLang="en-US" dirty="0"/>
              <a:t>发布了一项对行业诈骗具有重大财务影响的研究，并取得了显着成果。 欺诈和其他供应链缺陷的数字广告生态系统的总成本，特别是恶意软件相关的和侵权的内容，每年为</a:t>
            </a:r>
            <a:r>
              <a:rPr lang="en-US" altLang="zh-CN" dirty="0"/>
              <a:t>82</a:t>
            </a:r>
            <a:r>
              <a:rPr lang="zh-CN" altLang="en-US" dirty="0"/>
              <a:t>亿美元</a:t>
            </a:r>
            <a:r>
              <a:rPr lang="en-US" altLang="zh-CN" dirty="0"/>
              <a:t>; </a:t>
            </a:r>
            <a:r>
              <a:rPr lang="zh-CN" altLang="en-US" dirty="0"/>
              <a:t>所产生的成本（</a:t>
            </a:r>
            <a:r>
              <a:rPr lang="en-US" altLang="zh-CN" dirty="0"/>
              <a:t>incurred costs</a:t>
            </a:r>
            <a:r>
              <a:rPr lang="zh-CN" altLang="en-US" dirty="0"/>
              <a:t>）为</a:t>
            </a:r>
            <a:r>
              <a:rPr lang="en-US" altLang="zh-CN" dirty="0"/>
              <a:t>59</a:t>
            </a:r>
            <a:r>
              <a:rPr lang="zh-CN" altLang="en-US" dirty="0"/>
              <a:t>％，收入机会成本损失（</a:t>
            </a:r>
            <a:r>
              <a:rPr lang="en-US" altLang="zh-CN" dirty="0"/>
              <a:t>lost revenue opportunity cost</a:t>
            </a:r>
            <a:r>
              <a:rPr lang="zh-CN" altLang="en-US" dirty="0"/>
              <a:t>）为</a:t>
            </a:r>
            <a:r>
              <a:rPr lang="en-US" altLang="zh-CN" dirty="0"/>
              <a:t>41</a:t>
            </a:r>
            <a:r>
              <a:rPr lang="zh-CN" altLang="en-US" dirty="0"/>
              <a:t>％。</a:t>
            </a:r>
          </a:p>
          <a:p>
            <a:pPr fontAlgn="base"/>
            <a:r>
              <a:rPr lang="zh-CN" altLang="en-US" dirty="0"/>
              <a:t>大概只有</a:t>
            </a:r>
            <a:r>
              <a:rPr lang="en-US" altLang="zh-CN" dirty="0"/>
              <a:t>45</a:t>
            </a:r>
            <a:r>
              <a:rPr lang="zh-CN" altLang="en-US" dirty="0"/>
              <a:t>亿美元是无效流量投放广告的费用。</a:t>
            </a:r>
          </a:p>
          <a:p>
            <a:pPr fontAlgn="base"/>
            <a:r>
              <a:rPr lang="zh-CN" altLang="en-US" dirty="0"/>
              <a:t>目前，供应链缺陷的成本为</a:t>
            </a:r>
            <a:r>
              <a:rPr lang="en-US" altLang="zh-CN" dirty="0"/>
              <a:t>2.19</a:t>
            </a:r>
            <a:r>
              <a:rPr lang="zh-CN" altLang="en-US" dirty="0"/>
              <a:t>亿美元，其中很大一部分用于广告技术中介机构，以升级可见度和欺诈性问题</a:t>
            </a:r>
            <a:r>
              <a:rPr lang="zh-CN" altLang="en-US" dirty="0" smtClean="0"/>
              <a:t>。</a:t>
            </a:r>
            <a:endParaRPr lang="zh-CN" altLang="en-US" dirty="0"/>
          </a:p>
        </p:txBody>
      </p:sp>
    </p:spTree>
    <p:extLst>
      <p:ext uri="{BB962C8B-B14F-4D97-AF65-F5344CB8AC3E}">
        <p14:creationId xmlns:p14="http://schemas.microsoft.com/office/powerpoint/2010/main" val="1993900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DAPP</a:t>
            </a:r>
            <a:endParaRPr kumimoji="1" lang="zh-CN" altLang="en-US" dirty="0"/>
          </a:p>
        </p:txBody>
      </p:sp>
      <p:sp>
        <p:nvSpPr>
          <p:cNvPr id="3" name="内容占位符 2"/>
          <p:cNvSpPr>
            <a:spLocks noGrp="1"/>
          </p:cNvSpPr>
          <p:nvPr>
            <p:ph idx="1"/>
          </p:nvPr>
        </p:nvSpPr>
        <p:spPr/>
        <p:txBody>
          <a:bodyPr/>
          <a:lstStyle/>
          <a:p>
            <a:r>
              <a:rPr kumimoji="1" lang="en-US" altLang="zh-CN" dirty="0" err="1" smtClean="0"/>
              <a:t>firstBlood</a:t>
            </a:r>
            <a:r>
              <a:rPr kumimoji="1" lang="zh-CN" altLang="en-US" dirty="0"/>
              <a:t>	</a:t>
            </a:r>
            <a:r>
              <a:rPr kumimoji="1" lang="zh-CN" altLang="en-US" dirty="0" smtClean="0"/>
              <a:t>游戏方向</a:t>
            </a:r>
          </a:p>
          <a:p>
            <a:r>
              <a:rPr kumimoji="1" lang="hr-HR" altLang="zh-CN" dirty="0" err="1" smtClean="0"/>
              <a:t>Digix</a:t>
            </a:r>
            <a:r>
              <a:rPr kumimoji="1" lang="zh-CN" altLang="en-US" dirty="0"/>
              <a:t>	</a:t>
            </a:r>
            <a:r>
              <a:rPr kumimoji="1" lang="zh-CN" altLang="en-US" dirty="0" smtClean="0"/>
              <a:t>	</a:t>
            </a:r>
            <a:r>
              <a:rPr kumimoji="1" lang="zh-CN" altLang="hr-HR" dirty="0" smtClean="0"/>
              <a:t>以</a:t>
            </a:r>
            <a:r>
              <a:rPr kumimoji="1" lang="zh-CN" altLang="hr-HR" dirty="0"/>
              <a:t>太</a:t>
            </a:r>
            <a:r>
              <a:rPr kumimoji="1" lang="zh-CN" altLang="hr-HR" dirty="0" smtClean="0"/>
              <a:t>黄金</a:t>
            </a:r>
            <a:endParaRPr kumimoji="1" lang="zh-CN" altLang="en-US" dirty="0" smtClean="0"/>
          </a:p>
          <a:p>
            <a:r>
              <a:rPr kumimoji="1" lang="en-US" altLang="zh-CN" dirty="0" smtClean="0"/>
              <a:t>Gnosis</a:t>
            </a:r>
            <a:r>
              <a:rPr kumimoji="1" lang="zh-CN" altLang="en-US" dirty="0"/>
              <a:t>	预测</a:t>
            </a:r>
            <a:r>
              <a:rPr kumimoji="1" lang="zh-CN" altLang="en-US" dirty="0" smtClean="0"/>
              <a:t>市场 （</a:t>
            </a:r>
            <a:r>
              <a:rPr lang="en-US" altLang="zh-CN" dirty="0"/>
              <a:t>11</a:t>
            </a:r>
            <a:r>
              <a:rPr lang="zh-CN" altLang="en-US" dirty="0"/>
              <a:t>分钟筹集了 </a:t>
            </a:r>
            <a:r>
              <a:rPr lang="en-US" altLang="zh-CN" dirty="0"/>
              <a:t>1250</a:t>
            </a:r>
            <a:r>
              <a:rPr lang="zh-CN" altLang="en-US" dirty="0"/>
              <a:t>万美元</a:t>
            </a:r>
            <a:r>
              <a:rPr kumimoji="1" lang="zh-CN" altLang="en-US" dirty="0" smtClean="0"/>
              <a:t>）</a:t>
            </a:r>
          </a:p>
          <a:p>
            <a:r>
              <a:rPr kumimoji="1" lang="en-US" altLang="zh-CN" dirty="0" smtClean="0"/>
              <a:t>Status</a:t>
            </a:r>
            <a:r>
              <a:rPr kumimoji="1" lang="zh-CN" altLang="en-US" dirty="0" smtClean="0"/>
              <a:t>		</a:t>
            </a:r>
            <a:r>
              <a:rPr kumimoji="1" lang="zh-CN" altLang="en-US" dirty="0"/>
              <a:t>移动平台以</a:t>
            </a:r>
            <a:r>
              <a:rPr kumimoji="1" lang="zh-CN" altLang="en-US" dirty="0" smtClean="0"/>
              <a:t>太坊</a:t>
            </a:r>
          </a:p>
          <a:p>
            <a:r>
              <a:rPr kumimoji="1" lang="en-US" altLang="zh-CN" dirty="0" smtClean="0"/>
              <a:t>Whisper</a:t>
            </a:r>
            <a:r>
              <a:rPr kumimoji="1" lang="zh-CN" altLang="en-US" dirty="0" smtClean="0"/>
              <a:t> 	通讯</a:t>
            </a:r>
          </a:p>
          <a:p>
            <a:pPr marL="0" indent="0">
              <a:buNone/>
            </a:pPr>
            <a:endParaRPr kumimoji="1" lang="zh-CN" altLang="en-US" dirty="0" smtClean="0"/>
          </a:p>
          <a:p>
            <a:pPr marL="0" indent="0">
              <a:buNone/>
            </a:pPr>
            <a:endParaRPr kumimoji="1" lang="zh-CN" altLang="en-US" dirty="0" smtClean="0"/>
          </a:p>
        </p:txBody>
      </p:sp>
    </p:spTree>
    <p:extLst>
      <p:ext uri="{BB962C8B-B14F-4D97-AF65-F5344CB8AC3E}">
        <p14:creationId xmlns:p14="http://schemas.microsoft.com/office/powerpoint/2010/main" val="9365021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Gnosis</a:t>
            </a:r>
            <a:r>
              <a:rPr kumimoji="1" lang="zh-CN" altLang="en-US" dirty="0" smtClean="0"/>
              <a:t>（</a:t>
            </a:r>
            <a:r>
              <a:rPr kumimoji="1" lang="en-US" altLang="zh-CN" dirty="0" err="1" smtClean="0"/>
              <a:t>ORaCLE</a:t>
            </a:r>
            <a:r>
              <a:rPr kumimoji="1" lang="zh-CN" altLang="en-US" dirty="0" smtClean="0"/>
              <a:t>）</a:t>
            </a:r>
            <a:endParaRPr kumimoji="1" lang="zh-CN" altLang="en-US" dirty="0"/>
          </a:p>
        </p:txBody>
      </p:sp>
      <p:sp>
        <p:nvSpPr>
          <p:cNvPr id="3" name="内容占位符 2"/>
          <p:cNvSpPr>
            <a:spLocks noGrp="1"/>
          </p:cNvSpPr>
          <p:nvPr>
            <p:ph idx="1"/>
          </p:nvPr>
        </p:nvSpPr>
        <p:spPr>
          <a:xfrm>
            <a:off x="1251678" y="1612545"/>
            <a:ext cx="10178322" cy="3593591"/>
          </a:xfrm>
        </p:spPr>
        <p:txBody>
          <a:bodyPr>
            <a:noAutofit/>
          </a:bodyPr>
          <a:lstStyle/>
          <a:p>
            <a:r>
              <a:rPr lang="zh-CN" altLang="en-US" sz="4400" dirty="0"/>
              <a:t>使命陈述 </a:t>
            </a:r>
            <a:r>
              <a:rPr lang="zh-CN" altLang="en-US" sz="4400" dirty="0" smtClean="0"/>
              <a:t>：“建造</a:t>
            </a:r>
            <a:r>
              <a:rPr lang="zh-CN" altLang="en-US" sz="4400" dirty="0"/>
              <a:t>一个可访问的预测市场，使有价值信息能够自由流动。” </a:t>
            </a:r>
          </a:p>
          <a:p>
            <a:r>
              <a:rPr lang="zh-CN" altLang="en-US" sz="4400" dirty="0" smtClean="0"/>
              <a:t>金融</a:t>
            </a:r>
            <a:r>
              <a:rPr lang="zh-CN" altLang="en-US" sz="4400" dirty="0"/>
              <a:t>，博彩，</a:t>
            </a:r>
            <a:r>
              <a:rPr lang="zh-CN" altLang="en-US" sz="4400" dirty="0" smtClean="0"/>
              <a:t>保险</a:t>
            </a:r>
            <a:r>
              <a:rPr lang="zh-CN" altLang="en-US" sz="4400" dirty="0"/>
              <a:t>和信息</a:t>
            </a:r>
            <a:r>
              <a:rPr lang="zh-CN" altLang="en-US" sz="4400" dirty="0" smtClean="0"/>
              <a:t>行业</a:t>
            </a:r>
          </a:p>
          <a:p>
            <a:r>
              <a:rPr lang="zh-CN" altLang="en-US" sz="4400" dirty="0"/>
              <a:t>建造世界上最高效的预测工具 </a:t>
            </a:r>
          </a:p>
          <a:p>
            <a:r>
              <a:rPr lang="zh-CN" altLang="en-US" sz="4400" dirty="0"/>
              <a:t>创造自定义信息查询界的</a:t>
            </a:r>
            <a:r>
              <a:rPr lang="zh-CN" altLang="en-US" sz="4400" b="1" dirty="0"/>
              <a:t>“</a:t>
            </a:r>
            <a:r>
              <a:rPr lang="zh-CN" altLang="en-US" sz="4400" dirty="0"/>
              <a:t>谷歌</a:t>
            </a:r>
            <a:r>
              <a:rPr lang="zh-CN" altLang="en-US" sz="4400" b="1" dirty="0"/>
              <a:t>” </a:t>
            </a:r>
            <a:endParaRPr lang="zh-CN" altLang="en-US" sz="4400" dirty="0"/>
          </a:p>
        </p:txBody>
      </p:sp>
    </p:spTree>
    <p:extLst>
      <p:ext uri="{BB962C8B-B14F-4D97-AF65-F5344CB8AC3E}">
        <p14:creationId xmlns:p14="http://schemas.microsoft.com/office/powerpoint/2010/main" val="397236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Whisper:</a:t>
            </a:r>
            <a:r>
              <a:rPr kumimoji="1" lang="zh-CN" altLang="en-US" dirty="0" smtClean="0"/>
              <a:t>通信协议</a:t>
            </a:r>
            <a:endParaRPr kumimoji="1" lang="zh-CN" altLang="en-US" dirty="0"/>
          </a:p>
        </p:txBody>
      </p:sp>
      <p:sp>
        <p:nvSpPr>
          <p:cNvPr id="3" name="内容占位符 2"/>
          <p:cNvSpPr>
            <a:spLocks noGrp="1"/>
          </p:cNvSpPr>
          <p:nvPr>
            <p:ph idx="1"/>
          </p:nvPr>
        </p:nvSpPr>
        <p:spPr/>
        <p:txBody>
          <a:bodyPr/>
          <a:lstStyle/>
          <a:p>
            <a:pPr marL="0" indent="0">
              <a:buNone/>
            </a:pPr>
            <a:r>
              <a:rPr lang="en-US" altLang="zh-CN" sz="4400" dirty="0"/>
              <a:t>communication protocol for </a:t>
            </a:r>
            <a:r>
              <a:rPr lang="en-US" altLang="zh-CN" sz="4400" dirty="0" err="1"/>
              <a:t>DApps</a:t>
            </a:r>
            <a:r>
              <a:rPr lang="en-US" altLang="zh-CN" sz="4400" dirty="0"/>
              <a:t> to communicate with each other</a:t>
            </a:r>
            <a:r>
              <a:rPr lang="en-US" altLang="zh-CN" sz="4400" dirty="0" smtClean="0"/>
              <a:t>.</a:t>
            </a:r>
          </a:p>
          <a:p>
            <a:endParaRPr kumimoji="1" lang="zh-CN" altLang="en-US" dirty="0"/>
          </a:p>
        </p:txBody>
      </p:sp>
    </p:spTree>
    <p:extLst>
      <p:ext uri="{BB962C8B-B14F-4D97-AF65-F5344CB8AC3E}">
        <p14:creationId xmlns:p14="http://schemas.microsoft.com/office/powerpoint/2010/main" val="1899061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Swarm</a:t>
            </a:r>
            <a:r>
              <a:rPr kumimoji="1" lang="zh-CN" altLang="en-US" dirty="0" smtClean="0"/>
              <a:t>：存储器</a:t>
            </a:r>
            <a:endParaRPr kumimoji="1" lang="zh-CN" altLang="en-US" dirty="0"/>
          </a:p>
        </p:txBody>
      </p:sp>
      <p:sp>
        <p:nvSpPr>
          <p:cNvPr id="3" name="内容占位符 2"/>
          <p:cNvSpPr>
            <a:spLocks noGrp="1"/>
          </p:cNvSpPr>
          <p:nvPr>
            <p:ph idx="1"/>
          </p:nvPr>
        </p:nvSpPr>
        <p:spPr/>
        <p:txBody>
          <a:bodyPr>
            <a:normAutofit/>
          </a:bodyPr>
          <a:lstStyle/>
          <a:p>
            <a:r>
              <a:rPr kumimoji="1" lang="en-US" altLang="zh-CN" sz="3600" dirty="0"/>
              <a:t>Swarm is a distributed storage platform and content distribution service, a native base layer service of the </a:t>
            </a:r>
            <a:r>
              <a:rPr kumimoji="1" lang="en-US" altLang="zh-CN" sz="3600" dirty="0" err="1"/>
              <a:t>ethereum</a:t>
            </a:r>
            <a:r>
              <a:rPr kumimoji="1" lang="en-US" altLang="zh-CN" sz="3600" dirty="0"/>
              <a:t> web 3 stack. </a:t>
            </a:r>
            <a:endParaRPr kumimoji="1" lang="zh-CN" altLang="en-US" sz="3600" dirty="0"/>
          </a:p>
        </p:txBody>
      </p:sp>
    </p:spTree>
    <p:extLst>
      <p:ext uri="{BB962C8B-B14F-4D97-AF65-F5344CB8AC3E}">
        <p14:creationId xmlns:p14="http://schemas.microsoft.com/office/powerpoint/2010/main" val="1111343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eth</a:t>
            </a:r>
            <a:r>
              <a:rPr kumimoji="1" lang="zh-CN" altLang="en-US" dirty="0" smtClean="0"/>
              <a:t>的小问题</a:t>
            </a:r>
            <a:endParaRPr kumimoji="1" lang="zh-CN" altLang="en-US" dirty="0"/>
          </a:p>
        </p:txBody>
      </p:sp>
      <p:sp>
        <p:nvSpPr>
          <p:cNvPr id="3" name="内容占位符 2"/>
          <p:cNvSpPr>
            <a:spLocks noGrp="1"/>
          </p:cNvSpPr>
          <p:nvPr>
            <p:ph idx="1"/>
          </p:nvPr>
        </p:nvSpPr>
        <p:spPr/>
        <p:txBody>
          <a:bodyPr/>
          <a:lstStyle/>
          <a:p>
            <a:r>
              <a:rPr kumimoji="1" lang="zh-CN" altLang="en-US" dirty="0" smtClean="0"/>
              <a:t>突破次元壁</a:t>
            </a:r>
            <a:r>
              <a:rPr kumimoji="1" lang="en-US" altLang="zh-CN" dirty="0" smtClean="0"/>
              <a:t>-</a:t>
            </a:r>
            <a:r>
              <a:rPr kumimoji="1" lang="zh-CN" altLang="en-US" dirty="0" smtClean="0"/>
              <a:t>导入现实世界信息</a:t>
            </a:r>
          </a:p>
          <a:p>
            <a:r>
              <a:rPr kumimoji="1" lang="zh-CN" altLang="en-US" dirty="0" smtClean="0"/>
              <a:t>有程序就有</a:t>
            </a:r>
            <a:r>
              <a:rPr kumimoji="1" lang="en-US" altLang="zh-CN" dirty="0" smtClean="0"/>
              <a:t>bug</a:t>
            </a:r>
            <a:r>
              <a:rPr kumimoji="1" lang="zh-CN" altLang="en-US" dirty="0" smtClean="0"/>
              <a:t>，更复杂，更多</a:t>
            </a:r>
            <a:r>
              <a:rPr kumimoji="1" lang="en-US" altLang="zh-CN" dirty="0" smtClean="0"/>
              <a:t>bug</a:t>
            </a:r>
            <a:endParaRPr kumimoji="1" lang="zh-CN" altLang="en-US" dirty="0" smtClean="0"/>
          </a:p>
          <a:p>
            <a:r>
              <a:rPr kumimoji="1" lang="zh-CN" altLang="en-US" dirty="0" smtClean="0"/>
              <a:t>流动性锁定</a:t>
            </a:r>
          </a:p>
          <a:p>
            <a:r>
              <a:rPr kumimoji="1" lang="zh-CN" altLang="en-US" dirty="0" smtClean="0"/>
              <a:t>政府友善度</a:t>
            </a:r>
          </a:p>
          <a:p>
            <a:r>
              <a:rPr kumimoji="1" lang="zh-CN" altLang="en-US" dirty="0" smtClean="0"/>
              <a:t>合约公开</a:t>
            </a:r>
          </a:p>
          <a:p>
            <a:r>
              <a:rPr kumimoji="1" lang="zh-CN" altLang="en-US" dirty="0" smtClean="0"/>
              <a:t>底层技术是不是需要继续扩展？</a:t>
            </a:r>
            <a:endParaRPr kumimoji="1" lang="zh-CN" altLang="en-US" dirty="0"/>
          </a:p>
        </p:txBody>
      </p:sp>
    </p:spTree>
    <p:extLst>
      <p:ext uri="{BB962C8B-B14F-4D97-AF65-F5344CB8AC3E}">
        <p14:creationId xmlns:p14="http://schemas.microsoft.com/office/powerpoint/2010/main" val="18786460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a:t>2</a:t>
            </a:r>
            <a:endParaRPr kumimoji="1" lang="zh-CN" altLang="en-US" dirty="0"/>
          </a:p>
        </p:txBody>
      </p:sp>
    </p:spTree>
    <p:extLst>
      <p:ext uri="{BB962C8B-B14F-4D97-AF65-F5344CB8AC3E}">
        <p14:creationId xmlns:p14="http://schemas.microsoft.com/office/powerpoint/2010/main" val="17052996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创始人是谁</a:t>
            </a:r>
            <a:endParaRPr kumimoji="1" lang="zh-CN" altLang="en-US" dirty="0"/>
          </a:p>
        </p:txBody>
      </p:sp>
      <p:sp>
        <p:nvSpPr>
          <p:cNvPr id="3" name="内容占位符 2"/>
          <p:cNvSpPr>
            <a:spLocks noGrp="1"/>
          </p:cNvSpPr>
          <p:nvPr>
            <p:ph idx="1"/>
          </p:nvPr>
        </p:nvSpPr>
        <p:spPr/>
        <p:txBody>
          <a:bodyPr/>
          <a:lstStyle/>
          <a:p>
            <a:r>
              <a:rPr lang="en-US" altLang="zh-CN" b="1" dirty="0" err="1"/>
              <a:t>Vitalik</a:t>
            </a:r>
            <a:r>
              <a:rPr lang="en-US" altLang="zh-CN" b="1" dirty="0"/>
              <a:t> </a:t>
            </a:r>
            <a:r>
              <a:rPr lang="en-US" altLang="zh-CN" b="1" dirty="0" err="1"/>
              <a:t>Buterin</a:t>
            </a:r>
            <a:endParaRPr lang="en-US" altLang="zh-CN" b="1" dirty="0"/>
          </a:p>
          <a:p>
            <a:r>
              <a:rPr kumimoji="1" lang="zh-CN" altLang="en-US" dirty="0" smtClean="0"/>
              <a:t>俄国人</a:t>
            </a:r>
            <a:r>
              <a:rPr kumimoji="1" lang="en-US" altLang="zh-CN" dirty="0" smtClean="0"/>
              <a:t>=&gt;</a:t>
            </a:r>
            <a:r>
              <a:rPr kumimoji="1" lang="zh-CN" altLang="en-US" dirty="0" smtClean="0"/>
              <a:t>加拿大人</a:t>
            </a:r>
          </a:p>
          <a:p>
            <a:r>
              <a:rPr kumimoji="1" lang="zh-CN" altLang="en-US" dirty="0" smtClean="0"/>
              <a:t>辍学进入</a:t>
            </a:r>
            <a:r>
              <a:rPr kumimoji="1" lang="en-US" altLang="zh-CN" dirty="0" smtClean="0"/>
              <a:t>BTC</a:t>
            </a:r>
            <a:r>
              <a:rPr kumimoji="1" lang="zh-CN" altLang="en-US" dirty="0" smtClean="0"/>
              <a:t>开发组</a:t>
            </a:r>
          </a:p>
          <a:p>
            <a:r>
              <a:rPr kumimoji="1" lang="zh-CN" altLang="en-US" dirty="0" smtClean="0"/>
              <a:t>意见不和出走</a:t>
            </a:r>
          </a:p>
          <a:p>
            <a:r>
              <a:rPr kumimoji="1" lang="en-US" altLang="zh-CN" dirty="0" smtClean="0"/>
              <a:t>2013</a:t>
            </a:r>
            <a:r>
              <a:rPr kumimoji="1" lang="zh-CN" altLang="en-US" dirty="0" smtClean="0"/>
              <a:t> 白皮书</a:t>
            </a:r>
            <a:endParaRPr kumimoji="1" lang="zh-CN" altLang="en-US" dirty="0"/>
          </a:p>
        </p:txBody>
      </p:sp>
    </p:spTree>
    <p:extLst>
      <p:ext uri="{BB962C8B-B14F-4D97-AF65-F5344CB8AC3E}">
        <p14:creationId xmlns:p14="http://schemas.microsoft.com/office/powerpoint/2010/main" val="544865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小历史</a:t>
            </a:r>
            <a:endParaRPr kumimoji="1" lang="zh-CN" altLang="en-US" dirty="0"/>
          </a:p>
        </p:txBody>
      </p:sp>
      <p:sp>
        <p:nvSpPr>
          <p:cNvPr id="3" name="内容占位符 2"/>
          <p:cNvSpPr>
            <a:spLocks noGrp="1"/>
          </p:cNvSpPr>
          <p:nvPr>
            <p:ph idx="1"/>
          </p:nvPr>
        </p:nvSpPr>
        <p:spPr/>
        <p:txBody>
          <a:bodyPr/>
          <a:lstStyle/>
          <a:p>
            <a:r>
              <a:rPr kumimoji="1" lang="zh-CN" altLang="en-US" dirty="0" smtClean="0"/>
              <a:t>计划四个版本</a:t>
            </a:r>
          </a:p>
          <a:p>
            <a:r>
              <a:rPr kumimoji="1" lang="zh-CN" altLang="en-US" dirty="0" smtClean="0"/>
              <a:t>目前在家园</a:t>
            </a:r>
            <a:r>
              <a:rPr kumimoji="1" lang="en-US" altLang="zh-CN" dirty="0" err="1" smtClean="0"/>
              <a:t>HomoeStead</a:t>
            </a:r>
            <a:endParaRPr kumimoji="1"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2090386715"/>
              </p:ext>
            </p:extLst>
          </p:nvPr>
        </p:nvGraphicFramePr>
        <p:xfrm>
          <a:off x="1250949" y="3351530"/>
          <a:ext cx="10179051" cy="2194560"/>
        </p:xfrm>
        <a:graphic>
          <a:graphicData uri="http://schemas.openxmlformats.org/drawingml/2006/table">
            <a:tbl>
              <a:tblPr/>
              <a:tblGrid>
                <a:gridCol w="3393017"/>
                <a:gridCol w="3393017"/>
                <a:gridCol w="3393017"/>
              </a:tblGrid>
              <a:tr h="365760">
                <a:tc>
                  <a:txBody>
                    <a:bodyPr/>
                    <a:lstStyle/>
                    <a:p>
                      <a:pPr algn="ctr"/>
                      <a:r>
                        <a:rPr lang="en-US" sz="1800">
                          <a:effectLst/>
                        </a:rPr>
                        <a:t>Version</a:t>
                      </a:r>
                    </a:p>
                  </a:txBody>
                  <a:tcPr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EAECF0"/>
                    </a:solidFill>
                  </a:tcPr>
                </a:tc>
                <a:tc>
                  <a:txBody>
                    <a:bodyPr/>
                    <a:lstStyle/>
                    <a:p>
                      <a:pPr algn="ctr"/>
                      <a:r>
                        <a:rPr lang="en-US" sz="1800">
                          <a:effectLst/>
                        </a:rPr>
                        <a:t>Code name</a:t>
                      </a:r>
                    </a:p>
                  </a:txBody>
                  <a:tcPr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EAECF0"/>
                    </a:solidFill>
                  </a:tcPr>
                </a:tc>
                <a:tc>
                  <a:txBody>
                    <a:bodyPr/>
                    <a:lstStyle/>
                    <a:p>
                      <a:pPr algn="ctr"/>
                      <a:r>
                        <a:rPr lang="en-US" sz="1800">
                          <a:effectLst/>
                        </a:rPr>
                        <a:t>Release date</a:t>
                      </a:r>
                    </a:p>
                  </a:txBody>
                  <a:tcPr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EAECF0"/>
                    </a:solidFill>
                  </a:tcPr>
                </a:tc>
              </a:tr>
              <a:tr h="365760">
                <a:tc>
                  <a:txBody>
                    <a:bodyPr/>
                    <a:lstStyle/>
                    <a:p>
                      <a:r>
                        <a:rPr lang="en-US" altLang="zh-CN" sz="1800">
                          <a:effectLst/>
                        </a:rPr>
                        <a:t>0</a:t>
                      </a:r>
                    </a:p>
                  </a:txBody>
                  <a:tcPr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DB3AB"/>
                    </a:solidFill>
                  </a:tcPr>
                </a:tc>
                <a:tc>
                  <a:txBody>
                    <a:bodyPr/>
                    <a:lstStyle/>
                    <a:p>
                      <a:r>
                        <a:rPr lang="en-US" sz="1800">
                          <a:effectLst/>
                        </a:rPr>
                        <a:t>Olympic</a:t>
                      </a:r>
                    </a:p>
                  </a:txBody>
                  <a:tcPr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r>
                        <a:rPr lang="pt-BR" sz="1800">
                          <a:effectLst/>
                        </a:rPr>
                        <a:t>May, 2015</a:t>
                      </a:r>
                      <a:r>
                        <a:rPr lang="pt-BR" sz="1800" b="0" i="0" u="none" strike="noStrike" baseline="30000">
                          <a:solidFill>
                            <a:srgbClr val="0B0080"/>
                          </a:solidFill>
                          <a:effectLst/>
                          <a:hlinkClick r:id="rId3"/>
                        </a:rPr>
                        <a:t>[12]</a:t>
                      </a:r>
                      <a:endParaRPr lang="pt-BR" sz="1800">
                        <a:effectLst/>
                      </a:endParaRPr>
                    </a:p>
                  </a:txBody>
                  <a:tcPr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r>
              <a:tr h="365760">
                <a:tc>
                  <a:txBody>
                    <a:bodyPr/>
                    <a:lstStyle/>
                    <a:p>
                      <a:r>
                        <a:rPr lang="en-US" altLang="zh-CN" sz="1800">
                          <a:effectLst/>
                        </a:rPr>
                        <a:t>1</a:t>
                      </a:r>
                    </a:p>
                  </a:txBody>
                  <a:tcPr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DB3AB"/>
                    </a:solidFill>
                  </a:tcPr>
                </a:tc>
                <a:tc>
                  <a:txBody>
                    <a:bodyPr/>
                    <a:lstStyle/>
                    <a:p>
                      <a:r>
                        <a:rPr lang="en-US" sz="1800">
                          <a:effectLst/>
                        </a:rPr>
                        <a:t>Frontier</a:t>
                      </a:r>
                    </a:p>
                  </a:txBody>
                  <a:tcPr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r>
                        <a:rPr lang="en-US" sz="1800">
                          <a:effectLst/>
                        </a:rPr>
                        <a:t>July 30, 2015</a:t>
                      </a:r>
                      <a:r>
                        <a:rPr lang="en-US" sz="1800" b="0" i="0" u="none" strike="noStrike" baseline="30000">
                          <a:solidFill>
                            <a:srgbClr val="0B0080"/>
                          </a:solidFill>
                          <a:effectLst/>
                          <a:hlinkClick r:id="rId3"/>
                        </a:rPr>
                        <a:t>[12]</a:t>
                      </a:r>
                      <a:endParaRPr lang="en-US" sz="1800">
                        <a:effectLst/>
                      </a:endParaRPr>
                    </a:p>
                  </a:txBody>
                  <a:tcPr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r>
              <a:tr h="365760">
                <a:tc>
                  <a:txBody>
                    <a:bodyPr/>
                    <a:lstStyle/>
                    <a:p>
                      <a:r>
                        <a:rPr lang="is-IS" sz="1800" b="1">
                          <a:effectLst/>
                        </a:rPr>
                        <a:t>2</a:t>
                      </a:r>
                      <a:endParaRPr lang="is-IS" sz="1800">
                        <a:effectLst/>
                      </a:endParaRPr>
                    </a:p>
                  </a:txBody>
                  <a:tcPr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D4F4B4"/>
                    </a:solidFill>
                  </a:tcPr>
                </a:tc>
                <a:tc>
                  <a:txBody>
                    <a:bodyPr/>
                    <a:lstStyle/>
                    <a:p>
                      <a:r>
                        <a:rPr lang="en-US" sz="1800">
                          <a:effectLst/>
                        </a:rPr>
                        <a:t>Homestead</a:t>
                      </a:r>
                    </a:p>
                  </a:txBody>
                  <a:tcPr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r>
                        <a:rPr lang="en-US" sz="1800">
                          <a:effectLst/>
                        </a:rPr>
                        <a:t>March 14, 2016</a:t>
                      </a:r>
                      <a:r>
                        <a:rPr lang="en-US" sz="1800" b="0" i="0" u="none" strike="noStrike" baseline="30000">
                          <a:solidFill>
                            <a:srgbClr val="0B0080"/>
                          </a:solidFill>
                          <a:effectLst/>
                          <a:hlinkClick r:id="rId3"/>
                        </a:rPr>
                        <a:t>[12]</a:t>
                      </a:r>
                      <a:endParaRPr lang="en-US" sz="1800">
                        <a:effectLst/>
                      </a:endParaRPr>
                    </a:p>
                  </a:txBody>
                  <a:tcPr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r>
              <a:tr h="365760">
                <a:tc>
                  <a:txBody>
                    <a:bodyPr/>
                    <a:lstStyle/>
                    <a:p>
                      <a:r>
                        <a:rPr lang="en-US" altLang="zh-CN" sz="1800">
                          <a:effectLst/>
                        </a:rPr>
                        <a:t>3</a:t>
                      </a:r>
                    </a:p>
                  </a:txBody>
                  <a:tcPr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C1E6F5"/>
                    </a:solidFill>
                  </a:tcPr>
                </a:tc>
                <a:tc>
                  <a:txBody>
                    <a:bodyPr/>
                    <a:lstStyle/>
                    <a:p>
                      <a:r>
                        <a:rPr lang="en-US" sz="1800">
                          <a:effectLst/>
                        </a:rPr>
                        <a:t>Metropolis</a:t>
                      </a:r>
                    </a:p>
                  </a:txBody>
                  <a:tcPr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r>
                        <a:rPr lang="pt-BR" sz="1800">
                          <a:effectLst/>
                        </a:rPr>
                        <a:t>n.d.</a:t>
                      </a:r>
                      <a:r>
                        <a:rPr lang="pt-BR" sz="1800" b="0" i="0" u="none" strike="noStrike" baseline="30000">
                          <a:solidFill>
                            <a:srgbClr val="0B0080"/>
                          </a:solidFill>
                          <a:effectLst/>
                          <a:hlinkClick r:id="rId3"/>
                        </a:rPr>
                        <a:t>[12]</a:t>
                      </a:r>
                      <a:endParaRPr lang="pt-BR" sz="1800">
                        <a:effectLst/>
                      </a:endParaRPr>
                    </a:p>
                  </a:txBody>
                  <a:tcPr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r>
              <a:tr h="365760">
                <a:tc>
                  <a:txBody>
                    <a:bodyPr/>
                    <a:lstStyle/>
                    <a:p>
                      <a:r>
                        <a:rPr lang="en-US" altLang="zh-CN" sz="1800">
                          <a:effectLst/>
                        </a:rPr>
                        <a:t>4</a:t>
                      </a:r>
                    </a:p>
                  </a:txBody>
                  <a:tcPr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C1E6F5"/>
                    </a:solidFill>
                  </a:tcPr>
                </a:tc>
                <a:tc>
                  <a:txBody>
                    <a:bodyPr/>
                    <a:lstStyle/>
                    <a:p>
                      <a:r>
                        <a:rPr lang="en-US" sz="1800">
                          <a:effectLst/>
                        </a:rPr>
                        <a:t>Serenity</a:t>
                      </a:r>
                    </a:p>
                  </a:txBody>
                  <a:tcPr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r>
                        <a:rPr lang="pt-BR" sz="1800" dirty="0" err="1">
                          <a:effectLst/>
                        </a:rPr>
                        <a:t>n.d</a:t>
                      </a:r>
                      <a:r>
                        <a:rPr lang="pt-BR" sz="1800" dirty="0">
                          <a:effectLst/>
                        </a:rPr>
                        <a:t>.</a:t>
                      </a:r>
                      <a:r>
                        <a:rPr lang="pt-BR" sz="1800" b="0" i="0" u="none" strike="noStrike" baseline="30000" dirty="0">
                          <a:solidFill>
                            <a:srgbClr val="0B0080"/>
                          </a:solidFill>
                          <a:effectLst/>
                          <a:hlinkClick r:id="rId3"/>
                        </a:rPr>
                        <a:t>[12]</a:t>
                      </a:r>
                      <a:endParaRPr lang="pt-BR" sz="1800" dirty="0">
                        <a:effectLst/>
                      </a:endParaRPr>
                    </a:p>
                  </a:txBody>
                  <a:tcPr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r>
            </a:tbl>
          </a:graphicData>
        </a:graphic>
      </p:graphicFrame>
    </p:spTree>
    <p:extLst>
      <p:ext uri="{BB962C8B-B14F-4D97-AF65-F5344CB8AC3E}">
        <p14:creationId xmlns:p14="http://schemas.microsoft.com/office/powerpoint/2010/main" val="30036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Cryptography=</a:t>
            </a:r>
            <a:r>
              <a:rPr kumimoji="1" lang="zh-CN" altLang="en-US" dirty="0" smtClean="0"/>
              <a:t>可靠的会计</a:t>
            </a:r>
            <a:endParaRPr kumimoji="1" lang="zh-CN" altLang="en-US" dirty="0"/>
          </a:p>
        </p:txBody>
      </p:sp>
      <p:sp>
        <p:nvSpPr>
          <p:cNvPr id="3" name="内容占位符 2"/>
          <p:cNvSpPr>
            <a:spLocks noGrp="1"/>
          </p:cNvSpPr>
          <p:nvPr>
            <p:ph idx="1"/>
          </p:nvPr>
        </p:nvSpPr>
        <p:spPr>
          <a:xfrm>
            <a:off x="1251678" y="1382111"/>
            <a:ext cx="10178322" cy="3593591"/>
          </a:xfrm>
        </p:spPr>
        <p:txBody>
          <a:bodyPr>
            <a:normAutofit fontScale="77500" lnSpcReduction="20000"/>
          </a:bodyPr>
          <a:lstStyle/>
          <a:p>
            <a:r>
              <a:rPr kumimoji="1" lang="zh-CN" altLang="en-US" sz="6400" dirty="0" smtClean="0"/>
              <a:t>记录，证明、财产的历史流转</a:t>
            </a:r>
          </a:p>
          <a:p>
            <a:pPr>
              <a:buFont typeface="Wingdings" charset="2"/>
              <a:buChar char="p"/>
            </a:pPr>
            <a:r>
              <a:rPr kumimoji="1" lang="zh-CN" altLang="en-US" sz="5400" dirty="0" smtClean="0"/>
              <a:t> 一致性</a:t>
            </a:r>
          </a:p>
          <a:p>
            <a:pPr>
              <a:buFont typeface="Wingdings" charset="2"/>
              <a:buChar char="p"/>
            </a:pPr>
            <a:r>
              <a:rPr kumimoji="1" lang="zh-CN" altLang="en-US" sz="5400" dirty="0" smtClean="0"/>
              <a:t>可验证性</a:t>
            </a:r>
          </a:p>
          <a:p>
            <a:pPr>
              <a:buFont typeface="Wingdings" charset="2"/>
              <a:buChar char="p"/>
            </a:pPr>
            <a:r>
              <a:rPr kumimoji="1" lang="zh-CN" altLang="en-US" sz="5400" dirty="0" smtClean="0"/>
              <a:t>可达性</a:t>
            </a:r>
          </a:p>
          <a:p>
            <a:pPr>
              <a:buFont typeface="Wingdings" charset="2"/>
              <a:buChar char="p"/>
            </a:pPr>
            <a:r>
              <a:rPr kumimoji="1" lang="zh-CN" altLang="en-US" sz="5400" dirty="0" smtClean="0"/>
              <a:t>抗审查</a:t>
            </a:r>
          </a:p>
          <a:p>
            <a:pPr marL="0" indent="0">
              <a:buFont typeface="Wingdings" charset="2"/>
              <a:buNone/>
            </a:pPr>
            <a:endParaRPr kumimoji="1" lang="zh-CN" altLang="en-US" sz="5400" dirty="0"/>
          </a:p>
        </p:txBody>
      </p:sp>
    </p:spTree>
    <p:extLst>
      <p:ext uri="{BB962C8B-B14F-4D97-AF65-F5344CB8AC3E}">
        <p14:creationId xmlns:p14="http://schemas.microsoft.com/office/powerpoint/2010/main" val="20345204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THE</a:t>
            </a:r>
            <a:r>
              <a:rPr kumimoji="1" lang="zh-CN" altLang="en-US" dirty="0" smtClean="0"/>
              <a:t> </a:t>
            </a:r>
            <a:r>
              <a:rPr kumimoji="1" lang="en-US" altLang="zh-CN" dirty="0" smtClean="0"/>
              <a:t>DAO</a:t>
            </a:r>
            <a:endParaRPr kumimoji="1" lang="zh-CN" altLang="en-US" dirty="0"/>
          </a:p>
        </p:txBody>
      </p:sp>
      <p:sp>
        <p:nvSpPr>
          <p:cNvPr id="3" name="内容占位符 2"/>
          <p:cNvSpPr>
            <a:spLocks noGrp="1"/>
          </p:cNvSpPr>
          <p:nvPr>
            <p:ph idx="1"/>
          </p:nvPr>
        </p:nvSpPr>
        <p:spPr/>
        <p:txBody>
          <a:bodyPr/>
          <a:lstStyle/>
          <a:p>
            <a:r>
              <a:rPr kumimoji="1" lang="zh-CN" altLang="en-US" dirty="0" smtClean="0"/>
              <a:t>史上最大众筹</a:t>
            </a:r>
            <a:r>
              <a:rPr kumimoji="1" lang="en-US" altLang="zh-CN" dirty="0" smtClean="0"/>
              <a:t>1.5</a:t>
            </a:r>
            <a:r>
              <a:rPr kumimoji="1" lang="zh-CN" altLang="en-US" dirty="0" smtClean="0"/>
              <a:t>亿美元</a:t>
            </a:r>
          </a:p>
          <a:p>
            <a:r>
              <a:rPr kumimoji="1" lang="zh-CN" altLang="en-US" dirty="0" smtClean="0"/>
              <a:t>分布式，自治，组织</a:t>
            </a:r>
          </a:p>
          <a:p>
            <a:r>
              <a:rPr kumimoji="1" lang="zh-CN" altLang="en-US" dirty="0" smtClean="0"/>
              <a:t>代码</a:t>
            </a:r>
            <a:r>
              <a:rPr kumimoji="1" lang="en-US" altLang="zh-CN" dirty="0" smtClean="0"/>
              <a:t>bug</a:t>
            </a:r>
            <a:r>
              <a:rPr kumimoji="1" lang="zh-CN" altLang="en-US" dirty="0" smtClean="0"/>
              <a:t> ，</a:t>
            </a:r>
            <a:r>
              <a:rPr kumimoji="1" lang="en-US" altLang="zh-CN" dirty="0" smtClean="0"/>
              <a:t>split</a:t>
            </a:r>
            <a:r>
              <a:rPr kumimoji="1" lang="zh-CN" altLang="en-US" dirty="0" smtClean="0"/>
              <a:t> 函数出了问题</a:t>
            </a:r>
          </a:p>
          <a:p>
            <a:r>
              <a:rPr kumimoji="1" lang="zh-CN" altLang="en-US" dirty="0" smtClean="0"/>
              <a:t>大讨论，决定硬分叉，变成两个链条 </a:t>
            </a:r>
            <a:r>
              <a:rPr kumimoji="1" lang="en-US" altLang="zh-CN" dirty="0" smtClean="0"/>
              <a:t>ETH</a:t>
            </a:r>
            <a:r>
              <a:rPr kumimoji="1" lang="zh-CN" altLang="en-US" dirty="0" smtClean="0"/>
              <a:t>和</a:t>
            </a:r>
            <a:r>
              <a:rPr kumimoji="1" lang="en-US" altLang="zh-CN" dirty="0" smtClean="0"/>
              <a:t>ETC</a:t>
            </a:r>
            <a:endParaRPr kumimoji="1" lang="zh-CN" altLang="en-US" dirty="0" smtClean="0"/>
          </a:p>
          <a:p>
            <a:pPr marL="0" indent="0">
              <a:buNone/>
            </a:pPr>
            <a:endParaRPr kumimoji="1" lang="zh-CN" altLang="en-US" dirty="0"/>
          </a:p>
          <a:p>
            <a:pPr marL="0" indent="0">
              <a:buNone/>
            </a:pPr>
            <a:r>
              <a:rPr kumimoji="1" lang="zh-CN" altLang="en-US" dirty="0" smtClean="0"/>
              <a:t>反思：</a:t>
            </a:r>
          </a:p>
          <a:p>
            <a:pPr marL="0" indent="0">
              <a:buNone/>
            </a:pPr>
            <a:r>
              <a:rPr kumimoji="1" lang="zh-CN" altLang="en-US" dirty="0" smtClean="0"/>
              <a:t>平台和</a:t>
            </a:r>
            <a:r>
              <a:rPr kumimoji="1" lang="en-US" altLang="zh-CN" dirty="0" smtClean="0"/>
              <a:t>DAPP</a:t>
            </a:r>
            <a:r>
              <a:rPr kumimoji="1" lang="zh-CN" altLang="en-US" dirty="0" smtClean="0"/>
              <a:t>的权责关系</a:t>
            </a:r>
          </a:p>
          <a:p>
            <a:pPr marL="0" indent="0">
              <a:buNone/>
            </a:pPr>
            <a:r>
              <a:rPr kumimoji="1" lang="zh-CN" altLang="en-US" dirty="0" smtClean="0"/>
              <a:t>金融审计工作</a:t>
            </a:r>
          </a:p>
          <a:p>
            <a:endParaRPr kumimoji="1" lang="zh-CN" altLang="en-US" dirty="0"/>
          </a:p>
        </p:txBody>
      </p:sp>
    </p:spTree>
    <p:extLst>
      <p:ext uri="{BB962C8B-B14F-4D97-AF65-F5344CB8AC3E}">
        <p14:creationId xmlns:p14="http://schemas.microsoft.com/office/powerpoint/2010/main" val="16937305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硬分叉是什么</a:t>
            </a:r>
            <a:endParaRPr kumimoji="1" lang="zh-CN" altLang="en-US" dirty="0"/>
          </a:p>
        </p:txBody>
      </p:sp>
      <p:sp>
        <p:nvSpPr>
          <p:cNvPr id="3" name="内容占位符 2"/>
          <p:cNvSpPr>
            <a:spLocks noGrp="1"/>
          </p:cNvSpPr>
          <p:nvPr>
            <p:ph idx="1"/>
          </p:nvPr>
        </p:nvSpPr>
        <p:spPr/>
        <p:txBody>
          <a:bodyPr>
            <a:normAutofit/>
          </a:bodyPr>
          <a:lstStyle/>
          <a:p>
            <a:r>
              <a:rPr kumimoji="1" lang="zh-CN" altLang="en-US" sz="3200" dirty="0" smtClean="0"/>
              <a:t>不知道不影响我们写合约</a:t>
            </a:r>
          </a:p>
          <a:p>
            <a:r>
              <a:rPr kumimoji="1" lang="zh-CN" altLang="en-US" sz="3200" dirty="0" smtClean="0"/>
              <a:t>在补充材料中</a:t>
            </a:r>
          </a:p>
          <a:p>
            <a:r>
              <a:rPr kumimoji="1" lang="zh-CN" altLang="en-US" sz="3200" dirty="0" smtClean="0"/>
              <a:t>“向前不兼容“</a:t>
            </a:r>
          </a:p>
          <a:p>
            <a:r>
              <a:rPr kumimoji="1" lang="zh-CN" altLang="en-US" sz="3200" dirty="0" smtClean="0"/>
              <a:t>这是一个政治问题</a:t>
            </a:r>
            <a:endParaRPr kumimoji="1" lang="zh-CN" altLang="en-US" sz="3200" dirty="0"/>
          </a:p>
        </p:txBody>
      </p:sp>
    </p:spTree>
    <p:extLst>
      <p:ext uri="{BB962C8B-B14F-4D97-AF65-F5344CB8AC3E}">
        <p14:creationId xmlns:p14="http://schemas.microsoft.com/office/powerpoint/2010/main" val="718357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ICO</a:t>
            </a:r>
            <a:r>
              <a:rPr kumimoji="1" lang="zh-CN" altLang="en-US" dirty="0" smtClean="0"/>
              <a:t> 是什么	</a:t>
            </a:r>
            <a:endParaRPr kumimoji="1" lang="zh-CN" altLang="en-US" dirty="0"/>
          </a:p>
        </p:txBody>
      </p:sp>
      <p:sp>
        <p:nvSpPr>
          <p:cNvPr id="3" name="内容占位符 2"/>
          <p:cNvSpPr>
            <a:spLocks noGrp="1"/>
          </p:cNvSpPr>
          <p:nvPr>
            <p:ph idx="1"/>
          </p:nvPr>
        </p:nvSpPr>
        <p:spPr/>
        <p:txBody>
          <a:bodyPr/>
          <a:lstStyle/>
          <a:p>
            <a:r>
              <a:rPr kumimoji="1" lang="zh-CN" altLang="en-US" dirty="0" smtClean="0"/>
              <a:t>基于</a:t>
            </a:r>
            <a:r>
              <a:rPr kumimoji="1" lang="en-US" altLang="zh-CN" dirty="0" smtClean="0"/>
              <a:t>ETH</a:t>
            </a:r>
            <a:r>
              <a:rPr kumimoji="1" lang="zh-CN" altLang="en-US" dirty="0" smtClean="0"/>
              <a:t> 发行自己的代币，类似</a:t>
            </a:r>
            <a:r>
              <a:rPr kumimoji="1" lang="en-US" altLang="zh-CN" dirty="0" smtClean="0"/>
              <a:t>IPO</a:t>
            </a:r>
            <a:endParaRPr kumimoji="1" lang="zh-CN" altLang="en-US" dirty="0" smtClean="0"/>
          </a:p>
          <a:p>
            <a:r>
              <a:rPr lang="en-US" altLang="zh-CN" dirty="0"/>
              <a:t>ICO </a:t>
            </a:r>
            <a:r>
              <a:rPr lang="zh-CN" altLang="en-US" dirty="0"/>
              <a:t>时间</a:t>
            </a:r>
          </a:p>
          <a:p>
            <a:r>
              <a:rPr lang="en-US" altLang="zh-CN" dirty="0"/>
              <a:t>2017-5-10 </a:t>
            </a:r>
            <a:r>
              <a:rPr lang="zh-CN" altLang="en-US" dirty="0"/>
              <a:t>开始 </a:t>
            </a:r>
            <a:r>
              <a:rPr lang="en-US" altLang="zh-CN" dirty="0"/>
              <a:t>-- </a:t>
            </a:r>
            <a:r>
              <a:rPr lang="en-US" altLang="zh-CN" dirty="0">
                <a:hlinkClick r:id="rId2"/>
              </a:rPr>
              <a:t>Boscoin</a:t>
            </a:r>
            <a:r>
              <a:rPr lang="zh-CN" altLang="en-US" dirty="0"/>
              <a:t> 用于 </a:t>
            </a:r>
            <a:r>
              <a:rPr lang="en-US" altLang="zh-CN" dirty="0"/>
              <a:t>Trust Contracts</a:t>
            </a:r>
            <a:r>
              <a:rPr lang="zh-CN" altLang="en-US" dirty="0"/>
              <a:t>的去中心化决策体系的加密货币平台</a:t>
            </a:r>
          </a:p>
          <a:p>
            <a:r>
              <a:rPr lang="en-US" altLang="zh-CN" dirty="0"/>
              <a:t>2017-5-17 </a:t>
            </a:r>
            <a:r>
              <a:rPr lang="zh-CN" altLang="en-US" dirty="0"/>
              <a:t>开始 </a:t>
            </a:r>
            <a:r>
              <a:rPr lang="en-US" altLang="zh-CN" dirty="0"/>
              <a:t>-- </a:t>
            </a:r>
            <a:r>
              <a:rPr lang="en-US" altLang="zh-CN" dirty="0">
                <a:hlinkClick r:id="rId3"/>
              </a:rPr>
              <a:t>Aragon</a:t>
            </a:r>
            <a:r>
              <a:rPr lang="zh-CN" altLang="en-US" dirty="0"/>
              <a:t> 分散管辖权</a:t>
            </a:r>
          </a:p>
          <a:p>
            <a:r>
              <a:rPr lang="en-US" altLang="zh-CN" dirty="0"/>
              <a:t>2017-5-19 </a:t>
            </a:r>
            <a:r>
              <a:rPr lang="zh-CN" altLang="en-US" dirty="0"/>
              <a:t>开始 </a:t>
            </a:r>
            <a:r>
              <a:rPr lang="en-US" altLang="zh-CN" dirty="0"/>
              <a:t>-- </a:t>
            </a:r>
            <a:r>
              <a:rPr lang="en-US" altLang="zh-CN" dirty="0">
                <a:hlinkClick r:id="rId4"/>
              </a:rPr>
              <a:t>Storj</a:t>
            </a:r>
            <a:r>
              <a:rPr lang="zh-CN" altLang="en-US" dirty="0"/>
              <a:t> 去中心化云存储</a:t>
            </a:r>
          </a:p>
          <a:p>
            <a:r>
              <a:rPr lang="en-US" altLang="zh-CN" dirty="0"/>
              <a:t>2017-5-30 </a:t>
            </a:r>
            <a:r>
              <a:rPr lang="zh-CN" altLang="en-US" dirty="0"/>
              <a:t>开始 </a:t>
            </a:r>
            <a:r>
              <a:rPr lang="en-US" altLang="zh-CN" dirty="0"/>
              <a:t>-- </a:t>
            </a:r>
            <a:r>
              <a:rPr lang="en-US" altLang="zh-CN" dirty="0">
                <a:hlinkClick r:id="rId5"/>
              </a:rPr>
              <a:t>Bancor</a:t>
            </a:r>
            <a:r>
              <a:rPr lang="zh-CN" altLang="en-US" dirty="0"/>
              <a:t> </a:t>
            </a:r>
            <a:r>
              <a:rPr lang="en-US" altLang="zh-CN" dirty="0"/>
              <a:t>—</a:t>
            </a:r>
            <a:r>
              <a:rPr lang="zh-CN" altLang="en-US" dirty="0"/>
              <a:t>种分层货币系统兼去中心化交易所</a:t>
            </a:r>
          </a:p>
          <a:p>
            <a:r>
              <a:rPr lang="en-US" altLang="zh-CN" dirty="0"/>
              <a:t>2017-6-01 </a:t>
            </a:r>
            <a:r>
              <a:rPr lang="zh-CN" altLang="en-US" dirty="0"/>
              <a:t>开始 </a:t>
            </a:r>
            <a:r>
              <a:rPr lang="en-US" altLang="zh-CN" dirty="0"/>
              <a:t>-- </a:t>
            </a:r>
            <a:r>
              <a:rPr lang="en-US" altLang="zh-CN" dirty="0">
                <a:hlinkClick r:id="rId6"/>
              </a:rPr>
              <a:t>Mysterium</a:t>
            </a:r>
            <a:r>
              <a:rPr lang="zh-CN" altLang="en-US" dirty="0"/>
              <a:t> 去中心化的 </a:t>
            </a:r>
            <a:r>
              <a:rPr lang="en-US" altLang="zh-CN" dirty="0"/>
              <a:t>VPN</a:t>
            </a:r>
          </a:p>
          <a:p>
            <a:endParaRPr kumimoji="1" lang="zh-CN" altLang="en-US" dirty="0"/>
          </a:p>
        </p:txBody>
      </p:sp>
    </p:spTree>
    <p:extLst>
      <p:ext uri="{BB962C8B-B14F-4D97-AF65-F5344CB8AC3E}">
        <p14:creationId xmlns:p14="http://schemas.microsoft.com/office/powerpoint/2010/main" val="13823857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ETH</a:t>
            </a:r>
            <a:r>
              <a:rPr kumimoji="1" lang="zh-CN" altLang="en-US" dirty="0" smtClean="0"/>
              <a:t> 合约的编写语言</a:t>
            </a:r>
            <a:endParaRPr kumimoji="1" lang="zh-CN" altLang="en-US" dirty="0"/>
          </a:p>
        </p:txBody>
      </p:sp>
      <p:sp>
        <p:nvSpPr>
          <p:cNvPr id="3" name="内容占位符 2"/>
          <p:cNvSpPr>
            <a:spLocks noGrp="1"/>
          </p:cNvSpPr>
          <p:nvPr>
            <p:ph idx="1"/>
          </p:nvPr>
        </p:nvSpPr>
        <p:spPr/>
        <p:txBody>
          <a:bodyPr/>
          <a:lstStyle/>
          <a:p>
            <a:r>
              <a:rPr kumimoji="1" lang="en-US" altLang="zh-CN" sz="4400" dirty="0" smtClean="0"/>
              <a:t>LLL</a:t>
            </a:r>
            <a:endParaRPr kumimoji="1" lang="zh-CN" altLang="en-US" sz="4400" dirty="0" smtClean="0"/>
          </a:p>
          <a:p>
            <a:r>
              <a:rPr kumimoji="1" lang="en-US" altLang="zh-CN" sz="4400" dirty="0" smtClean="0"/>
              <a:t>Solidity</a:t>
            </a:r>
            <a:endParaRPr kumimoji="1" lang="zh-CN" altLang="en-US" sz="4400" dirty="0" smtClean="0"/>
          </a:p>
          <a:p>
            <a:r>
              <a:rPr kumimoji="1" lang="en-US" altLang="zh-CN" sz="4400" dirty="0" smtClean="0"/>
              <a:t>Serpent</a:t>
            </a:r>
            <a:endParaRPr kumimoji="1" lang="zh-CN" altLang="en-US" sz="4400" dirty="0" smtClean="0"/>
          </a:p>
          <a:p>
            <a:r>
              <a:rPr kumimoji="1" lang="en-US" altLang="zh-CN" sz="4400" dirty="0" smtClean="0"/>
              <a:t>Viper</a:t>
            </a:r>
            <a:endParaRPr kumimoji="1" lang="zh-CN" altLang="en-US" sz="4400" dirty="0" smtClean="0"/>
          </a:p>
          <a:p>
            <a:endParaRPr kumimoji="1" lang="zh-CN" altLang="en-US" dirty="0"/>
          </a:p>
        </p:txBody>
      </p:sp>
    </p:spTree>
    <p:extLst>
      <p:ext uri="{BB962C8B-B14F-4D97-AF65-F5344CB8AC3E}">
        <p14:creationId xmlns:p14="http://schemas.microsoft.com/office/powerpoint/2010/main" val="16252856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叔块是什么</a:t>
            </a:r>
            <a:endParaRPr kumimoji="1" lang="zh-CN" altLang="en-US" dirty="0"/>
          </a:p>
        </p:txBody>
      </p:sp>
      <p:sp>
        <p:nvSpPr>
          <p:cNvPr id="3" name="内容占位符 2"/>
          <p:cNvSpPr>
            <a:spLocks noGrp="1"/>
          </p:cNvSpPr>
          <p:nvPr>
            <p:ph idx="1"/>
          </p:nvPr>
        </p:nvSpPr>
        <p:spPr/>
        <p:txBody>
          <a:bodyPr/>
          <a:lstStyle/>
          <a:p>
            <a:r>
              <a:rPr kumimoji="1" lang="en-US" altLang="zh-CN" dirty="0">
                <a:hlinkClick r:id="rId2"/>
              </a:rPr>
              <a:t>https://</a:t>
            </a:r>
            <a:r>
              <a:rPr kumimoji="1" lang="en-US" altLang="zh-CN" dirty="0" smtClean="0">
                <a:hlinkClick r:id="rId2"/>
              </a:rPr>
              <a:t>forum.ethereum.org/discussion/2262/eli5-whats-an-uncle-in-ethereum-mining</a:t>
            </a:r>
            <a:endParaRPr kumimoji="1" lang="zh-CN" altLang="en-US" dirty="0" smtClean="0"/>
          </a:p>
          <a:p>
            <a:endParaRPr kumimoji="1" lang="zh-CN" altLang="en-US" dirty="0"/>
          </a:p>
          <a:p>
            <a:r>
              <a:rPr kumimoji="1" lang="zh-CN" altLang="en-US" dirty="0" smtClean="0"/>
              <a:t>计算正确，但是慢了一步的块</a:t>
            </a:r>
          </a:p>
          <a:p>
            <a:r>
              <a:rPr kumimoji="1" lang="en-US" altLang="zh-CN" dirty="0" smtClean="0"/>
              <a:t>ETH</a:t>
            </a:r>
            <a:r>
              <a:rPr kumimoji="1" lang="zh-CN" altLang="en-US" dirty="0" smtClean="0"/>
              <a:t>实际上也给这些矿工部分奖励</a:t>
            </a:r>
          </a:p>
          <a:p>
            <a:r>
              <a:rPr kumimoji="1" lang="zh-CN" altLang="en-US" dirty="0" smtClean="0"/>
              <a:t>原因是，可以防止矿产集中获得额外好处。</a:t>
            </a:r>
          </a:p>
          <a:p>
            <a:r>
              <a:rPr kumimoji="1" lang="en-US" altLang="zh-CN" dirty="0" smtClean="0"/>
              <a:t>ETH</a:t>
            </a:r>
            <a:r>
              <a:rPr kumimoji="1" lang="zh-CN" altLang="en-US" dirty="0" smtClean="0"/>
              <a:t>的区块链实际上是一个树。叔块也</a:t>
            </a:r>
            <a:r>
              <a:rPr kumimoji="1" lang="zh-CN" altLang="en-US" dirty="0"/>
              <a:t>会记录在链上</a:t>
            </a:r>
          </a:p>
          <a:p>
            <a:endParaRPr kumimoji="1" lang="zh-CN" altLang="en-US" dirty="0" smtClean="0"/>
          </a:p>
        </p:txBody>
      </p:sp>
    </p:spTree>
    <p:extLst>
      <p:ext uri="{BB962C8B-B14F-4D97-AF65-F5344CB8AC3E}">
        <p14:creationId xmlns:p14="http://schemas.microsoft.com/office/powerpoint/2010/main" val="4893096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BTc</a:t>
            </a:r>
            <a:r>
              <a:rPr kumimoji="1" lang="zh-CN" altLang="en-US" dirty="0" smtClean="0"/>
              <a:t> </a:t>
            </a:r>
            <a:r>
              <a:rPr kumimoji="1" lang="en-US" altLang="zh-CN" dirty="0" smtClean="0"/>
              <a:t>VS</a:t>
            </a:r>
            <a:r>
              <a:rPr kumimoji="1" lang="zh-CN" altLang="en-US" dirty="0" smtClean="0"/>
              <a:t> </a:t>
            </a:r>
            <a:r>
              <a:rPr kumimoji="1" lang="en-US" altLang="zh-CN" dirty="0" smtClean="0"/>
              <a:t>ETH</a:t>
            </a:r>
            <a:endParaRPr kumimoji="1" lang="zh-CN" altLang="en-US" dirty="0"/>
          </a:p>
        </p:txBody>
      </p:sp>
      <p:sp>
        <p:nvSpPr>
          <p:cNvPr id="3" name="内容占位符 2"/>
          <p:cNvSpPr>
            <a:spLocks noGrp="1"/>
          </p:cNvSpPr>
          <p:nvPr>
            <p:ph idx="1"/>
          </p:nvPr>
        </p:nvSpPr>
        <p:spPr/>
        <p:txBody>
          <a:bodyPr>
            <a:normAutofit fontScale="92500" lnSpcReduction="20000"/>
          </a:bodyPr>
          <a:lstStyle/>
          <a:p>
            <a:r>
              <a:rPr kumimoji="1" lang="en-US" altLang="zh-CN" sz="4800" dirty="0" smtClean="0"/>
              <a:t>10</a:t>
            </a:r>
            <a:r>
              <a:rPr kumimoji="1" lang="zh-CN" altLang="en-US" sz="4800" dirty="0" smtClean="0"/>
              <a:t> 分钟 </a:t>
            </a:r>
            <a:r>
              <a:rPr kumimoji="1" lang="en-US" altLang="zh-CN" sz="4800" dirty="0" smtClean="0"/>
              <a:t>VS</a:t>
            </a:r>
            <a:r>
              <a:rPr kumimoji="1" lang="zh-CN" altLang="en-US" sz="4800" dirty="0" smtClean="0"/>
              <a:t> </a:t>
            </a:r>
            <a:r>
              <a:rPr kumimoji="1" lang="en-US" altLang="zh-CN" sz="4800" dirty="0" smtClean="0"/>
              <a:t>15</a:t>
            </a:r>
            <a:r>
              <a:rPr kumimoji="1" lang="zh-CN" altLang="en-US" sz="4800" dirty="0" smtClean="0"/>
              <a:t>秒</a:t>
            </a:r>
          </a:p>
          <a:p>
            <a:r>
              <a:rPr kumimoji="1" lang="en-US" altLang="zh-CN" sz="4800" dirty="0" err="1" smtClean="0"/>
              <a:t>PoW</a:t>
            </a:r>
            <a:r>
              <a:rPr kumimoji="1" lang="zh-CN" altLang="en-US" sz="4800" dirty="0" smtClean="0"/>
              <a:t> </a:t>
            </a:r>
            <a:r>
              <a:rPr kumimoji="1" lang="en-US" altLang="zh-CN" sz="4800" dirty="0" smtClean="0"/>
              <a:t>VS</a:t>
            </a:r>
            <a:r>
              <a:rPr kumimoji="1" lang="zh-CN" altLang="en-US" sz="4800" dirty="0" smtClean="0"/>
              <a:t> </a:t>
            </a:r>
            <a:r>
              <a:rPr kumimoji="1" lang="en-US" altLang="zh-CN" sz="4800" dirty="0" err="1" smtClean="0"/>
              <a:t>PoW</a:t>
            </a:r>
            <a:r>
              <a:rPr kumimoji="1" lang="en-US" altLang="zh-CN" sz="4800" dirty="0" smtClean="0"/>
              <a:t>=&gt;</a:t>
            </a:r>
            <a:r>
              <a:rPr kumimoji="1" lang="en-US" altLang="zh-CN" sz="4800" dirty="0" err="1" smtClean="0"/>
              <a:t>PoS</a:t>
            </a:r>
            <a:endParaRPr kumimoji="1" lang="zh-CN" altLang="en-US" sz="4800" dirty="0" smtClean="0"/>
          </a:p>
          <a:p>
            <a:r>
              <a:rPr kumimoji="1" lang="en-US" altLang="zh-CN" sz="4800" dirty="0" smtClean="0"/>
              <a:t>GPU</a:t>
            </a:r>
            <a:r>
              <a:rPr kumimoji="1" lang="zh-CN" altLang="en-US" sz="4800" dirty="0" smtClean="0"/>
              <a:t> </a:t>
            </a:r>
            <a:r>
              <a:rPr kumimoji="1" lang="en-US" altLang="zh-CN" sz="4800" dirty="0" smtClean="0"/>
              <a:t>VS</a:t>
            </a:r>
            <a:r>
              <a:rPr kumimoji="1" lang="zh-CN" altLang="en-US" sz="4800" dirty="0" smtClean="0"/>
              <a:t> 内存</a:t>
            </a:r>
          </a:p>
          <a:p>
            <a:r>
              <a:rPr kumimoji="1" lang="en-US" altLang="zh-CN" sz="4800" dirty="0" smtClean="0"/>
              <a:t>60%</a:t>
            </a:r>
            <a:r>
              <a:rPr kumimoji="1" lang="zh-CN" altLang="en-US" sz="4800" dirty="0" smtClean="0"/>
              <a:t>市值， </a:t>
            </a:r>
            <a:r>
              <a:rPr kumimoji="1" lang="en-US" altLang="zh-CN" sz="4800" dirty="0" smtClean="0"/>
              <a:t>1000rmb</a:t>
            </a:r>
            <a:r>
              <a:rPr kumimoji="1" lang="zh-CN" altLang="en-US" sz="4800" dirty="0" smtClean="0"/>
              <a:t> </a:t>
            </a:r>
            <a:r>
              <a:rPr kumimoji="1" lang="zh-CN" altLang="en-US" sz="4800" dirty="0"/>
              <a:t> </a:t>
            </a:r>
            <a:r>
              <a:rPr kumimoji="1" lang="en-US" altLang="zh-CN" sz="4800" dirty="0" smtClean="0"/>
              <a:t>VS</a:t>
            </a:r>
            <a:r>
              <a:rPr kumimoji="1" lang="zh-CN" altLang="en-US" sz="4800" dirty="0" smtClean="0"/>
              <a:t> </a:t>
            </a:r>
            <a:r>
              <a:rPr kumimoji="1" lang="en-US" altLang="zh-CN" sz="4800" dirty="0" smtClean="0"/>
              <a:t>700</a:t>
            </a:r>
            <a:r>
              <a:rPr kumimoji="1" lang="zh-CN" altLang="en-US" sz="4800" dirty="0" smtClean="0"/>
              <a:t> </a:t>
            </a:r>
            <a:r>
              <a:rPr kumimoji="1" lang="en-US" altLang="zh-CN" sz="4800" dirty="0" err="1" smtClean="0"/>
              <a:t>rmb</a:t>
            </a:r>
            <a:endParaRPr kumimoji="1" lang="zh-CN" altLang="en-US" sz="4800" dirty="0" smtClean="0"/>
          </a:p>
          <a:p>
            <a:r>
              <a:rPr kumimoji="1" lang="en-US" altLang="zh-CN" sz="4800" dirty="0" smtClean="0"/>
              <a:t>2100W</a:t>
            </a:r>
            <a:r>
              <a:rPr kumimoji="1" lang="zh-CN" altLang="en-US" sz="4800" dirty="0" smtClean="0"/>
              <a:t>总数 </a:t>
            </a:r>
            <a:r>
              <a:rPr kumimoji="1" lang="en-US" altLang="zh-CN" sz="4800" dirty="0" smtClean="0"/>
              <a:t>VS</a:t>
            </a:r>
            <a:r>
              <a:rPr kumimoji="1" lang="zh-CN" altLang="en-US" sz="4800" dirty="0" smtClean="0"/>
              <a:t> 线性增长</a:t>
            </a:r>
          </a:p>
          <a:p>
            <a:endParaRPr kumimoji="1" lang="zh-CN" altLang="en-US" dirty="0"/>
          </a:p>
          <a:p>
            <a:endParaRPr kumimoji="1" lang="zh-CN" altLang="en-US" dirty="0" smtClean="0"/>
          </a:p>
          <a:p>
            <a:endParaRPr kumimoji="1" lang="zh-CN" altLang="en-US" dirty="0"/>
          </a:p>
        </p:txBody>
      </p:sp>
    </p:spTree>
    <p:extLst>
      <p:ext uri="{BB962C8B-B14F-4D97-AF65-F5344CB8AC3E}">
        <p14:creationId xmlns:p14="http://schemas.microsoft.com/office/powerpoint/2010/main" val="20440522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3</a:t>
            </a:r>
            <a:endParaRPr kumimoji="1" lang="zh-CN" altLang="en-US" dirty="0"/>
          </a:p>
        </p:txBody>
      </p:sp>
    </p:spTree>
    <p:extLst>
      <p:ext uri="{BB962C8B-B14F-4D97-AF65-F5344CB8AC3E}">
        <p14:creationId xmlns:p14="http://schemas.microsoft.com/office/powerpoint/2010/main" val="3129781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账户</a:t>
            </a:r>
            <a:r>
              <a:rPr kumimoji="1" lang="en-US" altLang="zh-CN" dirty="0"/>
              <a:t>&amp;</a:t>
            </a:r>
            <a:r>
              <a:rPr kumimoji="1" lang="zh-CN" altLang="en-US" dirty="0" smtClean="0"/>
              <a:t>合约账户</a:t>
            </a:r>
            <a:endParaRPr kumimoji="1" lang="zh-CN" altLang="en-US" dirty="0"/>
          </a:p>
        </p:txBody>
      </p:sp>
      <p:sp>
        <p:nvSpPr>
          <p:cNvPr id="3" name="内容占位符 2"/>
          <p:cNvSpPr>
            <a:spLocks noGrp="1"/>
          </p:cNvSpPr>
          <p:nvPr>
            <p:ph idx="1"/>
          </p:nvPr>
        </p:nvSpPr>
        <p:spPr/>
        <p:txBody>
          <a:bodyPr/>
          <a:lstStyle/>
          <a:p>
            <a:r>
              <a:rPr kumimoji="1" lang="zh-CN" altLang="en-US" dirty="0" smtClean="0"/>
              <a:t>一个普通的账户</a:t>
            </a:r>
          </a:p>
          <a:p>
            <a:r>
              <a:rPr kumimoji="1" lang="zh-CN" altLang="en-US" dirty="0" smtClean="0"/>
              <a:t>一个合约账户</a:t>
            </a:r>
            <a:endParaRPr kumimoji="1" lang="zh-CN" altLang="en-US" dirty="0"/>
          </a:p>
          <a:p>
            <a:r>
              <a:rPr kumimoji="1" lang="zh-CN" altLang="en-US" dirty="0" smtClean="0"/>
              <a:t>都有</a:t>
            </a:r>
            <a:r>
              <a:rPr kumimoji="1" lang="en-US" altLang="zh-CN" dirty="0" smtClean="0"/>
              <a:t>balance</a:t>
            </a:r>
            <a:endParaRPr kumimoji="1" lang="zh-CN" altLang="en-US" dirty="0" smtClean="0"/>
          </a:p>
          <a:p>
            <a:r>
              <a:rPr kumimoji="1" lang="zh-CN" altLang="en-US" dirty="0" smtClean="0"/>
              <a:t>都有</a:t>
            </a:r>
            <a:r>
              <a:rPr kumimoji="1" lang="en-US" altLang="zh-CN" dirty="0" smtClean="0"/>
              <a:t>nonce</a:t>
            </a:r>
            <a:r>
              <a:rPr kumimoji="1" lang="zh-CN" altLang="en-US" dirty="0" smtClean="0"/>
              <a:t>（</a:t>
            </a:r>
            <a:r>
              <a:rPr kumimoji="1" lang="en-US" altLang="zh-CN" dirty="0" smtClean="0"/>
              <a:t>r</a:t>
            </a:r>
            <a:r>
              <a:rPr kumimoji="1" lang="zh-CN" altLang="en-US" dirty="0" smtClean="0"/>
              <a:t>防止</a:t>
            </a:r>
            <a:r>
              <a:rPr kumimoji="1" lang="en-US" altLang="zh-CN" dirty="0" err="1" smtClean="0"/>
              <a:t>eplay</a:t>
            </a:r>
            <a:r>
              <a:rPr kumimoji="1" lang="zh-CN" altLang="en-US" dirty="0" smtClean="0"/>
              <a:t> 用）</a:t>
            </a:r>
          </a:p>
          <a:p>
            <a:r>
              <a:rPr kumimoji="1" lang="zh-CN" altLang="en-US" dirty="0" smtClean="0"/>
              <a:t>唯一不同的是有代码～</a:t>
            </a:r>
            <a:endParaRPr kumimoji="1" lang="en-US" altLang="zh-CN" dirty="0" smtClean="0"/>
          </a:p>
          <a:p>
            <a:endParaRPr kumimoji="1" lang="zh-CN" altLang="en-US" dirty="0"/>
          </a:p>
        </p:txBody>
      </p:sp>
    </p:spTree>
    <p:extLst>
      <p:ext uri="{BB962C8B-B14F-4D97-AF65-F5344CB8AC3E}">
        <p14:creationId xmlns:p14="http://schemas.microsoft.com/office/powerpoint/2010/main" val="8510430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账户</a:t>
            </a:r>
            <a:endParaRPr kumimoji="1" lang="zh-CN" altLang="en-US" dirty="0"/>
          </a:p>
        </p:txBody>
      </p:sp>
      <p:pic>
        <p:nvPicPr>
          <p:cNvPr id="4" name="图片 3"/>
          <p:cNvPicPr>
            <a:picLocks noChangeAspect="1"/>
          </p:cNvPicPr>
          <p:nvPr/>
        </p:nvPicPr>
        <p:blipFill>
          <a:blip r:embed="rId2"/>
          <a:stretch>
            <a:fillRect/>
          </a:stretch>
        </p:blipFill>
        <p:spPr>
          <a:xfrm>
            <a:off x="3295290" y="0"/>
            <a:ext cx="8612775" cy="6858000"/>
          </a:xfrm>
          <a:prstGeom prst="rect">
            <a:avLst/>
          </a:prstGeom>
        </p:spPr>
      </p:pic>
    </p:spTree>
    <p:extLst>
      <p:ext uri="{BB962C8B-B14F-4D97-AF65-F5344CB8AC3E}">
        <p14:creationId xmlns:p14="http://schemas.microsoft.com/office/powerpoint/2010/main" val="9329466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1678" y="382384"/>
            <a:ext cx="3096035" cy="6190943"/>
          </a:xfrm>
        </p:spPr>
        <p:txBody>
          <a:bodyPr/>
          <a:lstStyle/>
          <a:p>
            <a:r>
              <a:rPr kumimoji="1" lang="zh-CN" altLang="en-US" smtClean="0"/>
              <a:t>合约账户</a:t>
            </a:r>
            <a:endParaRPr kumimoji="1" lang="zh-CN" altLang="en-US"/>
          </a:p>
        </p:txBody>
      </p:sp>
      <p:pic>
        <p:nvPicPr>
          <p:cNvPr id="4" name="图片 3"/>
          <p:cNvPicPr>
            <a:picLocks noChangeAspect="1"/>
          </p:cNvPicPr>
          <p:nvPr/>
        </p:nvPicPr>
        <p:blipFill>
          <a:blip r:embed="rId3"/>
          <a:stretch>
            <a:fillRect/>
          </a:stretch>
        </p:blipFill>
        <p:spPr>
          <a:xfrm>
            <a:off x="4347713" y="258793"/>
            <a:ext cx="7352080" cy="5771072"/>
          </a:xfrm>
          <a:prstGeom prst="rect">
            <a:avLst/>
          </a:prstGeom>
        </p:spPr>
      </p:pic>
    </p:spTree>
    <p:extLst>
      <p:ext uri="{BB962C8B-B14F-4D97-AF65-F5344CB8AC3E}">
        <p14:creationId xmlns:p14="http://schemas.microsoft.com/office/powerpoint/2010/main" val="1438658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Cryptography </a:t>
            </a:r>
            <a:r>
              <a:rPr lang="zh-CN" altLang="en-US" b="1" dirty="0" smtClean="0"/>
              <a:t> </a:t>
            </a:r>
            <a:r>
              <a:rPr lang="en-US" altLang="zh-CN" b="1" dirty="0" smtClean="0"/>
              <a:t>tool</a:t>
            </a:r>
            <a:r>
              <a:rPr lang="zh-CN" altLang="en-US" b="1" dirty="0" smtClean="0"/>
              <a:t/>
            </a:r>
            <a:br>
              <a:rPr lang="zh-CN" altLang="en-US" b="1" dirty="0" smtClean="0"/>
            </a:br>
            <a:r>
              <a:rPr lang="zh-CN" altLang="en-US" b="1" dirty="0" smtClean="0"/>
              <a:t>会计的工具箱</a:t>
            </a:r>
            <a:endParaRPr lang="en-US" altLang="zh-CN" dirty="0"/>
          </a:p>
        </p:txBody>
      </p:sp>
      <p:sp>
        <p:nvSpPr>
          <p:cNvPr id="3" name="内容占位符 2"/>
          <p:cNvSpPr>
            <a:spLocks noGrp="1"/>
          </p:cNvSpPr>
          <p:nvPr>
            <p:ph idx="1"/>
          </p:nvPr>
        </p:nvSpPr>
        <p:spPr/>
        <p:txBody>
          <a:bodyPr/>
          <a:lstStyle/>
          <a:p>
            <a:r>
              <a:rPr kumimoji="1" lang="zh-CN" altLang="en-US" sz="4200" dirty="0" smtClean="0"/>
              <a:t>签名</a:t>
            </a:r>
          </a:p>
          <a:p>
            <a:r>
              <a:rPr kumimoji="1" lang="en-US" altLang="zh-CN" sz="4200" dirty="0" smtClean="0"/>
              <a:t>Hash</a:t>
            </a:r>
            <a:r>
              <a:rPr kumimoji="1" lang="zh-CN" altLang="en-US" sz="4200" dirty="0" smtClean="0"/>
              <a:t>运算</a:t>
            </a:r>
          </a:p>
          <a:p>
            <a:r>
              <a:rPr kumimoji="1" lang="en-US" altLang="zh-CN" sz="4200" dirty="0" smtClean="0"/>
              <a:t>Lock</a:t>
            </a:r>
            <a:r>
              <a:rPr kumimoji="1" lang="zh-CN" altLang="en-US" sz="4200" dirty="0" smtClean="0"/>
              <a:t> </a:t>
            </a:r>
            <a:r>
              <a:rPr kumimoji="1" lang="en-US" altLang="zh-CN" sz="4200" dirty="0" smtClean="0"/>
              <a:t>time</a:t>
            </a:r>
            <a:endParaRPr kumimoji="1" lang="zh-CN" altLang="en-US" sz="4200" dirty="0" smtClean="0"/>
          </a:p>
          <a:p>
            <a:r>
              <a:rPr kumimoji="1" lang="en-US" altLang="zh-CN" sz="4200" dirty="0" smtClean="0"/>
              <a:t>Fancy</a:t>
            </a:r>
            <a:r>
              <a:rPr kumimoji="1" lang="zh-CN" altLang="en-US" sz="4200" dirty="0" smtClean="0"/>
              <a:t> </a:t>
            </a:r>
            <a:r>
              <a:rPr kumimoji="1" lang="en-US" altLang="zh-CN" sz="4200" dirty="0" smtClean="0"/>
              <a:t>toys</a:t>
            </a:r>
            <a:endParaRPr kumimoji="1" lang="zh-CN" altLang="en-US" sz="4200" dirty="0" smtClean="0"/>
          </a:p>
          <a:p>
            <a:pPr marL="0" indent="0">
              <a:buNone/>
            </a:pPr>
            <a:endParaRPr kumimoji="1" lang="zh-CN" altLang="en-US" dirty="0" smtClean="0"/>
          </a:p>
          <a:p>
            <a:pPr marL="0" indent="0">
              <a:buNone/>
            </a:pPr>
            <a:endParaRPr kumimoji="1" lang="zh-CN" altLang="en-US" dirty="0"/>
          </a:p>
        </p:txBody>
      </p:sp>
    </p:spTree>
    <p:extLst>
      <p:ext uri="{BB962C8B-B14F-4D97-AF65-F5344CB8AC3E}">
        <p14:creationId xmlns:p14="http://schemas.microsoft.com/office/powerpoint/2010/main" val="12414381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为什么用账户</a:t>
            </a:r>
            <a:endParaRPr kumimoji="1" lang="zh-CN" altLang="en-US" dirty="0"/>
          </a:p>
        </p:txBody>
      </p:sp>
      <p:sp>
        <p:nvSpPr>
          <p:cNvPr id="3" name="内容占位符 2"/>
          <p:cNvSpPr>
            <a:spLocks noGrp="1"/>
          </p:cNvSpPr>
          <p:nvPr>
            <p:ph idx="1"/>
          </p:nvPr>
        </p:nvSpPr>
        <p:spPr/>
        <p:txBody>
          <a:bodyPr/>
          <a:lstStyle/>
          <a:p>
            <a:r>
              <a:rPr kumimoji="1" lang="en-US" altLang="zh-CN" b="1" dirty="0">
                <a:hlinkClick r:id="rId2"/>
              </a:rPr>
              <a:t>https://</a:t>
            </a:r>
            <a:r>
              <a:rPr kumimoji="1" lang="en-US" altLang="zh-CN" b="1" dirty="0" smtClean="0">
                <a:hlinkClick r:id="rId2"/>
              </a:rPr>
              <a:t>github.com/ethereum/wiki/wiki/Design-Rationale#gas-and-fees</a:t>
            </a:r>
            <a:endParaRPr kumimoji="1" lang="en-US" altLang="zh-CN" b="1" dirty="0" smtClean="0"/>
          </a:p>
          <a:p>
            <a:r>
              <a:rPr kumimoji="1" lang="zh-CN" altLang="en-US" b="1" dirty="0" smtClean="0"/>
              <a:t>比特币使用的</a:t>
            </a:r>
            <a:r>
              <a:rPr kumimoji="1" lang="en-US" altLang="zh-CN" b="1" dirty="0" smtClean="0"/>
              <a:t>UTXO</a:t>
            </a:r>
            <a:r>
              <a:rPr kumimoji="1" lang="zh-CN" altLang="en-US" b="1" dirty="0" smtClean="0"/>
              <a:t>，好处是安全。所有权和使用权分离，可以多对多。匿名。</a:t>
            </a:r>
          </a:p>
          <a:p>
            <a:r>
              <a:rPr kumimoji="1" lang="zh-CN" altLang="en-US" b="1" dirty="0" smtClean="0"/>
              <a:t>账户的好处：</a:t>
            </a:r>
          </a:p>
          <a:p>
            <a:pPr lvl="1"/>
            <a:r>
              <a:rPr kumimoji="1" lang="zh-CN" altLang="en-US" b="1" dirty="0" smtClean="0"/>
              <a:t>节省地方</a:t>
            </a:r>
          </a:p>
          <a:p>
            <a:pPr lvl="1"/>
            <a:r>
              <a:rPr kumimoji="1" lang="zh-CN" altLang="en-US" b="1" dirty="0" smtClean="0"/>
              <a:t>配合合约</a:t>
            </a:r>
          </a:p>
          <a:p>
            <a:pPr lvl="1"/>
            <a:r>
              <a:rPr kumimoji="1" lang="zh-CN" altLang="en-US" b="1" dirty="0" smtClean="0"/>
              <a:t>延展性解决</a:t>
            </a:r>
          </a:p>
          <a:p>
            <a:pPr lvl="1"/>
            <a:endParaRPr kumimoji="1" lang="zh-CN" altLang="en-US" b="1" dirty="0" smtClean="0"/>
          </a:p>
          <a:p>
            <a:endParaRPr kumimoji="1" lang="zh-CN" altLang="en-US" b="1" dirty="0" smtClean="0"/>
          </a:p>
        </p:txBody>
      </p:sp>
    </p:spTree>
    <p:extLst>
      <p:ext uri="{BB962C8B-B14F-4D97-AF65-F5344CB8AC3E}">
        <p14:creationId xmlns:p14="http://schemas.microsoft.com/office/powerpoint/2010/main" val="9014722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区块的结构</a:t>
            </a:r>
            <a:endParaRPr kumimoji="1" lang="zh-CN" altLang="en-US" dirty="0"/>
          </a:p>
        </p:txBody>
      </p:sp>
      <p:pic>
        <p:nvPicPr>
          <p:cNvPr id="4" name="内容占位符 3"/>
          <p:cNvPicPr>
            <a:picLocks noGrp="1" noChangeAspect="1"/>
          </p:cNvPicPr>
          <p:nvPr>
            <p:ph idx="1"/>
          </p:nvPr>
        </p:nvPicPr>
        <p:blipFill>
          <a:blip r:embed="rId3"/>
          <a:stretch>
            <a:fillRect/>
          </a:stretch>
        </p:blipFill>
        <p:spPr>
          <a:xfrm>
            <a:off x="6107502" y="99075"/>
            <a:ext cx="5814203" cy="6758925"/>
          </a:xfrm>
        </p:spPr>
      </p:pic>
      <p:sp>
        <p:nvSpPr>
          <p:cNvPr id="6" name="文本框 5"/>
          <p:cNvSpPr txBox="1"/>
          <p:nvPr/>
        </p:nvSpPr>
        <p:spPr>
          <a:xfrm>
            <a:off x="919127" y="1291156"/>
            <a:ext cx="4696670" cy="646331"/>
          </a:xfrm>
          <a:prstGeom prst="rect">
            <a:avLst/>
          </a:prstGeom>
          <a:noFill/>
        </p:spPr>
        <p:txBody>
          <a:bodyPr wrap="none" rtlCol="0">
            <a:spAutoFit/>
          </a:bodyPr>
          <a:lstStyle/>
          <a:p>
            <a:r>
              <a:rPr kumimoji="1" lang="zh-CN" altLang="en-US" dirty="0" smtClean="0"/>
              <a:t>更多详见 黄皮书</a:t>
            </a:r>
          </a:p>
          <a:p>
            <a:r>
              <a:rPr kumimoji="1" lang="en-US" altLang="zh-CN" dirty="0"/>
              <a:t>https://</a:t>
            </a:r>
            <a:r>
              <a:rPr kumimoji="1" lang="en-US" altLang="zh-CN" dirty="0" err="1"/>
              <a:t>ethereum.github.io</a:t>
            </a:r>
            <a:r>
              <a:rPr kumimoji="1" lang="en-US" altLang="zh-CN" dirty="0"/>
              <a:t>/</a:t>
            </a:r>
            <a:r>
              <a:rPr kumimoji="1" lang="en-US" altLang="zh-CN" dirty="0" err="1"/>
              <a:t>yellowpaper</a:t>
            </a:r>
            <a:r>
              <a:rPr kumimoji="1" lang="en-US" altLang="zh-CN" dirty="0"/>
              <a:t>/</a:t>
            </a:r>
            <a:r>
              <a:rPr kumimoji="1" lang="en-US" altLang="zh-CN" dirty="0" err="1"/>
              <a:t>paper.pdf</a:t>
            </a:r>
            <a:endParaRPr kumimoji="1" lang="zh-CN" altLang="en-US" dirty="0"/>
          </a:p>
        </p:txBody>
      </p:sp>
      <p:sp>
        <p:nvSpPr>
          <p:cNvPr id="10" name="文本框 9"/>
          <p:cNvSpPr txBox="1"/>
          <p:nvPr/>
        </p:nvSpPr>
        <p:spPr>
          <a:xfrm>
            <a:off x="919127" y="2355152"/>
            <a:ext cx="5790850" cy="2246769"/>
          </a:xfrm>
          <a:prstGeom prst="rect">
            <a:avLst/>
          </a:prstGeom>
          <a:noFill/>
        </p:spPr>
        <p:txBody>
          <a:bodyPr wrap="square" rtlCol="0">
            <a:spAutoFit/>
          </a:bodyPr>
          <a:lstStyle/>
          <a:p>
            <a:endParaRPr kumimoji="1" lang="zh-CN" altLang="en-US" sz="2800" dirty="0" smtClean="0"/>
          </a:p>
          <a:p>
            <a:r>
              <a:rPr kumimoji="1" lang="en-US" altLang="zh-CN" sz="2800" dirty="0" err="1" smtClean="0"/>
              <a:t>Gaslimit</a:t>
            </a:r>
            <a:r>
              <a:rPr kumimoji="1" lang="zh-CN" altLang="en-US" sz="2800" dirty="0" smtClean="0"/>
              <a:t>： 一个区块使用</a:t>
            </a:r>
            <a:r>
              <a:rPr kumimoji="1" lang="en-US" altLang="zh-CN" sz="2800" dirty="0" smtClean="0"/>
              <a:t>gas</a:t>
            </a:r>
            <a:r>
              <a:rPr kumimoji="1" lang="zh-CN" altLang="en-US" sz="2800" dirty="0" smtClean="0"/>
              <a:t> 限制</a:t>
            </a:r>
          </a:p>
          <a:p>
            <a:r>
              <a:rPr kumimoji="1" lang="en-US" altLang="zh-CN" sz="2800" dirty="0" err="1" smtClean="0"/>
              <a:t>GasUsed</a:t>
            </a:r>
            <a:r>
              <a:rPr kumimoji="1" lang="zh-CN" altLang="en-US" sz="2800" dirty="0" smtClean="0"/>
              <a:t>： 一个区块使用的</a:t>
            </a:r>
            <a:r>
              <a:rPr kumimoji="1" lang="en-US" altLang="zh-CN" sz="2800" dirty="0" smtClean="0"/>
              <a:t>gas</a:t>
            </a:r>
            <a:endParaRPr kumimoji="1" lang="zh-CN" altLang="en-US" sz="2800" dirty="0" smtClean="0"/>
          </a:p>
          <a:p>
            <a:r>
              <a:rPr kumimoji="1" lang="en-US" altLang="zh-CN" sz="2800" dirty="0" smtClean="0"/>
              <a:t>Transaction</a:t>
            </a:r>
            <a:r>
              <a:rPr kumimoji="1" lang="zh-CN" altLang="en-US" sz="2800" dirty="0" smtClean="0"/>
              <a:t>： 交易根</a:t>
            </a:r>
          </a:p>
          <a:p>
            <a:r>
              <a:rPr kumimoji="1" lang="en-US" altLang="zh-CN" sz="2800" dirty="0" smtClean="0"/>
              <a:t>Difficult</a:t>
            </a:r>
            <a:r>
              <a:rPr kumimoji="1" lang="zh-CN" altLang="en-US" sz="2800" dirty="0" smtClean="0"/>
              <a:t>： 难度</a:t>
            </a:r>
          </a:p>
        </p:txBody>
      </p:sp>
    </p:spTree>
    <p:extLst>
      <p:ext uri="{BB962C8B-B14F-4D97-AF65-F5344CB8AC3E}">
        <p14:creationId xmlns:p14="http://schemas.microsoft.com/office/powerpoint/2010/main" val="995027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交易 </a:t>
            </a:r>
            <a:r>
              <a:rPr kumimoji="1" lang="en-US" altLang="zh-CN" dirty="0" smtClean="0"/>
              <a:t>transaction</a:t>
            </a:r>
            <a:endParaRPr kumimoji="1" lang="zh-CN" altLang="en-US" dirty="0"/>
          </a:p>
        </p:txBody>
      </p:sp>
      <p:sp>
        <p:nvSpPr>
          <p:cNvPr id="3" name="内容占位符 2"/>
          <p:cNvSpPr>
            <a:spLocks noGrp="1"/>
          </p:cNvSpPr>
          <p:nvPr>
            <p:ph idx="1"/>
          </p:nvPr>
        </p:nvSpPr>
        <p:spPr>
          <a:xfrm>
            <a:off x="1682999" y="1514603"/>
            <a:ext cx="3389333" cy="3593591"/>
          </a:xfrm>
        </p:spPr>
        <p:txBody>
          <a:bodyPr>
            <a:noAutofit/>
          </a:bodyPr>
          <a:lstStyle/>
          <a:p>
            <a:r>
              <a:rPr kumimoji="1" lang="zh-CN" altLang="en-US" sz="2800" dirty="0" smtClean="0"/>
              <a:t>区块</a:t>
            </a:r>
            <a:r>
              <a:rPr kumimoji="1" lang="en-US" altLang="zh-CN" sz="2800" dirty="0" smtClean="0"/>
              <a:t>hash</a:t>
            </a:r>
            <a:endParaRPr kumimoji="1" lang="zh-CN" altLang="en-US" sz="2800" dirty="0" smtClean="0"/>
          </a:p>
          <a:p>
            <a:r>
              <a:rPr kumimoji="1" lang="zh-CN" altLang="en-US" sz="2800" dirty="0" smtClean="0"/>
              <a:t>区块高度</a:t>
            </a:r>
          </a:p>
          <a:p>
            <a:r>
              <a:rPr kumimoji="1" lang="zh-CN" altLang="en-US" sz="2800" dirty="0" smtClean="0"/>
              <a:t>交易支付方</a:t>
            </a:r>
          </a:p>
          <a:p>
            <a:r>
              <a:rPr kumimoji="1" lang="zh-CN" altLang="en-US" sz="2800" dirty="0" smtClean="0"/>
              <a:t>交易接受方</a:t>
            </a:r>
          </a:p>
          <a:p>
            <a:r>
              <a:rPr kumimoji="1" lang="en-US" altLang="zh-CN" sz="2800" dirty="0" smtClean="0"/>
              <a:t>Gas</a:t>
            </a:r>
            <a:r>
              <a:rPr kumimoji="1" lang="zh-CN" altLang="en-US" sz="2800" dirty="0" smtClean="0"/>
              <a:t> 上限</a:t>
            </a:r>
          </a:p>
        </p:txBody>
      </p:sp>
      <p:sp>
        <p:nvSpPr>
          <p:cNvPr id="4" name="文本框 3"/>
          <p:cNvSpPr txBox="1"/>
          <p:nvPr/>
        </p:nvSpPr>
        <p:spPr>
          <a:xfrm>
            <a:off x="5900467" y="1514603"/>
            <a:ext cx="3518912" cy="2821285"/>
          </a:xfrm>
          <a:prstGeom prst="rect">
            <a:avLst/>
          </a:prstGeom>
          <a:noFill/>
        </p:spPr>
        <p:txBody>
          <a:bodyPr wrap="none" rtlCol="0">
            <a:spAutoFit/>
          </a:bodyPr>
          <a:lstStyle/>
          <a:p>
            <a:pPr marL="228600" indent="-228600" defTabSz="914400">
              <a:lnSpc>
                <a:spcPct val="110000"/>
              </a:lnSpc>
              <a:spcBef>
                <a:spcPts val="700"/>
              </a:spcBef>
              <a:buClr>
                <a:schemeClr val="tx2"/>
              </a:buClr>
              <a:buFont typeface="Arial" panose="020B0604020202020204" pitchFamily="34" charset="0"/>
              <a:buChar char="•"/>
            </a:pPr>
            <a:r>
              <a:rPr kumimoji="1" lang="en-US" altLang="zh-CN" sz="2800" dirty="0">
                <a:solidFill>
                  <a:schemeClr val="tx1">
                    <a:lumMod val="65000"/>
                    <a:lumOff val="35000"/>
                  </a:schemeClr>
                </a:solidFill>
              </a:rPr>
              <a:t>Gas</a:t>
            </a:r>
            <a:r>
              <a:rPr kumimoji="1" lang="zh-CN" altLang="en-US" sz="2800" dirty="0">
                <a:solidFill>
                  <a:schemeClr val="tx1">
                    <a:lumMod val="65000"/>
                    <a:lumOff val="35000"/>
                  </a:schemeClr>
                </a:solidFill>
              </a:rPr>
              <a:t> </a:t>
            </a:r>
            <a:r>
              <a:rPr kumimoji="1" lang="en-US" altLang="zh-CN" sz="2800" dirty="0">
                <a:solidFill>
                  <a:schemeClr val="tx1">
                    <a:lumMod val="65000"/>
                    <a:lumOff val="35000"/>
                  </a:schemeClr>
                </a:solidFill>
              </a:rPr>
              <a:t>price</a:t>
            </a:r>
            <a:r>
              <a:rPr kumimoji="1" lang="zh-CN" altLang="en-US" sz="2800" dirty="0">
                <a:solidFill>
                  <a:schemeClr val="tx1">
                    <a:lumMod val="65000"/>
                    <a:lumOff val="35000"/>
                  </a:schemeClr>
                </a:solidFill>
              </a:rPr>
              <a:t> </a:t>
            </a:r>
            <a:r>
              <a:rPr kumimoji="1" lang="en-US" altLang="zh-CN" sz="2800" dirty="0">
                <a:solidFill>
                  <a:schemeClr val="tx1">
                    <a:lumMod val="65000"/>
                    <a:lumOff val="35000"/>
                  </a:schemeClr>
                </a:solidFill>
              </a:rPr>
              <a:t>gas</a:t>
            </a:r>
            <a:r>
              <a:rPr kumimoji="1" lang="zh-CN" altLang="en-US" sz="2800" dirty="0">
                <a:solidFill>
                  <a:schemeClr val="tx1">
                    <a:lumMod val="65000"/>
                    <a:lumOff val="35000"/>
                  </a:schemeClr>
                </a:solidFill>
              </a:rPr>
              <a:t> 价格</a:t>
            </a:r>
          </a:p>
          <a:p>
            <a:pPr marL="228600" indent="-228600" defTabSz="914400">
              <a:lnSpc>
                <a:spcPct val="110000"/>
              </a:lnSpc>
              <a:spcBef>
                <a:spcPts val="700"/>
              </a:spcBef>
              <a:buClr>
                <a:schemeClr val="tx2"/>
              </a:buClr>
              <a:buFont typeface="Arial" panose="020B0604020202020204" pitchFamily="34" charset="0"/>
              <a:buChar char="•"/>
            </a:pPr>
            <a:r>
              <a:rPr kumimoji="1" lang="zh-CN" altLang="en-US" sz="2800" dirty="0">
                <a:solidFill>
                  <a:schemeClr val="tx1">
                    <a:lumMod val="65000"/>
                    <a:lumOff val="35000"/>
                  </a:schemeClr>
                </a:solidFill>
              </a:rPr>
              <a:t>计数器 </a:t>
            </a:r>
            <a:r>
              <a:rPr kumimoji="1" lang="en-US" altLang="zh-CN" sz="2800" dirty="0">
                <a:solidFill>
                  <a:schemeClr val="tx1">
                    <a:lumMod val="65000"/>
                    <a:lumOff val="35000"/>
                  </a:schemeClr>
                </a:solidFill>
              </a:rPr>
              <a:t>nonce</a:t>
            </a:r>
            <a:endParaRPr kumimoji="1" lang="zh-CN" altLang="en-US" sz="2800" dirty="0">
              <a:solidFill>
                <a:schemeClr val="tx1">
                  <a:lumMod val="65000"/>
                  <a:lumOff val="35000"/>
                </a:schemeClr>
              </a:solidFill>
            </a:endParaRPr>
          </a:p>
          <a:p>
            <a:pPr marL="228600" indent="-228600" defTabSz="914400">
              <a:lnSpc>
                <a:spcPct val="110000"/>
              </a:lnSpc>
              <a:spcBef>
                <a:spcPts val="700"/>
              </a:spcBef>
              <a:buClr>
                <a:schemeClr val="tx2"/>
              </a:buClr>
              <a:buFont typeface="Arial" panose="020B0604020202020204" pitchFamily="34" charset="0"/>
              <a:buChar char="•"/>
            </a:pPr>
            <a:r>
              <a:rPr kumimoji="1" lang="zh-CN" altLang="en-US" sz="2800" dirty="0">
                <a:solidFill>
                  <a:schemeClr val="tx1">
                    <a:lumMod val="65000"/>
                    <a:lumOff val="35000"/>
                  </a:schemeClr>
                </a:solidFill>
              </a:rPr>
              <a:t>交易索引</a:t>
            </a:r>
          </a:p>
          <a:p>
            <a:pPr marL="228600" indent="-228600" defTabSz="914400">
              <a:lnSpc>
                <a:spcPct val="110000"/>
              </a:lnSpc>
              <a:spcBef>
                <a:spcPts val="700"/>
              </a:spcBef>
              <a:buClr>
                <a:schemeClr val="tx2"/>
              </a:buClr>
              <a:buFont typeface="Arial" panose="020B0604020202020204" pitchFamily="34" charset="0"/>
              <a:buChar char="•"/>
            </a:pPr>
            <a:r>
              <a:rPr kumimoji="1" lang="zh-CN" altLang="en-US" sz="2800" dirty="0">
                <a:solidFill>
                  <a:schemeClr val="tx1">
                    <a:lumMod val="65000"/>
                    <a:lumOff val="35000"/>
                  </a:schemeClr>
                </a:solidFill>
              </a:rPr>
              <a:t>交易金额</a:t>
            </a:r>
          </a:p>
          <a:p>
            <a:pPr marL="228600" indent="-228600" defTabSz="914400">
              <a:lnSpc>
                <a:spcPct val="110000"/>
              </a:lnSpc>
              <a:spcBef>
                <a:spcPts val="700"/>
              </a:spcBef>
              <a:buClr>
                <a:schemeClr val="tx2"/>
              </a:buClr>
              <a:buFont typeface="Arial" panose="020B0604020202020204" pitchFamily="34" charset="0"/>
              <a:buChar char="•"/>
            </a:pPr>
            <a:r>
              <a:rPr kumimoji="1" lang="zh-CN" altLang="en-US" sz="2800" dirty="0" smtClean="0">
                <a:solidFill>
                  <a:schemeClr val="tx1">
                    <a:lumMod val="65000"/>
                    <a:lumOff val="35000"/>
                  </a:schemeClr>
                </a:solidFill>
              </a:rPr>
              <a:t>代码</a:t>
            </a:r>
            <a:r>
              <a:rPr kumimoji="1" lang="en-US" altLang="zh-CN" sz="2800" dirty="0" smtClean="0">
                <a:solidFill>
                  <a:schemeClr val="tx1">
                    <a:lumMod val="65000"/>
                    <a:lumOff val="35000"/>
                  </a:schemeClr>
                </a:solidFill>
              </a:rPr>
              <a:t>(</a:t>
            </a:r>
            <a:r>
              <a:rPr kumimoji="1" lang="zh-CN" altLang="en-US" sz="2800" dirty="0" smtClean="0">
                <a:solidFill>
                  <a:schemeClr val="tx1">
                    <a:lumMod val="65000"/>
                    <a:lumOff val="35000"/>
                  </a:schemeClr>
                </a:solidFill>
              </a:rPr>
              <a:t>普通账户为空</a:t>
            </a:r>
            <a:r>
              <a:rPr kumimoji="1" lang="en-US" altLang="zh-CN" sz="2800" dirty="0" smtClean="0">
                <a:solidFill>
                  <a:schemeClr val="tx1">
                    <a:lumMod val="65000"/>
                    <a:lumOff val="35000"/>
                  </a:schemeClr>
                </a:solidFill>
              </a:rPr>
              <a:t>)</a:t>
            </a:r>
            <a:endParaRPr kumimoji="1" lang="zh-CN" altLang="en-US" sz="2800" dirty="0">
              <a:solidFill>
                <a:schemeClr val="tx1">
                  <a:lumMod val="65000"/>
                  <a:lumOff val="35000"/>
                </a:schemeClr>
              </a:solidFill>
            </a:endParaRPr>
          </a:p>
        </p:txBody>
      </p:sp>
    </p:spTree>
    <p:extLst>
      <p:ext uri="{BB962C8B-B14F-4D97-AF65-F5344CB8AC3E}">
        <p14:creationId xmlns:p14="http://schemas.microsoft.com/office/powerpoint/2010/main" val="7666480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一个普通交易</a:t>
            </a:r>
            <a:endParaRPr kumimoji="1" lang="zh-CN" altLang="en-US" dirty="0"/>
          </a:p>
        </p:txBody>
      </p:sp>
      <p:sp>
        <p:nvSpPr>
          <p:cNvPr id="4" name="文本框 3"/>
          <p:cNvSpPr txBox="1"/>
          <p:nvPr/>
        </p:nvSpPr>
        <p:spPr>
          <a:xfrm>
            <a:off x="1414732" y="1128451"/>
            <a:ext cx="10921041" cy="369332"/>
          </a:xfrm>
          <a:prstGeom prst="rect">
            <a:avLst/>
          </a:prstGeom>
          <a:noFill/>
        </p:spPr>
        <p:txBody>
          <a:bodyPr wrap="square" rtlCol="0">
            <a:spAutoFit/>
          </a:bodyPr>
          <a:lstStyle/>
          <a:p>
            <a:r>
              <a:rPr kumimoji="1" lang="en-US" altLang="zh-CN" dirty="0"/>
              <a:t>https://</a:t>
            </a:r>
            <a:r>
              <a:rPr kumimoji="1" lang="en-US" altLang="zh-CN" dirty="0" err="1"/>
              <a:t>etherscan.io</a:t>
            </a:r>
            <a:r>
              <a:rPr kumimoji="1" lang="en-US" altLang="zh-CN" dirty="0"/>
              <a:t>/</a:t>
            </a:r>
            <a:r>
              <a:rPr kumimoji="1" lang="en-US" altLang="zh-CN" dirty="0" err="1"/>
              <a:t>tx</a:t>
            </a:r>
            <a:r>
              <a:rPr kumimoji="1" lang="en-US" altLang="zh-CN" dirty="0"/>
              <a:t>/0x1c308e6c52706a12b34307386d9695a3a95e4642923f8e5c29fb5df24614f140</a:t>
            </a:r>
            <a:endParaRPr kumimoji="1" lang="zh-CN" altLang="en-US" dirty="0"/>
          </a:p>
        </p:txBody>
      </p:sp>
      <p:pic>
        <p:nvPicPr>
          <p:cNvPr id="5" name="图片 4"/>
          <p:cNvPicPr>
            <a:picLocks noChangeAspect="1"/>
          </p:cNvPicPr>
          <p:nvPr/>
        </p:nvPicPr>
        <p:blipFill>
          <a:blip r:embed="rId3"/>
          <a:stretch>
            <a:fillRect/>
          </a:stretch>
        </p:blipFill>
        <p:spPr>
          <a:xfrm>
            <a:off x="2294625" y="1497783"/>
            <a:ext cx="9161253" cy="4897006"/>
          </a:xfrm>
          <a:prstGeom prst="rect">
            <a:avLst/>
          </a:prstGeom>
        </p:spPr>
      </p:pic>
    </p:spTree>
    <p:extLst>
      <p:ext uri="{BB962C8B-B14F-4D97-AF65-F5344CB8AC3E}">
        <p14:creationId xmlns:p14="http://schemas.microsoft.com/office/powerpoint/2010/main" val="5349254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a:stretch>
            <a:fillRect/>
          </a:stretch>
        </p:blipFill>
        <p:spPr>
          <a:xfrm>
            <a:off x="4099102" y="138024"/>
            <a:ext cx="7658702" cy="6225156"/>
          </a:xfrm>
          <a:prstGeom prst="rect">
            <a:avLst/>
          </a:prstGeom>
        </p:spPr>
      </p:pic>
      <p:sp>
        <p:nvSpPr>
          <p:cNvPr id="5" name="文本框 4"/>
          <p:cNvSpPr txBox="1"/>
          <p:nvPr/>
        </p:nvSpPr>
        <p:spPr>
          <a:xfrm>
            <a:off x="1155940" y="1397479"/>
            <a:ext cx="2415396" cy="1354217"/>
          </a:xfrm>
          <a:prstGeom prst="rect">
            <a:avLst/>
          </a:prstGeom>
          <a:noFill/>
        </p:spPr>
        <p:txBody>
          <a:bodyPr wrap="square" rtlCol="0">
            <a:spAutoFit/>
          </a:bodyPr>
          <a:lstStyle/>
          <a:p>
            <a:r>
              <a:rPr kumimoji="1" lang="zh-CN" altLang="en-US" sz="3200" dirty="0" smtClean="0"/>
              <a:t>普通支付到合约地址</a:t>
            </a:r>
          </a:p>
          <a:p>
            <a:endParaRPr kumimoji="1" lang="zh-CN" altLang="en-US" dirty="0"/>
          </a:p>
        </p:txBody>
      </p:sp>
    </p:spTree>
    <p:extLst>
      <p:ext uri="{BB962C8B-B14F-4D97-AF65-F5344CB8AC3E}">
        <p14:creationId xmlns:p14="http://schemas.microsoft.com/office/powerpoint/2010/main" val="18338170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GETH</a:t>
            </a:r>
            <a:r>
              <a:rPr kumimoji="1" lang="zh-CN" altLang="en-US" dirty="0"/>
              <a:t>的使用</a:t>
            </a:r>
            <a:br>
              <a:rPr kumimoji="1" lang="zh-CN" altLang="en-US" dirty="0"/>
            </a:br>
            <a:endParaRPr kumimoji="1" lang="zh-CN" altLang="en-US" dirty="0"/>
          </a:p>
        </p:txBody>
      </p:sp>
      <p:sp>
        <p:nvSpPr>
          <p:cNvPr id="3" name="内容占位符 2"/>
          <p:cNvSpPr>
            <a:spLocks noGrp="1"/>
          </p:cNvSpPr>
          <p:nvPr>
            <p:ph idx="1"/>
          </p:nvPr>
        </p:nvSpPr>
        <p:spPr/>
        <p:txBody>
          <a:bodyPr/>
          <a:lstStyle/>
          <a:p>
            <a:r>
              <a:rPr kumimoji="1" lang="zh-CN" altLang="en-US" dirty="0" smtClean="0"/>
              <a:t>私有链条搭建。</a:t>
            </a:r>
          </a:p>
          <a:p>
            <a:r>
              <a:rPr kumimoji="1" lang="zh-CN" altLang="en-US" dirty="0" smtClean="0"/>
              <a:t>命令行工具</a:t>
            </a:r>
          </a:p>
          <a:p>
            <a:r>
              <a:rPr kumimoji="1" lang="zh-CN" altLang="en-US" dirty="0" smtClean="0"/>
              <a:t>为什么我们不用它</a:t>
            </a:r>
          </a:p>
        </p:txBody>
      </p:sp>
    </p:spTree>
    <p:extLst>
      <p:ext uri="{BB962C8B-B14F-4D97-AF65-F5344CB8AC3E}">
        <p14:creationId xmlns:p14="http://schemas.microsoft.com/office/powerpoint/2010/main" val="4322914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如何部署合约交易</a:t>
            </a:r>
            <a:endParaRPr kumimoji="1" lang="zh-CN" altLang="en-US" dirty="0"/>
          </a:p>
        </p:txBody>
      </p:sp>
      <p:sp>
        <p:nvSpPr>
          <p:cNvPr id="3" name="内容占位符 2"/>
          <p:cNvSpPr>
            <a:spLocks noGrp="1"/>
          </p:cNvSpPr>
          <p:nvPr>
            <p:ph idx="1"/>
          </p:nvPr>
        </p:nvSpPr>
        <p:spPr/>
        <p:txBody>
          <a:bodyPr/>
          <a:lstStyle/>
          <a:p>
            <a:r>
              <a:rPr kumimoji="1" lang="en-US" altLang="zh-CN" dirty="0" smtClean="0"/>
              <a:t>Mist</a:t>
            </a:r>
          </a:p>
          <a:p>
            <a:r>
              <a:rPr kumimoji="1" lang="zh-CN" altLang="en-US" dirty="0" smtClean="0"/>
              <a:t>其实</a:t>
            </a:r>
            <a:r>
              <a:rPr kumimoji="1" lang="en-US" altLang="zh-CN" dirty="0" err="1" smtClean="0"/>
              <a:t>geth</a:t>
            </a:r>
            <a:r>
              <a:rPr kumimoji="1" lang="zh-CN" altLang="en-US" dirty="0" smtClean="0"/>
              <a:t> 命令行也是可以的。</a:t>
            </a:r>
          </a:p>
          <a:p>
            <a:r>
              <a:rPr kumimoji="1" lang="zh-CN" altLang="en-US" dirty="0" smtClean="0"/>
              <a:t>我们前期先使用字节码</a:t>
            </a:r>
          </a:p>
          <a:p>
            <a:pPr marL="0" indent="0">
              <a:buNone/>
            </a:pPr>
            <a:endParaRPr kumimoji="1" lang="zh-CN" altLang="en-US" dirty="0"/>
          </a:p>
        </p:txBody>
      </p:sp>
    </p:spTree>
    <p:extLst>
      <p:ext uri="{BB962C8B-B14F-4D97-AF65-F5344CB8AC3E}">
        <p14:creationId xmlns:p14="http://schemas.microsoft.com/office/powerpoint/2010/main" val="11396676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领取测试网络的</a:t>
            </a:r>
            <a:r>
              <a:rPr kumimoji="1" lang="en-US" altLang="zh-CN" dirty="0" smtClean="0"/>
              <a:t>eth</a:t>
            </a:r>
            <a:endParaRPr kumimoji="1" lang="zh-CN" altLang="en-US" dirty="0"/>
          </a:p>
        </p:txBody>
      </p:sp>
      <p:sp>
        <p:nvSpPr>
          <p:cNvPr id="3" name="内容占位符 2"/>
          <p:cNvSpPr>
            <a:spLocks noGrp="1"/>
          </p:cNvSpPr>
          <p:nvPr>
            <p:ph idx="1"/>
          </p:nvPr>
        </p:nvSpPr>
        <p:spPr/>
        <p:txBody>
          <a:bodyPr/>
          <a:lstStyle/>
          <a:p>
            <a:r>
              <a:rPr kumimoji="1" lang="en-US" altLang="zh-CN" dirty="0"/>
              <a:t>http://faucet.ropsten.be:3001/</a:t>
            </a:r>
            <a:endParaRPr kumimoji="1" lang="zh-CN" altLang="en-US" dirty="0"/>
          </a:p>
        </p:txBody>
      </p:sp>
    </p:spTree>
    <p:extLst>
      <p:ext uri="{BB962C8B-B14F-4D97-AF65-F5344CB8AC3E}">
        <p14:creationId xmlns:p14="http://schemas.microsoft.com/office/powerpoint/2010/main" val="9626229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下周预备</a:t>
            </a:r>
            <a:endParaRPr kumimoji="1" lang="zh-CN" altLang="en-US" dirty="0"/>
          </a:p>
        </p:txBody>
      </p:sp>
      <p:sp>
        <p:nvSpPr>
          <p:cNvPr id="3" name="内容占位符 2"/>
          <p:cNvSpPr>
            <a:spLocks noGrp="1"/>
          </p:cNvSpPr>
          <p:nvPr>
            <p:ph idx="1"/>
          </p:nvPr>
        </p:nvSpPr>
        <p:spPr/>
        <p:txBody>
          <a:bodyPr/>
          <a:lstStyle/>
          <a:p>
            <a:r>
              <a:rPr kumimoji="1" lang="zh-CN" altLang="en-US" dirty="0" smtClean="0"/>
              <a:t>安装</a:t>
            </a:r>
            <a:r>
              <a:rPr kumimoji="1" lang="en-US" altLang="zh-CN" dirty="0" err="1" smtClean="0"/>
              <a:t>vagrent</a:t>
            </a:r>
            <a:r>
              <a:rPr kumimoji="1" lang="en-US" altLang="zh-CN" dirty="0" smtClean="0"/>
              <a:t> </a:t>
            </a:r>
            <a:r>
              <a:rPr kumimoji="1" lang="en-US" altLang="zh-CN" dirty="0" smtClean="0">
                <a:hlinkClick r:id="rId3"/>
              </a:rPr>
              <a:t>https</a:t>
            </a:r>
            <a:r>
              <a:rPr kumimoji="1" lang="en-US" altLang="zh-CN" dirty="0">
                <a:hlinkClick r:id="rId3"/>
              </a:rPr>
              <a:t>://</a:t>
            </a:r>
            <a:r>
              <a:rPr kumimoji="1" lang="en-US" altLang="zh-CN" dirty="0" err="1">
                <a:hlinkClick r:id="rId3"/>
              </a:rPr>
              <a:t>www.vagrantup.com</a:t>
            </a:r>
            <a:r>
              <a:rPr kumimoji="1" lang="en-US" altLang="zh-CN" dirty="0">
                <a:hlinkClick r:id="rId3"/>
              </a:rPr>
              <a:t>/</a:t>
            </a:r>
            <a:endParaRPr kumimoji="1" lang="zh-CN" altLang="en-US" dirty="0" smtClean="0"/>
          </a:p>
          <a:p>
            <a:r>
              <a:rPr kumimoji="1" lang="zh-CN" altLang="en-US" dirty="0" smtClean="0"/>
              <a:t>和 </a:t>
            </a:r>
            <a:r>
              <a:rPr kumimoji="1" lang="en-US" altLang="zh-CN" dirty="0" err="1" smtClean="0"/>
              <a:t>vagrent</a:t>
            </a:r>
            <a:r>
              <a:rPr kumimoji="1" lang="zh-CN" altLang="en-US" dirty="0" smtClean="0"/>
              <a:t> </a:t>
            </a:r>
            <a:r>
              <a:rPr kumimoji="1" lang="en-US" altLang="zh-CN" dirty="0" smtClean="0"/>
              <a:t>manager</a:t>
            </a:r>
            <a:r>
              <a:rPr kumimoji="1" lang="zh-CN" altLang="en-US" dirty="0" smtClean="0"/>
              <a:t> </a:t>
            </a:r>
            <a:r>
              <a:rPr kumimoji="1" lang="en-US" altLang="zh-CN" dirty="0"/>
              <a:t>http://</a:t>
            </a:r>
            <a:r>
              <a:rPr kumimoji="1" lang="en-US" altLang="zh-CN" dirty="0" err="1"/>
              <a:t>vagrantmanager.com</a:t>
            </a:r>
            <a:r>
              <a:rPr kumimoji="1" lang="en-US" altLang="zh-CN" dirty="0"/>
              <a:t>/</a:t>
            </a:r>
            <a:endParaRPr kumimoji="1" lang="en-US" altLang="zh-CN" dirty="0" smtClean="0"/>
          </a:p>
          <a:p>
            <a:r>
              <a:rPr kumimoji="1" lang="zh-CN" altLang="en-US" dirty="0" smtClean="0"/>
              <a:t>去 </a:t>
            </a:r>
            <a:r>
              <a:rPr kumimoji="1" lang="en-US" altLang="zh-CN" dirty="0" err="1" smtClean="0"/>
              <a:t>github</a:t>
            </a:r>
            <a:r>
              <a:rPr kumimoji="1" lang="zh-CN" altLang="en-US" dirty="0" smtClean="0"/>
              <a:t> 下载下周的</a:t>
            </a:r>
            <a:r>
              <a:rPr kumimoji="1" lang="zh-CN" altLang="en-US" dirty="0" smtClean="0"/>
              <a:t>组建</a:t>
            </a:r>
          </a:p>
          <a:p>
            <a:r>
              <a:rPr kumimoji="1" lang="en-US" altLang="zh-CN" dirty="0"/>
              <a:t>https://</a:t>
            </a:r>
            <a:r>
              <a:rPr kumimoji="1" lang="en-US" altLang="zh-CN" dirty="0" err="1"/>
              <a:t>github.com</a:t>
            </a:r>
            <a:r>
              <a:rPr kumimoji="1" lang="en-US" altLang="zh-CN" dirty="0"/>
              <a:t>/</a:t>
            </a:r>
            <a:r>
              <a:rPr kumimoji="1" lang="en-US" altLang="zh-CN" dirty="0" err="1"/>
              <a:t>turfT</a:t>
            </a:r>
            <a:r>
              <a:rPr kumimoji="1" lang="en-US" altLang="zh-CN" dirty="0"/>
              <a:t>/</a:t>
            </a:r>
            <a:r>
              <a:rPr kumimoji="1" lang="en-US" altLang="zh-CN" dirty="0" err="1"/>
              <a:t>git</a:t>
            </a:r>
            <a:r>
              <a:rPr kumimoji="1" lang="en-US" altLang="zh-CN" dirty="0"/>
              <a:t>-</a:t>
            </a:r>
            <a:r>
              <a:rPr kumimoji="1" lang="en-US" altLang="zh-CN" dirty="0" err="1"/>
              <a:t>github.com</a:t>
            </a:r>
            <a:r>
              <a:rPr kumimoji="1" lang="en-US" altLang="zh-CN" dirty="0"/>
              <a:t>-</a:t>
            </a:r>
            <a:r>
              <a:rPr kumimoji="1" lang="en-US" altLang="zh-CN" dirty="0" err="1"/>
              <a:t>turfT</a:t>
            </a:r>
            <a:r>
              <a:rPr kumimoji="1" lang="en-US" altLang="zh-CN" dirty="0"/>
              <a:t>-eth-</a:t>
            </a:r>
            <a:r>
              <a:rPr kumimoji="1" lang="en-US" altLang="zh-CN" dirty="0" err="1"/>
              <a:t>Huobi</a:t>
            </a:r>
            <a:endParaRPr kumimoji="1" lang="en-US" altLang="zh-CN" dirty="0" smtClean="0"/>
          </a:p>
          <a:p>
            <a:r>
              <a:rPr kumimoji="1" lang="zh-CN" altLang="en-US" dirty="0" smtClean="0"/>
              <a:t>开始虚拟机</a:t>
            </a:r>
            <a:endParaRPr kumimoji="1" lang="zh-CN" altLang="en-US" dirty="0"/>
          </a:p>
        </p:txBody>
      </p:sp>
    </p:spTree>
    <p:extLst>
      <p:ext uri="{BB962C8B-B14F-4D97-AF65-F5344CB8AC3E}">
        <p14:creationId xmlns:p14="http://schemas.microsoft.com/office/powerpoint/2010/main" val="14817106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作业</a:t>
            </a:r>
            <a:endParaRPr kumimoji="1" lang="zh-CN" altLang="en-US" dirty="0"/>
          </a:p>
        </p:txBody>
      </p:sp>
      <p:sp>
        <p:nvSpPr>
          <p:cNvPr id="3" name="内容占位符 2"/>
          <p:cNvSpPr>
            <a:spLocks noGrp="1"/>
          </p:cNvSpPr>
          <p:nvPr>
            <p:ph idx="1"/>
          </p:nvPr>
        </p:nvSpPr>
        <p:spPr/>
        <p:txBody>
          <a:bodyPr/>
          <a:lstStyle/>
          <a:p>
            <a:r>
              <a:rPr kumimoji="1" lang="zh-CN" altLang="en-US" dirty="0" smtClean="0"/>
              <a:t>安装虚拟机。详细见</a:t>
            </a:r>
            <a:r>
              <a:rPr kumimoji="1" lang="en-US" altLang="zh-CN" dirty="0" err="1" smtClean="0"/>
              <a:t>Github</a:t>
            </a:r>
            <a:endParaRPr kumimoji="1" lang="zh-CN" altLang="en-US" dirty="0" smtClean="0"/>
          </a:p>
          <a:p>
            <a:endParaRPr kumimoji="1" lang="zh-CN" altLang="en-US" dirty="0"/>
          </a:p>
          <a:p>
            <a:r>
              <a:rPr kumimoji="1" lang="zh-CN" altLang="en-US" dirty="0" smtClean="0"/>
              <a:t>建议： 自己尝试搭建私链</a:t>
            </a:r>
            <a:endParaRPr kumimoji="1" lang="zh-CN" altLang="en-US" dirty="0"/>
          </a:p>
        </p:txBody>
      </p:sp>
    </p:spTree>
    <p:extLst>
      <p:ext uri="{BB962C8B-B14F-4D97-AF65-F5344CB8AC3E}">
        <p14:creationId xmlns:p14="http://schemas.microsoft.com/office/powerpoint/2010/main" val="114248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HaSH</a:t>
            </a:r>
            <a:r>
              <a:rPr kumimoji="1" lang="zh-CN" altLang="en-US" dirty="0" smtClean="0"/>
              <a:t> 运算</a:t>
            </a:r>
            <a:endParaRPr kumimoji="1" lang="zh-CN" altLang="en-US" dirty="0"/>
          </a:p>
        </p:txBody>
      </p:sp>
      <p:sp>
        <p:nvSpPr>
          <p:cNvPr id="3" name="内容占位符 2"/>
          <p:cNvSpPr>
            <a:spLocks noGrp="1"/>
          </p:cNvSpPr>
          <p:nvPr>
            <p:ph idx="1"/>
          </p:nvPr>
        </p:nvSpPr>
        <p:spPr>
          <a:xfrm>
            <a:off x="771230" y="1247614"/>
            <a:ext cx="10178322" cy="3593591"/>
          </a:xfrm>
        </p:spPr>
        <p:txBody>
          <a:bodyPr/>
          <a:lstStyle/>
          <a:p>
            <a:r>
              <a:rPr lang="zh-CN" altLang="en-US" sz="2800" dirty="0" smtClean="0"/>
              <a:t>比</a:t>
            </a:r>
            <a:r>
              <a:rPr lang="zh-CN" altLang="en-US" sz="2800" dirty="0"/>
              <a:t>特币</a:t>
            </a:r>
            <a:r>
              <a:rPr lang="zh-CN" altLang="en-US" sz="2800" dirty="0" smtClean="0"/>
              <a:t>区块必须</a:t>
            </a:r>
            <a:r>
              <a:rPr lang="zh-CN" altLang="en-US" sz="2800" dirty="0"/>
              <a:t>以</a:t>
            </a:r>
            <a:r>
              <a:rPr lang="en-US" altLang="zh-CN" sz="2800" dirty="0"/>
              <a:t>18</a:t>
            </a:r>
            <a:r>
              <a:rPr lang="zh-CN" altLang="en-US" sz="2800" dirty="0"/>
              <a:t>个</a:t>
            </a:r>
            <a:r>
              <a:rPr lang="en-US" altLang="zh-CN" sz="2800" dirty="0"/>
              <a:t>0</a:t>
            </a:r>
            <a:r>
              <a:rPr lang="zh-CN" altLang="en-US" sz="2800" dirty="0" smtClean="0"/>
              <a:t>开头</a:t>
            </a:r>
          </a:p>
          <a:p>
            <a:r>
              <a:rPr lang="zh-CN" altLang="en-US" sz="2800" dirty="0" smtClean="0"/>
              <a:t>攻防不对称的优势</a:t>
            </a:r>
            <a:r>
              <a:rPr lang="zh-CN" altLang="en-US" dirty="0"/>
              <a:t/>
            </a:r>
            <a:br>
              <a:rPr lang="zh-CN" altLang="en-US" dirty="0"/>
            </a:br>
            <a:endParaRPr kumimoji="1" lang="zh-CN" altLang="en-US" dirty="0"/>
          </a:p>
        </p:txBody>
      </p:sp>
      <p:pic>
        <p:nvPicPr>
          <p:cNvPr id="4" name="图片 3"/>
          <p:cNvPicPr>
            <a:picLocks noChangeAspect="1"/>
          </p:cNvPicPr>
          <p:nvPr/>
        </p:nvPicPr>
        <p:blipFill>
          <a:blip r:embed="rId3"/>
          <a:stretch>
            <a:fillRect/>
          </a:stretch>
        </p:blipFill>
        <p:spPr>
          <a:xfrm>
            <a:off x="6128973" y="382385"/>
            <a:ext cx="5617774" cy="4780283"/>
          </a:xfrm>
          <a:prstGeom prst="rect">
            <a:avLst/>
          </a:prstGeom>
        </p:spPr>
      </p:pic>
    </p:spTree>
    <p:extLst>
      <p:ext uri="{BB962C8B-B14F-4D97-AF65-F5344CB8AC3E}">
        <p14:creationId xmlns:p14="http://schemas.microsoft.com/office/powerpoint/2010/main" val="10599963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Q&amp;A</a:t>
            </a:r>
            <a:endParaRPr kumimoji="1" lang="zh-CN" altLang="en-US" dirty="0"/>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5955391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THANKS</a:t>
            </a:r>
            <a:endParaRPr kumimoji="1" lang="zh-CN" altLang="en-US" dirty="0"/>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1180822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economic incentives </a:t>
            </a:r>
            <a:r>
              <a:rPr lang="en-US" altLang="zh-CN" dirty="0"/>
              <a:t/>
            </a:r>
            <a:br>
              <a:rPr lang="en-US" altLang="zh-CN" dirty="0"/>
            </a:br>
            <a:r>
              <a:rPr lang="zh-CN" altLang="en-US" dirty="0" smtClean="0"/>
              <a:t>动力系统</a:t>
            </a:r>
            <a:endParaRPr kumimoji="1" lang="zh-CN" altLang="en-US" dirty="0"/>
          </a:p>
        </p:txBody>
      </p:sp>
      <p:sp>
        <p:nvSpPr>
          <p:cNvPr id="3" name="内容占位符 2"/>
          <p:cNvSpPr>
            <a:spLocks noGrp="1"/>
          </p:cNvSpPr>
          <p:nvPr>
            <p:ph idx="1"/>
          </p:nvPr>
        </p:nvSpPr>
        <p:spPr/>
        <p:txBody>
          <a:bodyPr>
            <a:normAutofit/>
          </a:bodyPr>
          <a:lstStyle/>
          <a:p>
            <a:r>
              <a:rPr kumimoji="1" lang="zh-CN" altLang="en-US" sz="3600" dirty="0" smtClean="0"/>
              <a:t>奖励</a:t>
            </a:r>
          </a:p>
          <a:p>
            <a:r>
              <a:rPr kumimoji="1" lang="zh-CN" altLang="en-US" sz="3600" dirty="0" smtClean="0"/>
              <a:t>作弊的惩罚</a:t>
            </a:r>
          </a:p>
          <a:p>
            <a:endParaRPr kumimoji="1" lang="zh-CN" altLang="en-US" sz="3600" dirty="0"/>
          </a:p>
        </p:txBody>
      </p:sp>
    </p:spTree>
    <p:extLst>
      <p:ext uri="{BB962C8B-B14F-4D97-AF65-F5344CB8AC3E}">
        <p14:creationId xmlns:p14="http://schemas.microsoft.com/office/powerpoint/2010/main" val="17891402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The Replicated, Shared Ledger</a:t>
            </a:r>
            <a:br>
              <a:rPr lang="en-US" altLang="zh-CN" dirty="0" smtClean="0"/>
            </a:br>
            <a:r>
              <a:rPr kumimoji="1" lang="zh-CN" altLang="en-US" dirty="0" smtClean="0"/>
              <a:t>可复制，共享账本</a:t>
            </a:r>
            <a:endParaRPr kumimoji="1" lang="zh-CN" altLang="en-US" dirty="0"/>
          </a:p>
        </p:txBody>
      </p:sp>
      <p:sp>
        <p:nvSpPr>
          <p:cNvPr id="3" name="内容占位符 2"/>
          <p:cNvSpPr>
            <a:spLocks noGrp="1"/>
          </p:cNvSpPr>
          <p:nvPr>
            <p:ph idx="1"/>
          </p:nvPr>
        </p:nvSpPr>
        <p:spPr/>
        <p:txBody>
          <a:bodyPr>
            <a:normAutofit/>
          </a:bodyPr>
          <a:lstStyle/>
          <a:p>
            <a:r>
              <a:rPr kumimoji="1" lang="zh-CN" altLang="en-US" sz="3600" dirty="0" smtClean="0"/>
              <a:t>可靠的会计</a:t>
            </a:r>
            <a:r>
              <a:rPr kumimoji="1" lang="en-US" altLang="zh-CN" sz="3600" dirty="0" smtClean="0"/>
              <a:t>=Cryptography</a:t>
            </a:r>
            <a:endParaRPr kumimoji="1" lang="zh-CN" altLang="en-US" sz="3600" dirty="0" smtClean="0"/>
          </a:p>
          <a:p>
            <a:r>
              <a:rPr kumimoji="1" lang="zh-CN" altLang="en-US" sz="3600" dirty="0" smtClean="0"/>
              <a:t>会计的工资</a:t>
            </a:r>
            <a:r>
              <a:rPr kumimoji="1" lang="en-US" altLang="zh-CN" sz="3600" dirty="0" smtClean="0"/>
              <a:t>=</a:t>
            </a:r>
            <a:r>
              <a:rPr lang="en-US" altLang="zh-CN" sz="3600" b="1" dirty="0" smtClean="0"/>
              <a:t>economic incentives </a:t>
            </a:r>
            <a:endParaRPr kumimoji="1" lang="zh-CN" altLang="en-US" sz="3600" dirty="0"/>
          </a:p>
        </p:txBody>
      </p:sp>
    </p:spTree>
    <p:extLst>
      <p:ext uri="{BB962C8B-B14F-4D97-AF65-F5344CB8AC3E}">
        <p14:creationId xmlns:p14="http://schemas.microsoft.com/office/powerpoint/2010/main" val="10320180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解决了什么问题</a:t>
            </a:r>
            <a:endParaRPr kumimoji="1" lang="zh-CN" altLang="en-US" dirty="0"/>
          </a:p>
        </p:txBody>
      </p:sp>
      <p:sp>
        <p:nvSpPr>
          <p:cNvPr id="3" name="内容占位符 2"/>
          <p:cNvSpPr>
            <a:spLocks noGrp="1"/>
          </p:cNvSpPr>
          <p:nvPr>
            <p:ph idx="1"/>
          </p:nvPr>
        </p:nvSpPr>
        <p:spPr/>
        <p:txBody>
          <a:bodyPr>
            <a:normAutofit/>
          </a:bodyPr>
          <a:lstStyle/>
          <a:p>
            <a:r>
              <a:rPr kumimoji="1" lang="zh-CN" altLang="en-US" sz="4400" dirty="0" smtClean="0"/>
              <a:t>分布的系统</a:t>
            </a:r>
          </a:p>
          <a:p>
            <a:r>
              <a:rPr kumimoji="1" lang="zh-CN" altLang="en-US" sz="4400" dirty="0" smtClean="0"/>
              <a:t>一致的系统</a:t>
            </a:r>
          </a:p>
          <a:p>
            <a:r>
              <a:rPr kumimoji="1" lang="zh-CN" altLang="en-US" sz="4400" dirty="0" smtClean="0"/>
              <a:t>解决了信任问题</a:t>
            </a:r>
          </a:p>
          <a:p>
            <a:pPr marL="0" indent="0">
              <a:buNone/>
            </a:pPr>
            <a:endParaRPr kumimoji="1" lang="zh-CN" altLang="en-US" sz="4400" dirty="0" smtClean="0"/>
          </a:p>
        </p:txBody>
      </p:sp>
    </p:spTree>
    <p:extLst>
      <p:ext uri="{BB962C8B-B14F-4D97-AF65-F5344CB8AC3E}">
        <p14:creationId xmlns:p14="http://schemas.microsoft.com/office/powerpoint/2010/main" val="12535059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quiz</a:t>
            </a:r>
            <a:endParaRPr kumimoji="1" lang="zh-CN" altLang="en-US" dirty="0"/>
          </a:p>
        </p:txBody>
      </p:sp>
      <p:sp>
        <p:nvSpPr>
          <p:cNvPr id="3" name="内容占位符 2"/>
          <p:cNvSpPr>
            <a:spLocks noGrp="1"/>
          </p:cNvSpPr>
          <p:nvPr>
            <p:ph idx="1"/>
          </p:nvPr>
        </p:nvSpPr>
        <p:spPr>
          <a:xfrm>
            <a:off x="1251678" y="1449093"/>
            <a:ext cx="10178322" cy="3593591"/>
          </a:xfrm>
        </p:spPr>
        <p:txBody>
          <a:bodyPr>
            <a:normAutofit/>
          </a:bodyPr>
          <a:lstStyle/>
          <a:p>
            <a:pPr marL="0" indent="0">
              <a:buNone/>
            </a:pPr>
            <a:r>
              <a:rPr lang="en-US" altLang="zh-CN" sz="4000" b="1" dirty="0"/>
              <a:t>economic </a:t>
            </a:r>
            <a:r>
              <a:rPr lang="en-US" altLang="zh-CN" sz="4000" b="1" dirty="0" smtClean="0"/>
              <a:t>incentives</a:t>
            </a:r>
            <a:r>
              <a:rPr lang="zh-CN" altLang="en-US" sz="4000" b="1" dirty="0" smtClean="0"/>
              <a:t> 有没有提高区块链的安全性？</a:t>
            </a:r>
            <a:endParaRPr kumimoji="1" lang="zh-CN" altLang="en-US" sz="4000" dirty="0"/>
          </a:p>
        </p:txBody>
      </p:sp>
    </p:spTree>
    <p:extLst>
      <p:ext uri="{BB962C8B-B14F-4D97-AF65-F5344CB8AC3E}">
        <p14:creationId xmlns:p14="http://schemas.microsoft.com/office/powerpoint/2010/main" val="1238776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徽章">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majorFont>
      <a:minorFont>
        <a:latin typeface="Gill Sans MT" panose="020B0502020104020203"/>
        <a:ea typeface=""/>
        <a:cs typeface=""/>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4584</TotalTime>
  <Words>2557</Words>
  <Application>Microsoft Macintosh PowerPoint</Application>
  <PresentationFormat>宽屏</PresentationFormat>
  <Paragraphs>376</Paragraphs>
  <Slides>51</Slides>
  <Notes>36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51</vt:i4>
      </vt:variant>
    </vt:vector>
  </HeadingPairs>
  <TitlesOfParts>
    <vt:vector size="58" baseType="lpstr">
      <vt:lpstr>Calibri</vt:lpstr>
      <vt:lpstr>Gill Sans MT</vt:lpstr>
      <vt:lpstr>Impact</vt:lpstr>
      <vt:lpstr>Wingdings</vt:lpstr>
      <vt:lpstr>宋体</vt:lpstr>
      <vt:lpstr>Arial</vt:lpstr>
      <vt:lpstr>徽章</vt:lpstr>
      <vt:lpstr>ETH</vt:lpstr>
      <vt:lpstr>0</vt:lpstr>
      <vt:lpstr>Cryptography=可靠的会计</vt:lpstr>
      <vt:lpstr>Cryptography  tool 会计的工具箱</vt:lpstr>
      <vt:lpstr>HaSH 运算</vt:lpstr>
      <vt:lpstr>economic incentives  动力系统</vt:lpstr>
      <vt:lpstr>The Replicated, Shared Ledger 可复制，共享账本</vt:lpstr>
      <vt:lpstr>解决了什么问题</vt:lpstr>
      <vt:lpstr>quiz</vt:lpstr>
      <vt:lpstr>1</vt:lpstr>
      <vt:lpstr>Blockchain 1.0 BTC=（区块链+货币）</vt:lpstr>
      <vt:lpstr>BTC的野望 --仲裁合约为例</vt:lpstr>
      <vt:lpstr>BTC 的上限</vt:lpstr>
      <vt:lpstr>ETH要解决什么问题</vt:lpstr>
      <vt:lpstr>Smart contract 智能合约是什么？</vt:lpstr>
      <vt:lpstr>QUIZ</vt:lpstr>
      <vt:lpstr>NO</vt:lpstr>
      <vt:lpstr>几个例子</vt:lpstr>
      <vt:lpstr>对冲合约</vt:lpstr>
      <vt:lpstr>为什么区块链+合约</vt:lpstr>
      <vt:lpstr>区块链能有效降低媒体和广告业的信任成本</vt:lpstr>
      <vt:lpstr>DAPP</vt:lpstr>
      <vt:lpstr>Gnosis（ORaCLE）</vt:lpstr>
      <vt:lpstr>Whisper:通信协议</vt:lpstr>
      <vt:lpstr>Swarm：存储器</vt:lpstr>
      <vt:lpstr>eth的小问题</vt:lpstr>
      <vt:lpstr>2</vt:lpstr>
      <vt:lpstr>创始人是谁</vt:lpstr>
      <vt:lpstr>小历史</vt:lpstr>
      <vt:lpstr>THE DAO</vt:lpstr>
      <vt:lpstr>硬分叉是什么</vt:lpstr>
      <vt:lpstr>ICO 是什么 </vt:lpstr>
      <vt:lpstr>ETH 合约的编写语言</vt:lpstr>
      <vt:lpstr>叔块是什么</vt:lpstr>
      <vt:lpstr>BTc VS ETH</vt:lpstr>
      <vt:lpstr>3</vt:lpstr>
      <vt:lpstr>账户&amp;合约账户</vt:lpstr>
      <vt:lpstr>账户</vt:lpstr>
      <vt:lpstr>合约账户</vt:lpstr>
      <vt:lpstr>为什么用账户</vt:lpstr>
      <vt:lpstr>区块的结构</vt:lpstr>
      <vt:lpstr>交易 transaction</vt:lpstr>
      <vt:lpstr>一个普通交易</vt:lpstr>
      <vt:lpstr>PowerPoint 演示文稿</vt:lpstr>
      <vt:lpstr>GETH的使用 </vt:lpstr>
      <vt:lpstr>如何部署合约交易</vt:lpstr>
      <vt:lpstr>领取测试网络的eth</vt:lpstr>
      <vt:lpstr>下周预备</vt:lpstr>
      <vt:lpstr>作业</vt:lpstr>
      <vt:lpstr>Q&amp;A</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78</cp:revision>
  <dcterms:created xsi:type="dcterms:W3CDTF">2017-05-02T03:23:42Z</dcterms:created>
  <dcterms:modified xsi:type="dcterms:W3CDTF">2017-05-09T07:36:22Z</dcterms:modified>
</cp:coreProperties>
</file>