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9" r:id="rId3"/>
    <p:sldId id="273" r:id="rId4"/>
    <p:sldId id="278" r:id="rId5"/>
    <p:sldId id="272" r:id="rId6"/>
    <p:sldId id="275" r:id="rId7"/>
    <p:sldId id="276" r:id="rId8"/>
    <p:sldId id="271" r:id="rId9"/>
    <p:sldId id="277" r:id="rId10"/>
    <p:sldId id="284" r:id="rId11"/>
    <p:sldId id="281" r:id="rId12"/>
    <p:sldId id="282" r:id="rId13"/>
    <p:sldId id="283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839"/>
  </p:normalViewPr>
  <p:slideViewPr>
    <p:cSldViewPr snapToGrid="0" snapToObjects="1">
      <p:cViewPr varScale="1">
        <p:scale>
          <a:sx n="58" d="100"/>
          <a:sy n="5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12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8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1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64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2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4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6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3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95EB-E400-A442-848F-DEB4CB003635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CA5C-69B7-F24E-822C-D192C4B6A9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8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Turffle</a:t>
            </a:r>
            <a:endParaRPr kumimoji="1" lang="zh-CN" altLang="en-US" dirty="0" smtClean="0"/>
          </a:p>
          <a:p>
            <a:r>
              <a:rPr kumimoji="1" lang="zh-CN" altLang="en-US" dirty="0" smtClean="0"/>
              <a:t>代币发行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endParaRPr kumimoji="1" lang="zh-CN" altLang="en-US" dirty="0" smtClean="0"/>
          </a:p>
          <a:p>
            <a:r>
              <a:rPr kumimoji="1" lang="zh-CN" altLang="en-US" dirty="0" smtClean="0"/>
              <a:t>对一下上次的作业</a:t>
            </a:r>
          </a:p>
          <a:p>
            <a:r>
              <a:rPr kumimoji="1" lang="zh-CN" altLang="en-US" dirty="0" smtClean="0"/>
              <a:t>补充一些高级的议题</a:t>
            </a:r>
          </a:p>
          <a:p>
            <a:pPr marL="0" indent="0">
              <a:buNone/>
            </a:pPr>
            <a:r>
              <a:rPr kumimoji="1" lang="zh-CN" altLang="en-US" dirty="0" smtClean="0"/>
              <a:t>	（之后会单独存放文件夹）</a:t>
            </a:r>
          </a:p>
          <a:p>
            <a:r>
              <a:rPr kumimoji="1" lang="zh-CN" altLang="en-US" dirty="0" smtClean="0"/>
              <a:t>我们一起学习了什么和没有讲什么</a:t>
            </a:r>
          </a:p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我们讲了什么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基础知识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合约相关</a:t>
            </a:r>
          </a:p>
          <a:p>
            <a:r>
              <a:rPr kumimoji="1" lang="en-US" altLang="zh-CN" dirty="0" smtClean="0"/>
              <a:t>Serpent</a:t>
            </a:r>
            <a:r>
              <a:rPr kumimoji="1" lang="zh-CN" altLang="en-US" dirty="0" smtClean="0"/>
              <a:t>语言作为工具，</a:t>
            </a:r>
          </a:p>
          <a:p>
            <a:r>
              <a:rPr kumimoji="1" lang="en-US" altLang="zh-CN" dirty="0" smtClean="0"/>
              <a:t>Solidity</a:t>
            </a:r>
            <a:r>
              <a:rPr kumimoji="1" lang="zh-CN" altLang="en-US" dirty="0" smtClean="0"/>
              <a:t> 语言写代码，手工部署，测试，编译</a:t>
            </a:r>
          </a:p>
          <a:p>
            <a:r>
              <a:rPr kumimoji="1" lang="en-US" altLang="zh-CN" dirty="0" smtClean="0"/>
              <a:t>Solidity+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truffle</a:t>
            </a:r>
            <a:r>
              <a:rPr kumimoji="1" lang="zh-CN" altLang="en-US" dirty="0" smtClean="0"/>
              <a:t> 框架，脚手架。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没有讲的内容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密码学 </a:t>
            </a:r>
          </a:p>
          <a:p>
            <a:r>
              <a:rPr kumimoji="1" lang="zh-CN" altLang="en-US" dirty="0" smtClean="0"/>
              <a:t>如何</a:t>
            </a:r>
            <a:r>
              <a:rPr kumimoji="1" lang="en-US" altLang="zh-CN" dirty="0" smtClean="0"/>
              <a:t>hash</a:t>
            </a:r>
            <a:endParaRPr kumimoji="1" lang="zh-CN" altLang="en-US" dirty="0"/>
          </a:p>
          <a:p>
            <a:r>
              <a:rPr kumimoji="1" lang="zh-CN" altLang="en-US" dirty="0" smtClean="0"/>
              <a:t>签名算法，动机，实践</a:t>
            </a:r>
          </a:p>
          <a:p>
            <a:r>
              <a:rPr kumimoji="1" lang="zh-CN" altLang="en-US" dirty="0" smtClean="0"/>
              <a:t>如何生成随机数 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代码上：</a:t>
            </a:r>
          </a:p>
          <a:p>
            <a:pPr lvl="1"/>
            <a:r>
              <a:rPr kumimoji="1" lang="en-US" altLang="zh-CN" dirty="0" err="1" smtClean="0"/>
              <a:t>Geth</a:t>
            </a:r>
            <a:r>
              <a:rPr kumimoji="1" lang="zh-CN" altLang="en-US" dirty="0" smtClean="0"/>
              <a:t> 的完整使用。</a:t>
            </a:r>
          </a:p>
          <a:p>
            <a:pPr lvl="1"/>
            <a:r>
              <a:rPr kumimoji="1" lang="en-US" altLang="zh-CN" dirty="0" smtClean="0"/>
              <a:t>Solidity</a:t>
            </a:r>
            <a:r>
              <a:rPr kumimoji="1" lang="zh-CN" altLang="en-US" dirty="0" smtClean="0"/>
              <a:t>的类型详解 比如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</a:p>
          <a:p>
            <a:pPr lvl="1"/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语言怎么做测试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74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919" y="342813"/>
            <a:ext cx="10515600" cy="5687283"/>
          </a:xfrm>
        </p:spPr>
        <p:txBody>
          <a:bodyPr/>
          <a:lstStyle/>
          <a:p>
            <a:r>
              <a:rPr kumimoji="1" lang="zh-CN" altLang="en-US" dirty="0" smtClean="0"/>
              <a:t>货币学</a:t>
            </a:r>
          </a:p>
          <a:p>
            <a:pPr lvl="1"/>
            <a:r>
              <a:rPr kumimoji="1" lang="zh-CN" altLang="en-US" dirty="0" smtClean="0"/>
              <a:t>通缩货币，通胀货币</a:t>
            </a:r>
          </a:p>
          <a:p>
            <a:pPr lvl="1"/>
            <a:r>
              <a:rPr kumimoji="1" lang="zh-CN" altLang="en-US" dirty="0" smtClean="0"/>
              <a:t>密码学货币的属性</a:t>
            </a:r>
          </a:p>
          <a:p>
            <a:r>
              <a:rPr kumimoji="1" lang="zh-CN" altLang="en-US" dirty="0" smtClean="0"/>
              <a:t>加密货币的经济体系</a:t>
            </a:r>
          </a:p>
          <a:p>
            <a:pPr lvl="1"/>
            <a:r>
              <a:rPr kumimoji="1" lang="zh-CN" altLang="en-US" dirty="0" smtClean="0"/>
              <a:t>参与者</a:t>
            </a:r>
          </a:p>
          <a:p>
            <a:pPr lvl="1"/>
            <a:r>
              <a:rPr kumimoji="1" lang="zh-CN" altLang="en-US" dirty="0" smtClean="0"/>
              <a:t>参与者的贡献</a:t>
            </a:r>
          </a:p>
          <a:p>
            <a:pPr lvl="1"/>
            <a:r>
              <a:rPr kumimoji="1" lang="en-US" altLang="zh-CN" dirty="0" err="1" smtClean="0"/>
              <a:t>PoW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PoS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博弈论</a:t>
            </a:r>
          </a:p>
          <a:p>
            <a:pPr lvl="1"/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的历史和进化</a:t>
            </a:r>
          </a:p>
          <a:p>
            <a:pPr marL="457200" lvl="1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其他</a:t>
            </a:r>
          </a:p>
          <a:p>
            <a:pPr lvl="1"/>
            <a:r>
              <a:rPr kumimoji="1" lang="en-US" altLang="zh-CN" dirty="0" err="1" smtClean="0"/>
              <a:t>Btc</a:t>
            </a:r>
            <a:r>
              <a:rPr kumimoji="1" lang="zh-CN" altLang="en-US" dirty="0" smtClean="0"/>
              <a:t> 的微支付通道</a:t>
            </a:r>
          </a:p>
          <a:p>
            <a:pPr lvl="1"/>
            <a:r>
              <a:rPr kumimoji="1" lang="en-US" altLang="zh-CN" dirty="0" err="1" smtClean="0"/>
              <a:t>Btc</a:t>
            </a:r>
            <a:r>
              <a:rPr kumimoji="1" lang="zh-CN" altLang="en-US" dirty="0" smtClean="0"/>
              <a:t> 的闪电网络</a:t>
            </a:r>
          </a:p>
          <a:p>
            <a:pPr lvl="1"/>
            <a:r>
              <a:rPr kumimoji="1" lang="zh-CN" altLang="en-US" dirty="0" smtClean="0"/>
              <a:t>统计套利，配对交易</a:t>
            </a:r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09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14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隐私</a:t>
            </a:r>
          </a:p>
          <a:p>
            <a:r>
              <a:rPr kumimoji="1" lang="zh-CN" altLang="en-US" dirty="0" smtClean="0"/>
              <a:t>随机数生成</a:t>
            </a:r>
          </a:p>
          <a:p>
            <a:r>
              <a:rPr kumimoji="1" lang="zh-CN" altLang="en-US" dirty="0" smtClean="0"/>
              <a:t>形式化验证</a:t>
            </a:r>
          </a:p>
          <a:p>
            <a:r>
              <a:rPr kumimoji="1" lang="zh-CN" altLang="en-US" dirty="0" smtClean="0"/>
              <a:t>高级开发工具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3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隐私保护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混淆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等价命题</a:t>
            </a:r>
            <a:r>
              <a:rPr kumimoji="1" lang="en-US" altLang="zh-CN" dirty="0" smtClean="0"/>
              <a:t>&lt;=&gt;</a:t>
            </a:r>
            <a:r>
              <a:rPr kumimoji="1" lang="zh-CN" altLang="en-US" dirty="0" smtClean="0"/>
              <a:t>比特币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coinJoin</a:t>
            </a:r>
            <a:endParaRPr kumimoji="1" lang="zh-CN" altLang="en-US" dirty="0" smtClean="0"/>
          </a:p>
          <a:p>
            <a:r>
              <a:rPr kumimoji="1" lang="en-US" altLang="zh-CN" dirty="0" smtClean="0"/>
              <a:t>51%</a:t>
            </a:r>
            <a:r>
              <a:rPr kumimoji="1" lang="zh-CN" altLang="en-US" dirty="0" smtClean="0"/>
              <a:t> 信任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OR</a:t>
            </a:r>
            <a:endParaRPr kumimoji="1" lang="zh-CN" altLang="en-US" dirty="0" smtClean="0"/>
          </a:p>
          <a:p>
            <a:r>
              <a:rPr kumimoji="1" lang="en-US" altLang="zh-CN" dirty="0" smtClean="0"/>
              <a:t>ETH</a:t>
            </a:r>
            <a:r>
              <a:rPr kumimoji="1" lang="zh-CN" altLang="en-US" dirty="0" smtClean="0"/>
              <a:t> 的零知识证明来保护隐私性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区块链知道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output</a:t>
            </a:r>
            <a:endParaRPr kumimoji="1" lang="zh-CN" altLang="en-US" dirty="0"/>
          </a:p>
          <a:p>
            <a:r>
              <a:rPr kumimoji="1" lang="zh-CN" altLang="en-US" dirty="0" smtClean="0"/>
              <a:t>但是不知道合约内容。</a:t>
            </a:r>
          </a:p>
          <a:p>
            <a:r>
              <a:rPr kumimoji="1" lang="zh-CN" altLang="en-US" dirty="0" smtClean="0"/>
              <a:t>匿名货币 </a:t>
            </a:r>
            <a:r>
              <a:rPr kumimoji="1" lang="en-US" altLang="zh-CN" dirty="0" err="1" smtClean="0"/>
              <a:t>zcash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7569"/>
            <a:ext cx="5928445" cy="47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匿名投票的解决方案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29" y="1331259"/>
            <a:ext cx="10515600" cy="3239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1088" y="4706471"/>
            <a:ext cx="7525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Round1</a:t>
            </a:r>
            <a:r>
              <a:rPr kumimoji="1" lang="zh-CN" altLang="en-US" sz="2400" dirty="0" smtClean="0"/>
              <a:t> 和</a:t>
            </a:r>
            <a:r>
              <a:rPr kumimoji="1" lang="en-US" altLang="zh-CN" sz="2400" dirty="0" smtClean="0"/>
              <a:t>Round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 都使用了零知识证明技术来进行验证</a:t>
            </a:r>
          </a:p>
          <a:p>
            <a:r>
              <a:rPr kumimoji="1" lang="zh-CN" altLang="en-US" sz="2400" dirty="0" smtClean="0"/>
              <a:t>这样可以最大程度的保护投票者隐私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19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随机数生成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Randao</a:t>
            </a:r>
            <a:r>
              <a:rPr kumimoji="1" lang="zh-CN" altLang="en-US" dirty="0" smtClean="0"/>
              <a:t> 项目：</a:t>
            </a:r>
          </a:p>
          <a:p>
            <a:pPr marL="0" indent="0">
              <a:buNone/>
            </a:pP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sha3(s)-&gt; 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s-&gt;</a:t>
            </a:r>
            <a:r>
              <a:rPr kumimoji="1" lang="zh-CN" altLang="en-US" dirty="0" smtClean="0"/>
              <a:t>生成随机数 </a:t>
            </a:r>
            <a:r>
              <a:rPr kumimoji="1" lang="en-US" altLang="zh-CN" dirty="0" smtClean="0"/>
              <a:t>-&gt; </a:t>
            </a:r>
            <a:r>
              <a:rPr kumimoji="1" lang="zh-CN" altLang="en-US" dirty="0" smtClean="0"/>
              <a:t>分配利益</a:t>
            </a:r>
          </a:p>
          <a:p>
            <a:pPr marL="0" indent="0">
              <a:buNone/>
            </a:pPr>
            <a:r>
              <a:rPr kumimoji="1" lang="zh-CN" altLang="en-US" dirty="0" smtClean="0"/>
              <a:t>比如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随机数生成交给参与者</a:t>
            </a:r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设置窗口期，避免矿工拒绝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1" y="2937482"/>
            <a:ext cx="5105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随机数生成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Randao</a:t>
            </a:r>
            <a:r>
              <a:rPr kumimoji="1" lang="en-US" altLang="zh-CN" dirty="0" smtClean="0"/>
              <a:t>++ </a:t>
            </a:r>
          </a:p>
          <a:p>
            <a:r>
              <a:rPr kumimoji="1" lang="zh-CN" altLang="en-US" dirty="0" smtClean="0"/>
              <a:t>使用 </a:t>
            </a:r>
            <a:r>
              <a:rPr lang="en-US" altLang="zh-CN" dirty="0"/>
              <a:t>sequential </a:t>
            </a:r>
            <a:r>
              <a:rPr lang="en-US" altLang="zh-CN" dirty="0" err="1" smtClean="0"/>
              <a:t>PoW</a:t>
            </a:r>
            <a:r>
              <a:rPr lang="zh-CN" altLang="en-US" dirty="0" smtClean="0"/>
              <a:t>， 不再依赖“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N=</a:t>
            </a:r>
            <a:r>
              <a:rPr lang="zh-CN" altLang="en-US" dirty="0" smtClean="0"/>
              <a:t>锁定的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数量 </a:t>
            </a:r>
            <a:r>
              <a:rPr lang="en-US" altLang="zh-CN" dirty="0" smtClean="0"/>
              <a:t>=</a:t>
            </a:r>
            <a:r>
              <a:rPr lang="zh-CN" altLang="en-US" dirty="0" smtClean="0"/>
              <a:t> 窗口期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21" y="3124994"/>
            <a:ext cx="4838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8388" cy="39297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Bitcoin Beacon</a:t>
            </a:r>
          </a:p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Bitcoin</a:t>
            </a:r>
            <a:r>
              <a:rPr kumimoji="1" lang="zh-CN" altLang="en-US" dirty="0" smtClean="0"/>
              <a:t> 作为信息源</a:t>
            </a:r>
            <a:endParaRPr kumimoji="1" lang="zh-CN" altLang="en-US" dirty="0"/>
          </a:p>
          <a:p>
            <a:r>
              <a:rPr kumimoji="1" lang="zh-CN" altLang="en-US" dirty="0" smtClean="0"/>
              <a:t>所有人可验证</a:t>
            </a:r>
          </a:p>
          <a:p>
            <a:r>
              <a:rPr kumimoji="1" lang="zh-CN" altLang="en-US" dirty="0" smtClean="0"/>
              <a:t>对抗恶意矿工</a:t>
            </a:r>
          </a:p>
        </p:txBody>
      </p:sp>
    </p:spTree>
    <p:extLst>
      <p:ext uri="{BB962C8B-B14F-4D97-AF65-F5344CB8AC3E}">
        <p14:creationId xmlns:p14="http://schemas.microsoft.com/office/powerpoint/2010/main" val="44812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形式化验证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 不够完美</a:t>
            </a:r>
          </a:p>
          <a:p>
            <a:r>
              <a:rPr kumimoji="1" lang="zh-CN" altLang="en-US" dirty="0" smtClean="0"/>
              <a:t>形式化验证数学上证明没有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smtClean="0"/>
              <a:t>Bug</a:t>
            </a:r>
          </a:p>
          <a:p>
            <a:r>
              <a:rPr kumimoji="1" lang="zh-CN" altLang="en-US" dirty="0" smtClean="0"/>
              <a:t>仍在进行中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009" y="147918"/>
            <a:ext cx="6421155" cy="45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安全相关的开发工具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/>
              <a:t>Oyente</a:t>
            </a:r>
            <a:r>
              <a:rPr lang="zh-CN" altLang="en-US" b="1" dirty="0" smtClean="0"/>
              <a:t>：  开发中，可以检测部分已知的安全问题</a:t>
            </a:r>
          </a:p>
          <a:p>
            <a:pPr marL="0" indent="0">
              <a:buNone/>
            </a:pPr>
            <a:r>
              <a:rPr lang="zh-CN" altLang="en-US" b="1" dirty="0"/>
              <a:t>	</a:t>
            </a:r>
            <a:r>
              <a:rPr lang="zh-CN" altLang="en-US" b="1" dirty="0" smtClean="0"/>
              <a:t>时间戳依赖，随机数生成等</a:t>
            </a:r>
          </a:p>
          <a:p>
            <a:pPr marL="0" indent="0">
              <a:buNone/>
            </a:pPr>
            <a:r>
              <a:rPr lang="en-US" altLang="zh-CN" b="1" dirty="0" smtClean="0"/>
              <a:t>Zeppelin</a:t>
            </a:r>
            <a:r>
              <a:rPr lang="zh-CN" altLang="en-US" b="1" dirty="0" smtClean="0"/>
              <a:t>：测试生成 安全的</a:t>
            </a:r>
            <a:r>
              <a:rPr lang="en-US" altLang="zh-CN" b="1" dirty="0" smtClean="0"/>
              <a:t>solidity</a:t>
            </a:r>
            <a:r>
              <a:rPr lang="zh-CN" altLang="en-US" b="1" dirty="0" smtClean="0"/>
              <a:t> 代码，已经和</a:t>
            </a:r>
            <a:r>
              <a:rPr lang="en-US" altLang="zh-CN" b="1" dirty="0" smtClean="0"/>
              <a:t>Golem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Aragon</a:t>
            </a:r>
            <a:r>
              <a:rPr lang="zh-CN" altLang="en-US" b="1" dirty="0" smtClean="0"/>
              <a:t> 等项目合作，可以配合</a:t>
            </a:r>
            <a:r>
              <a:rPr lang="en-US" altLang="zh-CN" b="1" dirty="0" smtClean="0"/>
              <a:t>truffle</a:t>
            </a:r>
            <a:r>
              <a:rPr lang="zh-CN" altLang="en-US" b="1" dirty="0" smtClean="0"/>
              <a:t> 使用。</a:t>
            </a:r>
          </a:p>
          <a:p>
            <a:pPr marL="0" indent="0">
              <a:buNone/>
            </a:pPr>
            <a:r>
              <a:rPr lang="en-US" altLang="zh-CN" b="1" dirty="0" err="1" smtClean="0"/>
              <a:t>SolCover</a:t>
            </a:r>
            <a:r>
              <a:rPr lang="zh-CN" altLang="en-US" b="1" dirty="0" smtClean="0"/>
              <a:t>：覆盖测试。（强于单元测试，弱于形式化验证）</a:t>
            </a:r>
          </a:p>
          <a:p>
            <a:pPr marL="0" indent="0">
              <a:buNone/>
            </a:pPr>
            <a:r>
              <a:rPr lang="en-US" altLang="zh-CN" b="1" dirty="0" err="1" smtClean="0"/>
              <a:t>Solgraph</a:t>
            </a:r>
            <a:r>
              <a:rPr lang="zh-CN" altLang="en-US" b="1" dirty="0" smtClean="0"/>
              <a:t>：可视化函数调用。高亮风险代码</a:t>
            </a:r>
          </a:p>
          <a:p>
            <a:pPr marL="0" indent="0">
              <a:buNone/>
            </a:pPr>
            <a:r>
              <a:rPr lang="en-US" altLang="zh-CN" b="1" dirty="0" err="1" smtClean="0"/>
              <a:t>Solint</a:t>
            </a:r>
            <a:r>
              <a:rPr lang="zh-CN" altLang="en-US" b="1" dirty="0" smtClean="0"/>
              <a:t>：一致性</a:t>
            </a:r>
          </a:p>
          <a:p>
            <a:pPr marL="0" indent="0">
              <a:buNone/>
            </a:pPr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5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318</Words>
  <Application>Microsoft Macintosh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隐私保护-混淆</vt:lpstr>
      <vt:lpstr>匿名投票的解决方案</vt:lpstr>
      <vt:lpstr>随机数生成</vt:lpstr>
      <vt:lpstr>随机数生成</vt:lpstr>
      <vt:lpstr>其他方案</vt:lpstr>
      <vt:lpstr>形式化验证</vt:lpstr>
      <vt:lpstr>安全相关的开发工具</vt:lpstr>
      <vt:lpstr>我们讲了什么</vt:lpstr>
      <vt:lpstr>没有讲的内容</vt:lpstr>
      <vt:lpstr>PowerPoint 演示文稿</vt:lpstr>
      <vt:lpstr>Q &amp; A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34</cp:revision>
  <cp:lastPrinted>2017-06-06T05:54:32Z</cp:lastPrinted>
  <dcterms:created xsi:type="dcterms:W3CDTF">2017-06-06T01:54:46Z</dcterms:created>
  <dcterms:modified xsi:type="dcterms:W3CDTF">2017-06-09T09:28:29Z</dcterms:modified>
</cp:coreProperties>
</file>