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CC6600"/>
    <a:srgbClr val="FFCC00"/>
    <a:srgbClr val="FF9966"/>
    <a:srgbClr val="FF9933"/>
    <a:srgbClr val="FF9900"/>
    <a:srgbClr val="9933FF"/>
    <a:srgbClr val="99FF99"/>
    <a:srgbClr val="99FFCC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0DAB-9F28-4A47-9572-194DFC8F554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DD65B-AC2C-4F33-BC5D-96908E300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80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0DAB-9F28-4A47-9572-194DFC8F554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DD65B-AC2C-4F33-BC5D-96908E300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0DAB-9F28-4A47-9572-194DFC8F554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DD65B-AC2C-4F33-BC5D-96908E300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77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0DAB-9F28-4A47-9572-194DFC8F554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DD65B-AC2C-4F33-BC5D-96908E300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7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0DAB-9F28-4A47-9572-194DFC8F554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DD65B-AC2C-4F33-BC5D-96908E300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52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0DAB-9F28-4A47-9572-194DFC8F554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DD65B-AC2C-4F33-BC5D-96908E300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8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0DAB-9F28-4A47-9572-194DFC8F554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DD65B-AC2C-4F33-BC5D-96908E300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94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0DAB-9F28-4A47-9572-194DFC8F554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DD65B-AC2C-4F33-BC5D-96908E300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3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0DAB-9F28-4A47-9572-194DFC8F554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DD65B-AC2C-4F33-BC5D-96908E300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3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0DAB-9F28-4A47-9572-194DFC8F554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DD65B-AC2C-4F33-BC5D-96908E300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5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0DAB-9F28-4A47-9572-194DFC8F554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DD65B-AC2C-4F33-BC5D-96908E300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96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F0DAB-9F28-4A47-9572-194DFC8F554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DD65B-AC2C-4F33-BC5D-96908E300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4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68" y="236951"/>
            <a:ext cx="11357564" cy="470297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120976" y="2705908"/>
            <a:ext cx="259711" cy="221837"/>
          </a:xfrm>
          <a:prstGeom prst="ellipse">
            <a:avLst/>
          </a:prstGeom>
          <a:solidFill>
            <a:srgbClr val="FF66CC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407740" y="1287735"/>
            <a:ext cx="1542035" cy="1401358"/>
          </a:xfrm>
          <a:prstGeom prst="straightConnector1">
            <a:avLst/>
          </a:prstGeom>
          <a:ln w="19050">
            <a:solidFill>
              <a:srgbClr val="FF66CC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261584" y="3583335"/>
            <a:ext cx="259711" cy="22183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11504933" y="1484904"/>
            <a:ext cx="259711" cy="221837"/>
          </a:xfrm>
          <a:prstGeom prst="ellipse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0" name="Oval 9"/>
          <p:cNvSpPr/>
          <p:nvPr/>
        </p:nvSpPr>
        <p:spPr>
          <a:xfrm>
            <a:off x="11504933" y="2118852"/>
            <a:ext cx="259711" cy="22183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11504933" y="1766577"/>
            <a:ext cx="259711" cy="221837"/>
          </a:xfrm>
          <a:prstGeom prst="ellipse">
            <a:avLst/>
          </a:prstGeom>
          <a:solidFill>
            <a:srgbClr val="99FF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12" name="Oval 11"/>
          <p:cNvSpPr/>
          <p:nvPr/>
        </p:nvSpPr>
        <p:spPr>
          <a:xfrm>
            <a:off x="11504933" y="3120724"/>
            <a:ext cx="259711" cy="22183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7" name="Oval 16"/>
          <p:cNvSpPr/>
          <p:nvPr/>
        </p:nvSpPr>
        <p:spPr>
          <a:xfrm>
            <a:off x="11504932" y="1155756"/>
            <a:ext cx="259711" cy="221837"/>
          </a:xfrm>
          <a:prstGeom prst="ellipse">
            <a:avLst/>
          </a:prstGeom>
          <a:solidFill>
            <a:srgbClr val="FF66CC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11918" y="4505637"/>
            <a:ext cx="3305907" cy="276999"/>
            <a:chOff x="189009" y="5106065"/>
            <a:chExt cx="3305907" cy="276999"/>
          </a:xfrm>
        </p:grpSpPr>
        <p:sp>
          <p:nvSpPr>
            <p:cNvPr id="15" name="Oval 14"/>
            <p:cNvSpPr/>
            <p:nvPr/>
          </p:nvSpPr>
          <p:spPr>
            <a:xfrm>
              <a:off x="189009" y="5133726"/>
              <a:ext cx="259711" cy="22183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48720" y="5106065"/>
              <a:ext cx="30461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Submit button to launch the search</a:t>
              </a:r>
              <a:endParaRPr lang="en-US" sz="1200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71629" y="4214807"/>
            <a:ext cx="3046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Input box to enter the text</a:t>
            </a:r>
            <a:endParaRPr lang="en-US" sz="1200" dirty="0"/>
          </a:p>
        </p:txBody>
      </p:sp>
      <p:sp>
        <p:nvSpPr>
          <p:cNvPr id="25" name="Oval 24"/>
          <p:cNvSpPr/>
          <p:nvPr/>
        </p:nvSpPr>
        <p:spPr>
          <a:xfrm>
            <a:off x="211918" y="4242387"/>
            <a:ext cx="259711" cy="221837"/>
          </a:xfrm>
          <a:prstGeom prst="ellipse">
            <a:avLst/>
          </a:prstGeom>
          <a:solidFill>
            <a:srgbClr val="FF66CC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876937" y="2689093"/>
            <a:ext cx="389567" cy="238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629919" y="1749762"/>
            <a:ext cx="389567" cy="238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289049" y="1988414"/>
            <a:ext cx="340870" cy="676912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0059301" y="2671321"/>
            <a:ext cx="909892" cy="2564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5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9422" y="334932"/>
            <a:ext cx="3046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Displays, as-is, the text you entered </a:t>
            </a:r>
            <a:endParaRPr lang="en-US" sz="1200" dirty="0"/>
          </a:p>
        </p:txBody>
      </p:sp>
      <p:sp>
        <p:nvSpPr>
          <p:cNvPr id="3" name="Oval 2"/>
          <p:cNvSpPr/>
          <p:nvPr/>
        </p:nvSpPr>
        <p:spPr>
          <a:xfrm>
            <a:off x="259711" y="362514"/>
            <a:ext cx="259711" cy="221837"/>
          </a:xfrm>
          <a:prstGeom prst="ellipse">
            <a:avLst/>
          </a:prstGeom>
          <a:solidFill>
            <a:srgbClr val="FF66CC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4" name="Oval 3"/>
          <p:cNvSpPr/>
          <p:nvPr/>
        </p:nvSpPr>
        <p:spPr>
          <a:xfrm>
            <a:off x="259710" y="703283"/>
            <a:ext cx="259711" cy="221837"/>
          </a:xfrm>
          <a:prstGeom prst="ellipse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9421" y="611931"/>
            <a:ext cx="7758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text entered is transformed to lowercase and cleaned: e.g. removal punctuation, special characters, numbers, emoticons, URLs, extra white spaces....replacement of contractions (e.g. I’ll to I will)</a:t>
            </a:r>
            <a:endParaRPr lang="en-US" sz="1200" dirty="0"/>
          </a:p>
        </p:txBody>
      </p:sp>
      <p:sp>
        <p:nvSpPr>
          <p:cNvPr id="6" name="Oval 5"/>
          <p:cNvSpPr/>
          <p:nvPr/>
        </p:nvSpPr>
        <p:spPr>
          <a:xfrm>
            <a:off x="259710" y="1134283"/>
            <a:ext cx="259711" cy="22183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9421" y="1102936"/>
            <a:ext cx="85109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Indicates which n-Grams directory is used for the prediction: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 smtClean="0"/>
              <a:t>4-Grams: if length of the entered text is &gt;=3 (the algorithm is taking the last 3 words of your text to predict the subsequent word)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 smtClean="0"/>
              <a:t>3-Grams: if length of the entered text is = 2 (the algorithm is taking the last 2 words of your text to predict the subsequent word)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 smtClean="0"/>
              <a:t>2-Grams: if length of the entered text is = 1</a:t>
            </a:r>
            <a:endParaRPr lang="en-US" sz="1200" dirty="0"/>
          </a:p>
          <a:p>
            <a:r>
              <a:rPr lang="en-US" sz="1200" dirty="0" smtClean="0"/>
              <a:t>Gives the time necessary to run the algorithm</a:t>
            </a:r>
          </a:p>
        </p:txBody>
      </p:sp>
      <p:sp>
        <p:nvSpPr>
          <p:cNvPr id="8" name="Oval 7"/>
          <p:cNvSpPr/>
          <p:nvPr/>
        </p:nvSpPr>
        <p:spPr>
          <a:xfrm>
            <a:off x="259709" y="2217226"/>
            <a:ext cx="259711" cy="22183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9420" y="2185879"/>
            <a:ext cx="851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Lists the possible next words (in green) with the highest probability of </a:t>
            </a:r>
            <a:r>
              <a:rPr lang="en-US" sz="1200" dirty="0" smtClean="0"/>
              <a:t>occurrence </a:t>
            </a:r>
            <a:r>
              <a:rPr lang="en-US" sz="1200" dirty="0" smtClean="0"/>
              <a:t>(applies to the string combination: word_1 to word_4 in case of a 4-Grams). 10 options maximum are shown.</a:t>
            </a:r>
          </a:p>
        </p:txBody>
      </p:sp>
      <p:sp>
        <p:nvSpPr>
          <p:cNvPr id="10" name="Oval 9"/>
          <p:cNvSpPr/>
          <p:nvPr/>
        </p:nvSpPr>
        <p:spPr>
          <a:xfrm>
            <a:off x="259709" y="2708231"/>
            <a:ext cx="259711" cy="221837"/>
          </a:xfrm>
          <a:prstGeom prst="ellipse">
            <a:avLst/>
          </a:prstGeom>
          <a:solidFill>
            <a:srgbClr val="99FF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9419" y="2676884"/>
            <a:ext cx="8510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Returns the text you entered, extended with the predicted word with the highest probability.</a:t>
            </a:r>
          </a:p>
        </p:txBody>
      </p:sp>
    </p:spTree>
    <p:extLst>
      <p:ext uri="{BB962C8B-B14F-4D97-AF65-F5344CB8AC3E}">
        <p14:creationId xmlns:p14="http://schemas.microsoft.com/office/powerpoint/2010/main" val="1480965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1" y="509548"/>
            <a:ext cx="8045863" cy="406420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305907" y="1190344"/>
            <a:ext cx="286765" cy="1839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44450" y="2164261"/>
            <a:ext cx="275943" cy="23644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5993" y="1509572"/>
            <a:ext cx="5080601" cy="1677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16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/>
        </p:nvSpPr>
        <p:spPr>
          <a:xfrm>
            <a:off x="124445" y="156909"/>
            <a:ext cx="2510542" cy="5502632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402190" y="340867"/>
            <a:ext cx="1875694" cy="704649"/>
          </a:xfrm>
          <a:prstGeom prst="roundRect">
            <a:avLst/>
          </a:prstGeom>
          <a:solidFill>
            <a:srgbClr val="CC66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200" dirty="0"/>
              <a:t>Data Acquisition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02190" y="1477744"/>
            <a:ext cx="1875694" cy="719412"/>
          </a:xfrm>
          <a:prstGeom prst="roundRect">
            <a:avLst/>
          </a:prstGeom>
          <a:solidFill>
            <a:srgbClr val="FF9933"/>
          </a:solidFill>
          <a:ln>
            <a:solidFill>
              <a:srgbClr val="CC66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200" dirty="0" smtClean="0"/>
              <a:t>Data </a:t>
            </a:r>
            <a:r>
              <a:rPr lang="en-US" sz="1200" dirty="0"/>
              <a:t>Sampling &amp; Basic Cleanup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23124" y="2768612"/>
            <a:ext cx="1875694" cy="1152469"/>
          </a:xfrm>
          <a:prstGeom prst="roundRect">
            <a:avLst/>
          </a:prstGeom>
          <a:solidFill>
            <a:srgbClr val="FF9966"/>
          </a:solidFill>
          <a:ln>
            <a:solidFill>
              <a:srgbClr val="CC66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200" dirty="0"/>
              <a:t>Corpus Creation</a:t>
            </a:r>
          </a:p>
          <a:p>
            <a:pPr lvl="0"/>
            <a:r>
              <a:rPr lang="en-US" sz="1200" dirty="0"/>
              <a:t>Corpus Data Cleanup</a:t>
            </a:r>
          </a:p>
          <a:p>
            <a:pPr lvl="0"/>
            <a:r>
              <a:rPr lang="en-US" sz="1200" dirty="0" smtClean="0"/>
              <a:t>N-Grams Tokenization</a:t>
            </a:r>
            <a:endParaRPr lang="en-US" sz="1200" dirty="0"/>
          </a:p>
          <a:p>
            <a:pPr lvl="0"/>
            <a:r>
              <a:rPr lang="en-US" sz="1200" dirty="0"/>
              <a:t>Construct Document Feature </a:t>
            </a:r>
            <a:r>
              <a:rPr lang="en-US" sz="1200" dirty="0" smtClean="0"/>
              <a:t>frequency matrix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818815" y="254298"/>
            <a:ext cx="1045479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DownloadFiles.R</a:t>
            </a:r>
            <a:endParaRPr lang="en-US" sz="1000" dirty="0"/>
          </a:p>
        </p:txBody>
      </p:sp>
      <p:sp>
        <p:nvSpPr>
          <p:cNvPr id="15" name="Rounded Rectangle 14"/>
          <p:cNvSpPr/>
          <p:nvPr/>
        </p:nvSpPr>
        <p:spPr>
          <a:xfrm>
            <a:off x="423124" y="4479728"/>
            <a:ext cx="1875694" cy="1093239"/>
          </a:xfrm>
          <a:prstGeom prst="roundRect">
            <a:avLst/>
          </a:prstGeom>
          <a:solidFill>
            <a:srgbClr val="FFCC00"/>
          </a:solidFill>
          <a:ln>
            <a:solidFill>
              <a:srgbClr val="CC66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Build Dictionary files using </a:t>
            </a:r>
            <a:r>
              <a:rPr lang="en-US" sz="1200" dirty="0"/>
              <a:t>NLP N-Grams Model with </a:t>
            </a:r>
            <a:r>
              <a:rPr lang="en-US" sz="1200" dirty="0" err="1"/>
              <a:t>Kneser</a:t>
            </a:r>
            <a:r>
              <a:rPr lang="en-US" sz="1200" dirty="0"/>
              <a:t>-Ney </a:t>
            </a:r>
            <a:r>
              <a:rPr lang="en-US" sz="1200" dirty="0" smtClean="0"/>
              <a:t>smoothing</a:t>
            </a:r>
            <a:endParaRPr lang="en-US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5352234" y="1925343"/>
            <a:ext cx="1875694" cy="1152469"/>
          </a:xfrm>
          <a:prstGeom prst="roundRect">
            <a:avLst/>
          </a:prstGeom>
          <a:solidFill>
            <a:srgbClr val="9933FF"/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200" dirty="0" smtClean="0"/>
              <a:t>Build Predictive Text Model</a:t>
            </a:r>
            <a:endParaRPr lang="en-US" sz="1200" dirty="0"/>
          </a:p>
        </p:txBody>
      </p:sp>
      <p:sp>
        <p:nvSpPr>
          <p:cNvPr id="19" name="Flowchart: Document 18"/>
          <p:cNvSpPr/>
          <p:nvPr/>
        </p:nvSpPr>
        <p:spPr>
          <a:xfrm>
            <a:off x="3362018" y="1075873"/>
            <a:ext cx="1201165" cy="70879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1-GRAM dictionary</a:t>
            </a:r>
            <a:endParaRPr lang="en-US" sz="1200" dirty="0"/>
          </a:p>
        </p:txBody>
      </p:sp>
      <p:sp>
        <p:nvSpPr>
          <p:cNvPr id="20" name="Flowchart: Document 19"/>
          <p:cNvSpPr/>
          <p:nvPr/>
        </p:nvSpPr>
        <p:spPr>
          <a:xfrm>
            <a:off x="3362018" y="1849150"/>
            <a:ext cx="1201165" cy="70879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2-GRAMS dictionary</a:t>
            </a:r>
            <a:endParaRPr lang="en-US" sz="1200" dirty="0"/>
          </a:p>
        </p:txBody>
      </p:sp>
      <p:sp>
        <p:nvSpPr>
          <p:cNvPr id="21" name="Flowchart: Document 20"/>
          <p:cNvSpPr/>
          <p:nvPr/>
        </p:nvSpPr>
        <p:spPr>
          <a:xfrm>
            <a:off x="3362017" y="2622427"/>
            <a:ext cx="1201165" cy="70879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3-GRAMS dictionary</a:t>
            </a:r>
            <a:endParaRPr lang="en-US" sz="1200" dirty="0"/>
          </a:p>
        </p:txBody>
      </p:sp>
      <p:sp>
        <p:nvSpPr>
          <p:cNvPr id="22" name="Flowchart: Document 21"/>
          <p:cNvSpPr/>
          <p:nvPr/>
        </p:nvSpPr>
        <p:spPr>
          <a:xfrm>
            <a:off x="3362016" y="3381356"/>
            <a:ext cx="1201165" cy="70879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4-GRAMS dictionary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943457" y="2601427"/>
            <a:ext cx="704039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NGrams.R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784824" y="1411115"/>
            <a:ext cx="111440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SampleCreation.R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925872" y="4349327"/>
            <a:ext cx="942887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NGramsFreq.R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3425825" y="566989"/>
            <a:ext cx="12455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FREQUENCY DICTIONARIES</a:t>
            </a:r>
            <a:endParaRPr lang="en-US" sz="11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50378" y="1812624"/>
            <a:ext cx="94769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PredictWord.R</a:t>
            </a:r>
            <a:endParaRPr lang="en-US" sz="1000" dirty="0"/>
          </a:p>
        </p:txBody>
      </p:sp>
      <p:sp>
        <p:nvSpPr>
          <p:cNvPr id="30" name="Down Arrow 29"/>
          <p:cNvSpPr/>
          <p:nvPr/>
        </p:nvSpPr>
        <p:spPr>
          <a:xfrm>
            <a:off x="1180423" y="1057418"/>
            <a:ext cx="319228" cy="372853"/>
          </a:xfrm>
          <a:prstGeom prst="downArrow">
            <a:avLst/>
          </a:prstGeom>
          <a:solidFill>
            <a:srgbClr val="CC66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/>
          </a:p>
        </p:txBody>
      </p:sp>
      <p:sp>
        <p:nvSpPr>
          <p:cNvPr id="31" name="Down Arrow 30"/>
          <p:cNvSpPr/>
          <p:nvPr/>
        </p:nvSpPr>
        <p:spPr>
          <a:xfrm>
            <a:off x="1190540" y="2199941"/>
            <a:ext cx="319228" cy="402742"/>
          </a:xfrm>
          <a:prstGeom prst="downArrow">
            <a:avLst/>
          </a:prstGeom>
          <a:solidFill>
            <a:srgbClr val="FF9933"/>
          </a:solidFill>
          <a:ln>
            <a:solidFill>
              <a:srgbClr val="CC66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/>
          </a:p>
        </p:txBody>
      </p:sp>
      <p:sp>
        <p:nvSpPr>
          <p:cNvPr id="32" name="Down Arrow 31"/>
          <p:cNvSpPr/>
          <p:nvPr/>
        </p:nvSpPr>
        <p:spPr>
          <a:xfrm>
            <a:off x="1142746" y="3921081"/>
            <a:ext cx="319228" cy="402742"/>
          </a:xfrm>
          <a:prstGeom prst="downArrow">
            <a:avLst/>
          </a:prstGeom>
          <a:solidFill>
            <a:srgbClr val="FF9966"/>
          </a:solidFill>
          <a:ln>
            <a:solidFill>
              <a:srgbClr val="CC66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/>
          </a:p>
        </p:txBody>
      </p:sp>
      <p:sp>
        <p:nvSpPr>
          <p:cNvPr id="33" name="Right Arrow 32"/>
          <p:cNvSpPr/>
          <p:nvPr/>
        </p:nvSpPr>
        <p:spPr>
          <a:xfrm>
            <a:off x="2647814" y="2349281"/>
            <a:ext cx="665510" cy="413914"/>
          </a:xfrm>
          <a:prstGeom prst="rightArrow">
            <a:avLst/>
          </a:prstGeom>
          <a:solidFill>
            <a:srgbClr val="FFCC00"/>
          </a:solidFill>
          <a:ln>
            <a:solidFill>
              <a:srgbClr val="CC66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/>
          </a:p>
        </p:txBody>
      </p:sp>
      <p:sp>
        <p:nvSpPr>
          <p:cNvPr id="34" name="Right Arrow 33"/>
          <p:cNvSpPr/>
          <p:nvPr/>
        </p:nvSpPr>
        <p:spPr>
          <a:xfrm>
            <a:off x="4615486" y="2294620"/>
            <a:ext cx="665510" cy="413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5" name="Rounded Rectangle 34"/>
          <p:cNvSpPr/>
          <p:nvPr/>
        </p:nvSpPr>
        <p:spPr>
          <a:xfrm>
            <a:off x="8035914" y="1873704"/>
            <a:ext cx="1875694" cy="1152469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200" dirty="0" smtClean="0"/>
              <a:t>Create Predictive Text Product</a:t>
            </a:r>
          </a:p>
          <a:p>
            <a:pPr lvl="0"/>
            <a:r>
              <a:rPr lang="en-US" sz="1200" dirty="0" smtClean="0"/>
              <a:t>(Shiny Application)</a:t>
            </a:r>
            <a:endParaRPr lang="en-US" sz="1200" dirty="0"/>
          </a:p>
        </p:txBody>
      </p:sp>
      <p:sp>
        <p:nvSpPr>
          <p:cNvPr id="36" name="Right Arrow 35"/>
          <p:cNvSpPr/>
          <p:nvPr/>
        </p:nvSpPr>
        <p:spPr>
          <a:xfrm>
            <a:off x="7299166" y="2294620"/>
            <a:ext cx="665510" cy="413914"/>
          </a:xfrm>
          <a:prstGeom prst="rightArrow">
            <a:avLst/>
          </a:prstGeom>
          <a:solidFill>
            <a:srgbClr val="9933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79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edefined Process 4"/>
          <p:cNvSpPr/>
          <p:nvPr/>
        </p:nvSpPr>
        <p:spPr>
          <a:xfrm>
            <a:off x="1850442" y="954466"/>
            <a:ext cx="1571350" cy="725027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Load N_GRAMS Frequency Dictionary files</a:t>
            </a:r>
            <a:endParaRPr lang="en-US" sz="1100" dirty="0"/>
          </a:p>
        </p:txBody>
      </p:sp>
      <p:sp>
        <p:nvSpPr>
          <p:cNvPr id="8" name="Flowchart: Predefined Process 7"/>
          <p:cNvSpPr/>
          <p:nvPr/>
        </p:nvSpPr>
        <p:spPr>
          <a:xfrm>
            <a:off x="1850442" y="1914156"/>
            <a:ext cx="1571350" cy="725027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Clean Input Text</a:t>
            </a:r>
          </a:p>
        </p:txBody>
      </p:sp>
      <p:sp>
        <p:nvSpPr>
          <p:cNvPr id="10" name="Flowchart: Terminator 9"/>
          <p:cNvSpPr/>
          <p:nvPr/>
        </p:nvSpPr>
        <p:spPr>
          <a:xfrm>
            <a:off x="1774693" y="153690"/>
            <a:ext cx="1735023" cy="533750"/>
          </a:xfrm>
          <a:prstGeom prst="flowChartTerminator">
            <a:avLst/>
          </a:prstGeom>
          <a:solidFill>
            <a:srgbClr val="FF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</a:t>
            </a:r>
          </a:p>
          <a:p>
            <a:pPr algn="ctr"/>
            <a:r>
              <a:rPr lang="en-US" sz="1200" dirty="0" smtClean="0"/>
              <a:t>Sentence </a:t>
            </a:r>
          </a:p>
          <a:p>
            <a:pPr algn="ctr"/>
            <a:r>
              <a:rPr lang="en-US" sz="1200" dirty="0" smtClean="0"/>
              <a:t>(min. 1 word)</a:t>
            </a:r>
            <a:endParaRPr lang="en-US" sz="1200" dirty="0"/>
          </a:p>
        </p:txBody>
      </p:sp>
      <p:sp>
        <p:nvSpPr>
          <p:cNvPr id="11" name="Flowchart: Decision 10"/>
          <p:cNvSpPr/>
          <p:nvPr/>
        </p:nvSpPr>
        <p:spPr>
          <a:xfrm>
            <a:off x="3758719" y="1859666"/>
            <a:ext cx="1152469" cy="83264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Nr</a:t>
            </a:r>
            <a:r>
              <a:rPr lang="en-US" sz="1200" dirty="0" smtClean="0"/>
              <a:t> words &gt;=</a:t>
            </a:r>
            <a:r>
              <a:rPr lang="en-US" sz="1200" dirty="0"/>
              <a:t>3</a:t>
            </a:r>
          </a:p>
        </p:txBody>
      </p:sp>
      <p:sp>
        <p:nvSpPr>
          <p:cNvPr id="12" name="Flowchart: Predefined Process 11"/>
          <p:cNvSpPr/>
          <p:nvPr/>
        </p:nvSpPr>
        <p:spPr>
          <a:xfrm>
            <a:off x="5383824" y="1905916"/>
            <a:ext cx="1753053" cy="725027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Search prediction in 4-GRAMS dictionary </a:t>
            </a:r>
            <a:endParaRPr lang="en-US" sz="1200" dirty="0"/>
          </a:p>
        </p:txBody>
      </p:sp>
      <p:sp>
        <p:nvSpPr>
          <p:cNvPr id="13" name="Flowchart: Predefined Process 12"/>
          <p:cNvSpPr/>
          <p:nvPr/>
        </p:nvSpPr>
        <p:spPr>
          <a:xfrm>
            <a:off x="5383824" y="3264050"/>
            <a:ext cx="1753053" cy="725027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Search prediction in 3-GRAMS dictionary </a:t>
            </a:r>
            <a:endParaRPr lang="en-US" sz="1200" dirty="0"/>
          </a:p>
        </p:txBody>
      </p:sp>
      <p:sp>
        <p:nvSpPr>
          <p:cNvPr id="14" name="Flowchart: Decision 13"/>
          <p:cNvSpPr/>
          <p:nvPr/>
        </p:nvSpPr>
        <p:spPr>
          <a:xfrm>
            <a:off x="3779912" y="3206405"/>
            <a:ext cx="1152469" cy="83264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Nr</a:t>
            </a:r>
            <a:r>
              <a:rPr lang="en-US" sz="1200" dirty="0" smtClean="0"/>
              <a:t> words =2</a:t>
            </a:r>
            <a:endParaRPr lang="en-US" sz="1200" dirty="0"/>
          </a:p>
        </p:txBody>
      </p:sp>
      <p:sp>
        <p:nvSpPr>
          <p:cNvPr id="15" name="Flowchart: Decision 14"/>
          <p:cNvSpPr/>
          <p:nvPr/>
        </p:nvSpPr>
        <p:spPr>
          <a:xfrm>
            <a:off x="3796145" y="4427042"/>
            <a:ext cx="1152469" cy="83264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Nr</a:t>
            </a:r>
            <a:r>
              <a:rPr lang="en-US" sz="1200" dirty="0" smtClean="0"/>
              <a:t> words =1</a:t>
            </a:r>
            <a:endParaRPr lang="en-US" sz="1200" dirty="0"/>
          </a:p>
        </p:txBody>
      </p:sp>
      <p:sp>
        <p:nvSpPr>
          <p:cNvPr id="16" name="Flowchart: Predefined Process 15"/>
          <p:cNvSpPr/>
          <p:nvPr/>
        </p:nvSpPr>
        <p:spPr>
          <a:xfrm>
            <a:off x="5411333" y="4480849"/>
            <a:ext cx="1753053" cy="725027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Search prediction in 2-GRAMS dictionary </a:t>
            </a:r>
            <a:endParaRPr lang="en-US" sz="1200" dirty="0"/>
          </a:p>
        </p:txBody>
      </p:sp>
      <p:sp>
        <p:nvSpPr>
          <p:cNvPr id="17" name="Flowchart: Decision 16"/>
          <p:cNvSpPr/>
          <p:nvPr/>
        </p:nvSpPr>
        <p:spPr>
          <a:xfrm>
            <a:off x="7571530" y="1852108"/>
            <a:ext cx="1358978" cy="83264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Found ?</a:t>
            </a:r>
            <a:endParaRPr lang="en-US" sz="1200" dirty="0"/>
          </a:p>
        </p:txBody>
      </p:sp>
      <p:cxnSp>
        <p:nvCxnSpPr>
          <p:cNvPr id="19" name="Elbow Connector 18"/>
          <p:cNvCxnSpPr>
            <a:stCxn id="12" idx="3"/>
            <a:endCxn id="17" idx="1"/>
          </p:cNvCxnSpPr>
          <p:nvPr/>
        </p:nvCxnSpPr>
        <p:spPr>
          <a:xfrm flipV="1">
            <a:off x="7136877" y="2268429"/>
            <a:ext cx="43465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7" idx="2"/>
            <a:endCxn id="13" idx="0"/>
          </p:cNvCxnSpPr>
          <p:nvPr/>
        </p:nvCxnSpPr>
        <p:spPr>
          <a:xfrm rot="5400000">
            <a:off x="6966035" y="1979066"/>
            <a:ext cx="579300" cy="19906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ecision 23"/>
          <p:cNvSpPr/>
          <p:nvPr/>
        </p:nvSpPr>
        <p:spPr>
          <a:xfrm>
            <a:off x="7571530" y="3210242"/>
            <a:ext cx="1358978" cy="83264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Found ?</a:t>
            </a:r>
          </a:p>
        </p:txBody>
      </p:sp>
      <p:cxnSp>
        <p:nvCxnSpPr>
          <p:cNvPr id="28" name="Elbow Connector 27"/>
          <p:cNvCxnSpPr>
            <a:stCxn id="11" idx="3"/>
            <a:endCxn id="12" idx="1"/>
          </p:cNvCxnSpPr>
          <p:nvPr/>
        </p:nvCxnSpPr>
        <p:spPr>
          <a:xfrm flipV="1">
            <a:off x="4911188" y="2268430"/>
            <a:ext cx="472636" cy="75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flipV="1">
            <a:off x="7114329" y="3626562"/>
            <a:ext cx="43465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4" idx="2"/>
            <a:endCxn id="16" idx="0"/>
          </p:cNvCxnSpPr>
          <p:nvPr/>
        </p:nvCxnSpPr>
        <p:spPr>
          <a:xfrm rot="5400000">
            <a:off x="7050458" y="3280287"/>
            <a:ext cx="437965" cy="19631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4" idx="3"/>
          </p:cNvCxnSpPr>
          <p:nvPr/>
        </p:nvCxnSpPr>
        <p:spPr>
          <a:xfrm flipV="1">
            <a:off x="4932381" y="3622724"/>
            <a:ext cx="891460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16" idx="1"/>
          </p:cNvCxnSpPr>
          <p:nvPr/>
        </p:nvCxnSpPr>
        <p:spPr>
          <a:xfrm flipV="1">
            <a:off x="4539429" y="4843363"/>
            <a:ext cx="871904" cy="17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Decision 35"/>
          <p:cNvSpPr/>
          <p:nvPr/>
        </p:nvSpPr>
        <p:spPr>
          <a:xfrm>
            <a:off x="7614820" y="4465233"/>
            <a:ext cx="1358978" cy="83264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Found ?</a:t>
            </a:r>
          </a:p>
        </p:txBody>
      </p:sp>
      <p:cxnSp>
        <p:nvCxnSpPr>
          <p:cNvPr id="37" name="Elbow Connector 36"/>
          <p:cNvCxnSpPr/>
          <p:nvPr/>
        </p:nvCxnSpPr>
        <p:spPr>
          <a:xfrm flipV="1">
            <a:off x="7180167" y="4875526"/>
            <a:ext cx="43465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909558" y="2052579"/>
            <a:ext cx="3866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</a:rPr>
              <a:t>YES</a:t>
            </a:r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1" name="Straight Arrow Connector 40"/>
          <p:cNvCxnSpPr>
            <a:stCxn id="11" idx="2"/>
            <a:endCxn id="14" idx="0"/>
          </p:cNvCxnSpPr>
          <p:nvPr/>
        </p:nvCxnSpPr>
        <p:spPr>
          <a:xfrm>
            <a:off x="4334954" y="2692308"/>
            <a:ext cx="21193" cy="514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162824" y="2791600"/>
            <a:ext cx="36901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</a:rPr>
              <a:t>NO</a:t>
            </a:r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07561" y="3415789"/>
            <a:ext cx="3866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</a:rPr>
              <a:t>YES</a:t>
            </a:r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5" name="Straight Arrow Connector 44"/>
          <p:cNvCxnSpPr>
            <a:endCxn id="15" idx="0"/>
          </p:cNvCxnSpPr>
          <p:nvPr/>
        </p:nvCxnSpPr>
        <p:spPr>
          <a:xfrm>
            <a:off x="4356146" y="3989078"/>
            <a:ext cx="16234" cy="437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187873" y="4102239"/>
            <a:ext cx="36901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</a:rPr>
              <a:t>NO</a:t>
            </a:r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941057" y="4619944"/>
            <a:ext cx="3866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</a:rPr>
              <a:t>YES</a:t>
            </a:r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066513" y="2712790"/>
            <a:ext cx="36901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</a:rPr>
              <a:t>NO</a:t>
            </a:r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066513" y="4077254"/>
            <a:ext cx="36901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</a:rPr>
              <a:t>NO</a:t>
            </a:r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556642" y="2756554"/>
            <a:ext cx="13292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Back-off to 3-Grams</a:t>
            </a:r>
            <a:endParaRPr lang="en-US" sz="1100" i="1" dirty="0"/>
          </a:p>
        </p:txBody>
      </p:sp>
      <p:sp>
        <p:nvSpPr>
          <p:cNvPr id="52" name="TextBox 51"/>
          <p:cNvSpPr txBox="1"/>
          <p:nvPr/>
        </p:nvSpPr>
        <p:spPr>
          <a:xfrm>
            <a:off x="6689599" y="4048912"/>
            <a:ext cx="1334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Back-off to 2-Grams</a:t>
            </a:r>
            <a:endParaRPr lang="en-US" sz="1100" i="1" dirty="0"/>
          </a:p>
        </p:txBody>
      </p:sp>
      <p:sp>
        <p:nvSpPr>
          <p:cNvPr id="53" name="Flowchart: Terminator 52"/>
          <p:cNvSpPr/>
          <p:nvPr/>
        </p:nvSpPr>
        <p:spPr>
          <a:xfrm>
            <a:off x="9418376" y="3355850"/>
            <a:ext cx="1828800" cy="533750"/>
          </a:xfrm>
          <a:prstGeom prst="flowChartTermina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</a:t>
            </a:r>
          </a:p>
          <a:p>
            <a:pPr algn="ctr"/>
            <a:r>
              <a:rPr lang="en-US" sz="1200" dirty="0" smtClean="0"/>
              <a:t>List of possible words with highest probability</a:t>
            </a:r>
            <a:endParaRPr lang="en-US" sz="1200" dirty="0"/>
          </a:p>
        </p:txBody>
      </p:sp>
      <p:cxnSp>
        <p:nvCxnSpPr>
          <p:cNvPr id="55" name="Elbow Connector 54"/>
          <p:cNvCxnSpPr>
            <a:stCxn id="17" idx="3"/>
            <a:endCxn id="53" idx="0"/>
          </p:cNvCxnSpPr>
          <p:nvPr/>
        </p:nvCxnSpPr>
        <p:spPr>
          <a:xfrm>
            <a:off x="8930508" y="2268429"/>
            <a:ext cx="1402268" cy="10874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313892" y="2058219"/>
            <a:ext cx="3866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</a:rPr>
              <a:t>YES</a:t>
            </a:r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8" name="Elbow Connector 57"/>
          <p:cNvCxnSpPr>
            <a:stCxn id="24" idx="3"/>
            <a:endCxn id="53" idx="1"/>
          </p:cNvCxnSpPr>
          <p:nvPr/>
        </p:nvCxnSpPr>
        <p:spPr>
          <a:xfrm flipV="1">
            <a:off x="8930508" y="3622725"/>
            <a:ext cx="487868" cy="38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953056" y="3394034"/>
            <a:ext cx="3866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</a:rPr>
              <a:t>YES</a:t>
            </a:r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60" name="Elbow Connector 59"/>
          <p:cNvCxnSpPr>
            <a:stCxn id="36" idx="3"/>
            <a:endCxn id="53" idx="2"/>
          </p:cNvCxnSpPr>
          <p:nvPr/>
        </p:nvCxnSpPr>
        <p:spPr>
          <a:xfrm flipV="1">
            <a:off x="8973798" y="3889600"/>
            <a:ext cx="1358978" cy="9919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365156" y="4663096"/>
            <a:ext cx="3866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</a:rPr>
              <a:t>YES</a:t>
            </a:r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8" name="Straight Arrow Connector 77"/>
          <p:cNvCxnSpPr>
            <a:stCxn id="10" idx="2"/>
            <a:endCxn id="5" idx="0"/>
          </p:cNvCxnSpPr>
          <p:nvPr/>
        </p:nvCxnSpPr>
        <p:spPr>
          <a:xfrm flipH="1">
            <a:off x="2636117" y="687440"/>
            <a:ext cx="6088" cy="267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owchart: Terminator 84"/>
          <p:cNvSpPr/>
          <p:nvPr/>
        </p:nvSpPr>
        <p:spPr>
          <a:xfrm>
            <a:off x="9408451" y="5144591"/>
            <a:ext cx="1828800" cy="694486"/>
          </a:xfrm>
          <a:prstGeom prst="flowChartTermina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</a:t>
            </a:r>
          </a:p>
          <a:p>
            <a:pPr algn="ctr"/>
            <a:r>
              <a:rPr lang="en-US" sz="1200" dirty="0" smtClean="0"/>
              <a:t>List of randomly selected  1-Grams among top100 words</a:t>
            </a:r>
            <a:endParaRPr lang="en-US" sz="1200" dirty="0"/>
          </a:p>
        </p:txBody>
      </p:sp>
      <p:cxnSp>
        <p:nvCxnSpPr>
          <p:cNvPr id="87" name="Elbow Connector 86"/>
          <p:cNvCxnSpPr>
            <a:stCxn id="36" idx="2"/>
            <a:endCxn id="85" idx="1"/>
          </p:cNvCxnSpPr>
          <p:nvPr/>
        </p:nvCxnSpPr>
        <p:spPr>
          <a:xfrm rot="16200000" flipH="1">
            <a:off x="8754401" y="4837783"/>
            <a:ext cx="193959" cy="11141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216584" y="5531824"/>
            <a:ext cx="12795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Back-off to 1-Gram</a:t>
            </a:r>
            <a:endParaRPr lang="en-US" sz="1100" i="1" dirty="0"/>
          </a:p>
        </p:txBody>
      </p:sp>
      <p:cxnSp>
        <p:nvCxnSpPr>
          <p:cNvPr id="107" name="Straight Arrow Connector 106"/>
          <p:cNvCxnSpPr/>
          <p:nvPr/>
        </p:nvCxnSpPr>
        <p:spPr>
          <a:xfrm flipH="1">
            <a:off x="2528791" y="1647130"/>
            <a:ext cx="1" cy="267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5264334" y="1680115"/>
            <a:ext cx="22034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/>
              <a:t>Extract last 3 words of the sentence</a:t>
            </a:r>
            <a:endParaRPr lang="en-US" sz="1000" i="1" dirty="0"/>
          </a:p>
        </p:txBody>
      </p:sp>
      <p:cxnSp>
        <p:nvCxnSpPr>
          <p:cNvPr id="117" name="Elbow Connector 116"/>
          <p:cNvCxnSpPr>
            <a:stCxn id="8" idx="3"/>
            <a:endCxn id="11" idx="1"/>
          </p:cNvCxnSpPr>
          <p:nvPr/>
        </p:nvCxnSpPr>
        <p:spPr>
          <a:xfrm flipV="1">
            <a:off x="3421792" y="2275987"/>
            <a:ext cx="336927" cy="6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611" y="155233"/>
            <a:ext cx="450873" cy="53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619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361</Words>
  <Application>Microsoft Office PowerPoint</Application>
  <PresentationFormat>Widescreen</PresentationFormat>
  <Paragraphs>77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Novartis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Ragni, Myriam</dc:creator>
  <cp:lastModifiedBy>Ragni, Myriam</cp:lastModifiedBy>
  <cp:revision>32</cp:revision>
  <dcterms:created xsi:type="dcterms:W3CDTF">2020-04-18T10:25:20Z</dcterms:created>
  <dcterms:modified xsi:type="dcterms:W3CDTF">2020-04-19T10:33:31Z</dcterms:modified>
</cp:coreProperties>
</file>