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61" r:id="rId16"/>
    <p:sldId id="276" r:id="rId17"/>
  </p:sldIdLst>
  <p:sldSz cx="9144000" cy="5143500" type="screen16x9"/>
  <p:notesSz cx="6858000" cy="9144000"/>
  <p:embeddedFontLst>
    <p:embeddedFont>
      <p:font typeface="Chivo Light" panose="020B0604020202020204" charset="0"/>
      <p:regular r:id="rId19"/>
      <p:bold r:id="rId20"/>
      <p:italic r:id="rId21"/>
      <p:boldItalic r:id="rId22"/>
    </p:embeddedFont>
    <p:embeddedFont>
      <p:font typeface="Fira Sans Condensed Medium" panose="020B0603050000020004" pitchFamily="3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Overpass Light" panose="020B0604020202020204" charset="0"/>
      <p:regular r:id="rId31"/>
      <p:bold r:id="rId32"/>
      <p:italic r:id="rId33"/>
      <p:boldItalic r:id="rId34"/>
    </p:embeddedFont>
    <p:embeddedFont>
      <p:font typeface="Overpass SemiBold" panose="020B0604020202020204" charset="0"/>
      <p:regular r:id="rId35"/>
      <p:bold r:id="rId36"/>
      <p:italic r:id="rId37"/>
      <p:boldItalic r:id="rId38"/>
    </p:embeddedFont>
    <p:embeddedFont>
      <p:font typeface="Poiret One" panose="020B0604020202020204" charset="0"/>
      <p:regular r:id="rId39"/>
    </p:embeddedFont>
    <p:embeddedFont>
      <p:font typeface="Roboto Condensed Light" panose="02000000000000000000" pitchFamily="2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A517FA-D66F-4A43-8994-721CB7190CAB}">
  <a:tblStyle styleId="{79A517FA-D66F-4A43-8994-721CB7190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70d1d03a7e_1_28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70d1d03a7e_1_28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6c678194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6c678194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266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6c678194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6c678194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498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6c678194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6c678194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703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6c678194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6c678194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869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6c678194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6c678194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510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6c678194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6c678194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6c678194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6c678194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6c678194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6c678194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6c678194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6c678194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c678194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c678194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6c678194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6c678194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6c678194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6c678194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370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6c678194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6c678194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348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6c678194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6c678194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0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6c678194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6c678194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14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0350" y="1087538"/>
            <a:ext cx="4090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solidFill>
                  <a:srgbClr val="F5CDB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24950" y="3140138"/>
            <a:ext cx="248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body" idx="1"/>
          </p:nvPr>
        </p:nvSpPr>
        <p:spPr>
          <a:xfrm>
            <a:off x="616875" y="1478025"/>
            <a:ext cx="30912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8" name="Google Shape;198;p4"/>
          <p:cNvSpPr txBox="1">
            <a:spLocks noGrp="1"/>
          </p:cNvSpPr>
          <p:nvPr>
            <p:ph type="title"/>
          </p:nvPr>
        </p:nvSpPr>
        <p:spPr>
          <a:xfrm>
            <a:off x="594225" y="376875"/>
            <a:ext cx="47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99" name="Google Shape;199;p4"/>
          <p:cNvGrpSpPr/>
          <p:nvPr/>
        </p:nvGrpSpPr>
        <p:grpSpPr>
          <a:xfrm>
            <a:off x="51241" y="106707"/>
            <a:ext cx="205952" cy="1766254"/>
            <a:chOff x="51241" y="106707"/>
            <a:chExt cx="205952" cy="1766254"/>
          </a:xfrm>
        </p:grpSpPr>
        <p:sp>
          <p:nvSpPr>
            <p:cNvPr id="200" name="Google Shape;200;p4"/>
            <p:cNvSpPr/>
            <p:nvPr/>
          </p:nvSpPr>
          <p:spPr>
            <a:xfrm rot="5400000">
              <a:off x="221759" y="109410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4"/>
            <p:cNvSpPr/>
            <p:nvPr/>
          </p:nvSpPr>
          <p:spPr>
            <a:xfrm rot="5400000">
              <a:off x="221625" y="282270"/>
              <a:ext cx="38406" cy="3273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4"/>
            <p:cNvSpPr/>
            <p:nvPr/>
          </p:nvSpPr>
          <p:spPr>
            <a:xfrm rot="5400000">
              <a:off x="221770" y="455139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4"/>
            <p:cNvSpPr/>
            <p:nvPr/>
          </p:nvSpPr>
          <p:spPr>
            <a:xfrm rot="5400000">
              <a:off x="221759" y="627875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4"/>
            <p:cNvSpPr/>
            <p:nvPr/>
          </p:nvSpPr>
          <p:spPr>
            <a:xfrm rot="5400000">
              <a:off x="221759" y="800599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4"/>
            <p:cNvSpPr/>
            <p:nvPr/>
          </p:nvSpPr>
          <p:spPr>
            <a:xfrm rot="5400000">
              <a:off x="221770" y="973604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4"/>
            <p:cNvSpPr/>
            <p:nvPr/>
          </p:nvSpPr>
          <p:spPr>
            <a:xfrm rot="5400000">
              <a:off x="221759" y="1146339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4"/>
            <p:cNvSpPr/>
            <p:nvPr/>
          </p:nvSpPr>
          <p:spPr>
            <a:xfrm rot="5400000">
              <a:off x="221759" y="1319063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4"/>
            <p:cNvSpPr/>
            <p:nvPr/>
          </p:nvSpPr>
          <p:spPr>
            <a:xfrm rot="5400000">
              <a:off x="221759" y="1491788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4"/>
            <p:cNvSpPr/>
            <p:nvPr/>
          </p:nvSpPr>
          <p:spPr>
            <a:xfrm rot="5400000">
              <a:off x="221625" y="1664668"/>
              <a:ext cx="38406" cy="3273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72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2" y="1508"/>
                    <a:pt x="859" y="1580"/>
                    <a:pt x="1053" y="1580"/>
                  </a:cubicBezTo>
                  <a:cubicBezTo>
                    <a:pt x="1459" y="1580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7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221759" y="1837528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48569" y="109483"/>
              <a:ext cx="38137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48382" y="282290"/>
              <a:ext cx="38406" cy="32689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48527" y="455160"/>
              <a:ext cx="38116" cy="32689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48569" y="627947"/>
              <a:ext cx="38137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48569" y="800672"/>
              <a:ext cx="38137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48579" y="973676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48569" y="1146411"/>
              <a:ext cx="38137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48569" y="1319136"/>
              <a:ext cx="38137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48569" y="1491861"/>
              <a:ext cx="38137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48465" y="1664772"/>
              <a:ext cx="38344" cy="32585"/>
            </a:xfrm>
            <a:custGeom>
              <a:avLst/>
              <a:gdLst/>
              <a:ahLst/>
              <a:cxnLst/>
              <a:rect l="l" t="t" r="r" b="b"/>
              <a:pathLst>
                <a:path w="1851" h="1573" extrusionOk="0">
                  <a:moveTo>
                    <a:pt x="1053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59" y="1500"/>
                    <a:pt x="856" y="1573"/>
                    <a:pt x="1050" y="1573"/>
                  </a:cubicBezTo>
                  <a:cubicBezTo>
                    <a:pt x="1457" y="1573"/>
                    <a:pt x="1850" y="1256"/>
                    <a:pt x="1850" y="782"/>
                  </a:cubicBezTo>
                  <a:cubicBezTo>
                    <a:pt x="1850" y="358"/>
                    <a:pt x="1493" y="1"/>
                    <a:pt x="1069" y="1"/>
                  </a:cubicBezTo>
                  <a:cubicBezTo>
                    <a:pt x="1064" y="1"/>
                    <a:pt x="1058" y="1"/>
                    <a:pt x="105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48517" y="1837548"/>
              <a:ext cx="38137" cy="32689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"/>
          <p:cNvSpPr txBox="1">
            <a:spLocks noGrp="1"/>
          </p:cNvSpPr>
          <p:nvPr>
            <p:ph type="ctrTitle"/>
          </p:nvPr>
        </p:nvSpPr>
        <p:spPr>
          <a:xfrm flipH="1">
            <a:off x="720004" y="2484525"/>
            <a:ext cx="210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4" name="Google Shape;224;p5"/>
          <p:cNvSpPr txBox="1">
            <a:spLocks noGrp="1"/>
          </p:cNvSpPr>
          <p:nvPr>
            <p:ph type="subTitle" idx="1"/>
          </p:nvPr>
        </p:nvSpPr>
        <p:spPr>
          <a:xfrm flipH="1">
            <a:off x="720004" y="3388650"/>
            <a:ext cx="32991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ctrTitle" idx="2"/>
          </p:nvPr>
        </p:nvSpPr>
        <p:spPr>
          <a:xfrm flipH="1">
            <a:off x="6322207" y="1206750"/>
            <a:ext cx="210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ubTitle" idx="3"/>
          </p:nvPr>
        </p:nvSpPr>
        <p:spPr>
          <a:xfrm flipH="1">
            <a:off x="5124907" y="2120400"/>
            <a:ext cx="32991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1" name="Google Shape;41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3"/>
          <p:cNvSpPr txBox="1">
            <a:spLocks noGrp="1"/>
          </p:cNvSpPr>
          <p:nvPr>
            <p:ph type="ctrTitle"/>
          </p:nvPr>
        </p:nvSpPr>
        <p:spPr>
          <a:xfrm>
            <a:off x="1811638" y="1334631"/>
            <a:ext cx="2048700" cy="8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1"/>
          </p:nvPr>
        </p:nvSpPr>
        <p:spPr>
          <a:xfrm>
            <a:off x="1811638" y="2034370"/>
            <a:ext cx="218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038" y="1651145"/>
            <a:ext cx="109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36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ctrTitle" idx="3"/>
          </p:nvPr>
        </p:nvSpPr>
        <p:spPr>
          <a:xfrm>
            <a:off x="1811638" y="2996356"/>
            <a:ext cx="2048700" cy="8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3"/>
          <p:cNvSpPr txBox="1">
            <a:spLocks noGrp="1"/>
          </p:cNvSpPr>
          <p:nvPr>
            <p:ph type="subTitle" idx="4"/>
          </p:nvPr>
        </p:nvSpPr>
        <p:spPr>
          <a:xfrm>
            <a:off x="1811638" y="3696095"/>
            <a:ext cx="218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5" hasCustomPrompt="1"/>
          </p:nvPr>
        </p:nvSpPr>
        <p:spPr>
          <a:xfrm>
            <a:off x="713038" y="3284295"/>
            <a:ext cx="109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36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ctrTitle" idx="6"/>
          </p:nvPr>
        </p:nvSpPr>
        <p:spPr>
          <a:xfrm>
            <a:off x="5303388" y="1334631"/>
            <a:ext cx="2048700" cy="8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7"/>
          </p:nvPr>
        </p:nvSpPr>
        <p:spPr>
          <a:xfrm>
            <a:off x="5163888" y="2034370"/>
            <a:ext cx="218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title" idx="8" hasCustomPrompt="1"/>
          </p:nvPr>
        </p:nvSpPr>
        <p:spPr>
          <a:xfrm>
            <a:off x="7332363" y="1622570"/>
            <a:ext cx="109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36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3"/>
          <p:cNvSpPr txBox="1">
            <a:spLocks noGrp="1"/>
          </p:cNvSpPr>
          <p:nvPr>
            <p:ph type="ctrTitle" idx="9"/>
          </p:nvPr>
        </p:nvSpPr>
        <p:spPr>
          <a:xfrm>
            <a:off x="5303388" y="2996356"/>
            <a:ext cx="2048700" cy="8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3"/>
          </p:nvPr>
        </p:nvSpPr>
        <p:spPr>
          <a:xfrm>
            <a:off x="5163888" y="3696095"/>
            <a:ext cx="218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title" idx="14" hasCustomPrompt="1"/>
          </p:nvPr>
        </p:nvSpPr>
        <p:spPr>
          <a:xfrm>
            <a:off x="7332363" y="3284295"/>
            <a:ext cx="109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36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0" name="Google Shape;510;p13"/>
          <p:cNvSpPr txBox="1">
            <a:spLocks noGrp="1"/>
          </p:cNvSpPr>
          <p:nvPr>
            <p:ph type="title" idx="15"/>
          </p:nvPr>
        </p:nvSpPr>
        <p:spPr>
          <a:xfrm>
            <a:off x="594225" y="376875"/>
            <a:ext cx="47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11" name="Google Shape;511;p13"/>
          <p:cNvCxnSpPr/>
          <p:nvPr/>
        </p:nvCxnSpPr>
        <p:spPr>
          <a:xfrm rot="10800000">
            <a:off x="-457200" y="1867450"/>
            <a:ext cx="1609800" cy="3819600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2" name="Google Shape;512;p13"/>
          <p:cNvGrpSpPr/>
          <p:nvPr/>
        </p:nvGrpSpPr>
        <p:grpSpPr>
          <a:xfrm rot="5400000">
            <a:off x="7715707" y="-16033"/>
            <a:ext cx="58051" cy="1358521"/>
            <a:chOff x="550455" y="1794369"/>
            <a:chExt cx="27314" cy="639214"/>
          </a:xfrm>
        </p:grpSpPr>
        <p:sp>
          <p:nvSpPr>
            <p:cNvPr id="513" name="Google Shape;513;p13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2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6"/>
          <p:cNvSpPr txBox="1">
            <a:spLocks noGrp="1"/>
          </p:cNvSpPr>
          <p:nvPr>
            <p:ph type="subTitle" idx="1"/>
          </p:nvPr>
        </p:nvSpPr>
        <p:spPr>
          <a:xfrm>
            <a:off x="2173299" y="2022051"/>
            <a:ext cx="1818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47" name="Google Shape;947;p16"/>
          <p:cNvSpPr txBox="1">
            <a:spLocks noGrp="1"/>
          </p:cNvSpPr>
          <p:nvPr>
            <p:ph type="subTitle" idx="2"/>
          </p:nvPr>
        </p:nvSpPr>
        <p:spPr>
          <a:xfrm>
            <a:off x="2173299" y="3624350"/>
            <a:ext cx="1634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48" name="Google Shape;948;p16"/>
          <p:cNvSpPr txBox="1">
            <a:spLocks noGrp="1"/>
          </p:cNvSpPr>
          <p:nvPr>
            <p:ph type="ctrTitle"/>
          </p:nvPr>
        </p:nvSpPr>
        <p:spPr>
          <a:xfrm>
            <a:off x="2173300" y="1626750"/>
            <a:ext cx="169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49" name="Google Shape;949;p16"/>
          <p:cNvSpPr txBox="1">
            <a:spLocks noGrp="1"/>
          </p:cNvSpPr>
          <p:nvPr>
            <p:ph type="ctrTitle" idx="3"/>
          </p:nvPr>
        </p:nvSpPr>
        <p:spPr>
          <a:xfrm>
            <a:off x="2173300" y="3117875"/>
            <a:ext cx="169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50" name="Google Shape;950;p16"/>
          <p:cNvSpPr txBox="1">
            <a:spLocks noGrp="1"/>
          </p:cNvSpPr>
          <p:nvPr>
            <p:ph type="subTitle" idx="4"/>
          </p:nvPr>
        </p:nvSpPr>
        <p:spPr>
          <a:xfrm>
            <a:off x="5853625" y="2022051"/>
            <a:ext cx="1818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1" name="Google Shape;951;p16"/>
          <p:cNvSpPr txBox="1">
            <a:spLocks noGrp="1"/>
          </p:cNvSpPr>
          <p:nvPr>
            <p:ph type="ctrTitle" idx="5"/>
          </p:nvPr>
        </p:nvSpPr>
        <p:spPr>
          <a:xfrm>
            <a:off x="5853625" y="1626750"/>
            <a:ext cx="1634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52" name="Google Shape;952;p16"/>
          <p:cNvSpPr txBox="1">
            <a:spLocks noGrp="1"/>
          </p:cNvSpPr>
          <p:nvPr>
            <p:ph type="subTitle" idx="6"/>
          </p:nvPr>
        </p:nvSpPr>
        <p:spPr>
          <a:xfrm>
            <a:off x="5853625" y="3624350"/>
            <a:ext cx="1634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3" name="Google Shape;953;p16"/>
          <p:cNvSpPr txBox="1">
            <a:spLocks noGrp="1"/>
          </p:cNvSpPr>
          <p:nvPr>
            <p:ph type="ctrTitle" idx="7"/>
          </p:nvPr>
        </p:nvSpPr>
        <p:spPr>
          <a:xfrm>
            <a:off x="5853625" y="3117875"/>
            <a:ext cx="1634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54" name="Google Shape;954;p16"/>
          <p:cNvSpPr txBox="1">
            <a:spLocks noGrp="1"/>
          </p:cNvSpPr>
          <p:nvPr>
            <p:ph type="title" idx="8"/>
          </p:nvPr>
        </p:nvSpPr>
        <p:spPr>
          <a:xfrm>
            <a:off x="594225" y="376875"/>
            <a:ext cx="47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55" name="Google Shape;955;p16"/>
          <p:cNvGrpSpPr/>
          <p:nvPr/>
        </p:nvGrpSpPr>
        <p:grpSpPr>
          <a:xfrm>
            <a:off x="115323" y="3550088"/>
            <a:ext cx="597911" cy="1537502"/>
            <a:chOff x="115323" y="3550088"/>
            <a:chExt cx="597911" cy="1537502"/>
          </a:xfrm>
        </p:grpSpPr>
        <p:sp>
          <p:nvSpPr>
            <p:cNvPr id="956" name="Google Shape;956;p16"/>
            <p:cNvSpPr/>
            <p:nvPr/>
          </p:nvSpPr>
          <p:spPr>
            <a:xfrm rot="5400000">
              <a:off x="674893" y="3553003"/>
              <a:ext cx="41255" cy="35426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16"/>
            <p:cNvSpPr/>
            <p:nvPr/>
          </p:nvSpPr>
          <p:spPr>
            <a:xfrm rot="5400000">
              <a:off x="674882" y="3739964"/>
              <a:ext cx="41278" cy="35426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16"/>
            <p:cNvSpPr/>
            <p:nvPr/>
          </p:nvSpPr>
          <p:spPr>
            <a:xfrm rot="5400000">
              <a:off x="674736" y="3927059"/>
              <a:ext cx="41569" cy="35426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16"/>
            <p:cNvSpPr/>
            <p:nvPr/>
          </p:nvSpPr>
          <p:spPr>
            <a:xfrm rot="5400000">
              <a:off x="674893" y="4114166"/>
              <a:ext cx="41255" cy="35426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16"/>
            <p:cNvSpPr/>
            <p:nvPr/>
          </p:nvSpPr>
          <p:spPr>
            <a:xfrm rot="5400000">
              <a:off x="674882" y="4301126"/>
              <a:ext cx="41278" cy="35426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16"/>
            <p:cNvSpPr/>
            <p:nvPr/>
          </p:nvSpPr>
          <p:spPr>
            <a:xfrm rot="5400000">
              <a:off x="674882" y="4488076"/>
              <a:ext cx="41278" cy="35426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16"/>
            <p:cNvSpPr/>
            <p:nvPr/>
          </p:nvSpPr>
          <p:spPr>
            <a:xfrm rot="5400000">
              <a:off x="674893" y="4675328"/>
              <a:ext cx="41255" cy="35426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16"/>
            <p:cNvSpPr/>
            <p:nvPr/>
          </p:nvSpPr>
          <p:spPr>
            <a:xfrm rot="5400000">
              <a:off x="674882" y="4862289"/>
              <a:ext cx="41278" cy="35426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16"/>
            <p:cNvSpPr/>
            <p:nvPr/>
          </p:nvSpPr>
          <p:spPr>
            <a:xfrm rot="5400000">
              <a:off x="674882" y="5049238"/>
              <a:ext cx="41278" cy="35426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16"/>
            <p:cNvSpPr/>
            <p:nvPr/>
          </p:nvSpPr>
          <p:spPr>
            <a:xfrm rot="5400000">
              <a:off x="487439" y="3553081"/>
              <a:ext cx="41255" cy="35269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16"/>
            <p:cNvSpPr/>
            <p:nvPr/>
          </p:nvSpPr>
          <p:spPr>
            <a:xfrm rot="5400000">
              <a:off x="487428" y="3740042"/>
              <a:ext cx="41278" cy="35269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16"/>
            <p:cNvSpPr/>
            <p:nvPr/>
          </p:nvSpPr>
          <p:spPr>
            <a:xfrm rot="5400000">
              <a:off x="487226" y="3927081"/>
              <a:ext cx="41569" cy="35381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16"/>
            <p:cNvSpPr/>
            <p:nvPr/>
          </p:nvSpPr>
          <p:spPr>
            <a:xfrm rot="5400000">
              <a:off x="487383" y="4114188"/>
              <a:ext cx="41255" cy="35381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16"/>
            <p:cNvSpPr/>
            <p:nvPr/>
          </p:nvSpPr>
          <p:spPr>
            <a:xfrm rot="5400000">
              <a:off x="487428" y="4301205"/>
              <a:ext cx="41278" cy="35269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16"/>
            <p:cNvSpPr/>
            <p:nvPr/>
          </p:nvSpPr>
          <p:spPr>
            <a:xfrm rot="5400000">
              <a:off x="487428" y="4488154"/>
              <a:ext cx="41278" cy="35269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16"/>
            <p:cNvSpPr/>
            <p:nvPr/>
          </p:nvSpPr>
          <p:spPr>
            <a:xfrm rot="5400000">
              <a:off x="487439" y="4675407"/>
              <a:ext cx="41255" cy="35269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16"/>
            <p:cNvSpPr/>
            <p:nvPr/>
          </p:nvSpPr>
          <p:spPr>
            <a:xfrm rot="5400000">
              <a:off x="487428" y="4862367"/>
              <a:ext cx="41278" cy="35269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16"/>
            <p:cNvSpPr/>
            <p:nvPr/>
          </p:nvSpPr>
          <p:spPr>
            <a:xfrm rot="5400000">
              <a:off x="487428" y="5049317"/>
              <a:ext cx="41278" cy="35269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16"/>
            <p:cNvSpPr/>
            <p:nvPr/>
          </p:nvSpPr>
          <p:spPr>
            <a:xfrm rot="5400000">
              <a:off x="299895" y="3553070"/>
              <a:ext cx="41255" cy="35291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82" y="1"/>
                  </a:moveTo>
                  <a:cubicBezTo>
                    <a:pt x="1074" y="1"/>
                    <a:pt x="1067" y="1"/>
                    <a:pt x="1059" y="1"/>
                  </a:cubicBezTo>
                  <a:cubicBezTo>
                    <a:pt x="358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8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16"/>
            <p:cNvSpPr/>
            <p:nvPr/>
          </p:nvSpPr>
          <p:spPr>
            <a:xfrm rot="5400000">
              <a:off x="299884" y="3740031"/>
              <a:ext cx="41278" cy="35291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16"/>
            <p:cNvSpPr/>
            <p:nvPr/>
          </p:nvSpPr>
          <p:spPr>
            <a:xfrm rot="5400000">
              <a:off x="299739" y="3927126"/>
              <a:ext cx="41569" cy="35291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60" y="1574"/>
                    <a:pt x="1054" y="1574"/>
                  </a:cubicBezTo>
                  <a:cubicBezTo>
                    <a:pt x="1460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16"/>
            <p:cNvSpPr/>
            <p:nvPr/>
          </p:nvSpPr>
          <p:spPr>
            <a:xfrm rot="5400000">
              <a:off x="299929" y="4114266"/>
              <a:ext cx="41188" cy="35291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66" y="1"/>
                  </a:moveTo>
                  <a:cubicBezTo>
                    <a:pt x="1059" y="1"/>
                    <a:pt x="1051" y="1"/>
                    <a:pt x="1043" y="1"/>
                  </a:cubicBezTo>
                  <a:cubicBezTo>
                    <a:pt x="1037" y="1"/>
                    <a:pt x="1032" y="1"/>
                    <a:pt x="1027" y="1"/>
                  </a:cubicBezTo>
                  <a:cubicBezTo>
                    <a:pt x="336" y="1"/>
                    <a:pt x="1" y="852"/>
                    <a:pt x="487" y="1338"/>
                  </a:cubicBezTo>
                  <a:cubicBezTo>
                    <a:pt x="650" y="1501"/>
                    <a:pt x="849" y="1574"/>
                    <a:pt x="1043" y="1574"/>
                  </a:cubicBezTo>
                  <a:cubicBezTo>
                    <a:pt x="1450" y="1574"/>
                    <a:pt x="1837" y="1257"/>
                    <a:pt x="1837" y="782"/>
                  </a:cubicBezTo>
                  <a:cubicBezTo>
                    <a:pt x="1837" y="353"/>
                    <a:pt x="1492" y="1"/>
                    <a:pt x="106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16"/>
            <p:cNvSpPr/>
            <p:nvPr/>
          </p:nvSpPr>
          <p:spPr>
            <a:xfrm rot="5400000">
              <a:off x="299884" y="4301194"/>
              <a:ext cx="41278" cy="35291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0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16"/>
            <p:cNvSpPr/>
            <p:nvPr/>
          </p:nvSpPr>
          <p:spPr>
            <a:xfrm rot="5400000">
              <a:off x="299884" y="4488143"/>
              <a:ext cx="41278" cy="35291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16"/>
            <p:cNvSpPr/>
            <p:nvPr/>
          </p:nvSpPr>
          <p:spPr>
            <a:xfrm rot="5400000">
              <a:off x="299895" y="4675395"/>
              <a:ext cx="41255" cy="35291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1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48" y="1501"/>
                    <a:pt x="846" y="1574"/>
                    <a:pt x="1040" y="1574"/>
                  </a:cubicBezTo>
                  <a:cubicBezTo>
                    <a:pt x="1446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16"/>
            <p:cNvSpPr/>
            <p:nvPr/>
          </p:nvSpPr>
          <p:spPr>
            <a:xfrm rot="5400000">
              <a:off x="299884" y="4862356"/>
              <a:ext cx="41278" cy="35291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5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6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16"/>
            <p:cNvSpPr/>
            <p:nvPr/>
          </p:nvSpPr>
          <p:spPr>
            <a:xfrm rot="5400000">
              <a:off x="299884" y="5049306"/>
              <a:ext cx="41278" cy="35291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16"/>
            <p:cNvSpPr/>
            <p:nvPr/>
          </p:nvSpPr>
          <p:spPr>
            <a:xfrm rot="5400000">
              <a:off x="112554" y="3552992"/>
              <a:ext cx="41255" cy="35448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16"/>
            <p:cNvSpPr/>
            <p:nvPr/>
          </p:nvSpPr>
          <p:spPr>
            <a:xfrm rot="5400000">
              <a:off x="112542" y="3739952"/>
              <a:ext cx="41278" cy="35448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16"/>
            <p:cNvSpPr/>
            <p:nvPr/>
          </p:nvSpPr>
          <p:spPr>
            <a:xfrm rot="5400000">
              <a:off x="112329" y="3926981"/>
              <a:ext cx="41569" cy="35583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16"/>
            <p:cNvSpPr/>
            <p:nvPr/>
          </p:nvSpPr>
          <p:spPr>
            <a:xfrm rot="5400000">
              <a:off x="112341" y="4113941"/>
              <a:ext cx="41547" cy="35583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16"/>
            <p:cNvSpPr/>
            <p:nvPr/>
          </p:nvSpPr>
          <p:spPr>
            <a:xfrm rot="5400000">
              <a:off x="112542" y="4301115"/>
              <a:ext cx="41278" cy="35448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16"/>
            <p:cNvSpPr/>
            <p:nvPr/>
          </p:nvSpPr>
          <p:spPr>
            <a:xfrm rot="5400000">
              <a:off x="112542" y="4488065"/>
              <a:ext cx="41278" cy="35448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16"/>
            <p:cNvSpPr/>
            <p:nvPr/>
          </p:nvSpPr>
          <p:spPr>
            <a:xfrm rot="5400000">
              <a:off x="112554" y="4675317"/>
              <a:ext cx="41255" cy="35448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16"/>
            <p:cNvSpPr/>
            <p:nvPr/>
          </p:nvSpPr>
          <p:spPr>
            <a:xfrm rot="5400000">
              <a:off x="112542" y="4862278"/>
              <a:ext cx="41278" cy="35448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16"/>
            <p:cNvSpPr/>
            <p:nvPr/>
          </p:nvSpPr>
          <p:spPr>
            <a:xfrm rot="5400000">
              <a:off x="112542" y="5049227"/>
              <a:ext cx="41278" cy="35448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2" name="Google Shape;992;p16"/>
          <p:cNvGrpSpPr/>
          <p:nvPr/>
        </p:nvGrpSpPr>
        <p:grpSpPr>
          <a:xfrm rot="5400000">
            <a:off x="7715707" y="-16033"/>
            <a:ext cx="58051" cy="1358521"/>
            <a:chOff x="550455" y="1794369"/>
            <a:chExt cx="27314" cy="639214"/>
          </a:xfrm>
        </p:grpSpPr>
        <p:sp>
          <p:nvSpPr>
            <p:cNvPr id="993" name="Google Shape;993;p16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_AND_BODY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8"/>
          <p:cNvSpPr txBox="1">
            <a:spLocks noGrp="1"/>
          </p:cNvSpPr>
          <p:nvPr>
            <p:ph type="body" idx="1"/>
          </p:nvPr>
        </p:nvSpPr>
        <p:spPr>
          <a:xfrm>
            <a:off x="761325" y="1375650"/>
            <a:ext cx="7836000" cy="29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24" name="Google Shape;1024;p18"/>
          <p:cNvSpPr txBox="1">
            <a:spLocks noGrp="1"/>
          </p:cNvSpPr>
          <p:nvPr>
            <p:ph type="title"/>
          </p:nvPr>
        </p:nvSpPr>
        <p:spPr>
          <a:xfrm>
            <a:off x="594225" y="376875"/>
            <a:ext cx="47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25" name="Google Shape;1025;p18"/>
          <p:cNvGrpSpPr/>
          <p:nvPr/>
        </p:nvGrpSpPr>
        <p:grpSpPr>
          <a:xfrm>
            <a:off x="8215547" y="3435113"/>
            <a:ext cx="814161" cy="1594078"/>
            <a:chOff x="8215547" y="3435113"/>
            <a:chExt cx="814161" cy="1594078"/>
          </a:xfrm>
        </p:grpSpPr>
        <p:sp>
          <p:nvSpPr>
            <p:cNvPr id="1026" name="Google Shape;1026;p18"/>
            <p:cNvSpPr/>
            <p:nvPr/>
          </p:nvSpPr>
          <p:spPr>
            <a:xfrm rot="5400000">
              <a:off x="8990036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18"/>
            <p:cNvSpPr/>
            <p:nvPr/>
          </p:nvSpPr>
          <p:spPr>
            <a:xfrm rot="5400000">
              <a:off x="89900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18"/>
            <p:cNvSpPr/>
            <p:nvPr/>
          </p:nvSpPr>
          <p:spPr>
            <a:xfrm rot="5400000">
              <a:off x="8989874" y="3826036"/>
              <a:ext cx="43101" cy="36568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18"/>
            <p:cNvSpPr/>
            <p:nvPr/>
          </p:nvSpPr>
          <p:spPr>
            <a:xfrm rot="5400000">
              <a:off x="8989920" y="4019912"/>
              <a:ext cx="43008" cy="36568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18"/>
            <p:cNvSpPr/>
            <p:nvPr/>
          </p:nvSpPr>
          <p:spPr>
            <a:xfrm rot="5400000">
              <a:off x="89900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18"/>
            <p:cNvSpPr/>
            <p:nvPr/>
          </p:nvSpPr>
          <p:spPr>
            <a:xfrm rot="5400000">
              <a:off x="89900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18"/>
            <p:cNvSpPr/>
            <p:nvPr/>
          </p:nvSpPr>
          <p:spPr>
            <a:xfrm rot="5400000">
              <a:off x="8990036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18"/>
            <p:cNvSpPr/>
            <p:nvPr/>
          </p:nvSpPr>
          <p:spPr>
            <a:xfrm rot="5400000">
              <a:off x="89900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18"/>
            <p:cNvSpPr/>
            <p:nvPr/>
          </p:nvSpPr>
          <p:spPr>
            <a:xfrm rot="5400000">
              <a:off x="89900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18"/>
            <p:cNvSpPr/>
            <p:nvPr/>
          </p:nvSpPr>
          <p:spPr>
            <a:xfrm rot="5400000">
              <a:off x="8795580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18"/>
            <p:cNvSpPr/>
            <p:nvPr/>
          </p:nvSpPr>
          <p:spPr>
            <a:xfrm rot="5400000">
              <a:off x="8795569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18"/>
            <p:cNvSpPr/>
            <p:nvPr/>
          </p:nvSpPr>
          <p:spPr>
            <a:xfrm rot="5400000">
              <a:off x="8795429" y="3826025"/>
              <a:ext cx="43101" cy="36592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18"/>
            <p:cNvSpPr/>
            <p:nvPr/>
          </p:nvSpPr>
          <p:spPr>
            <a:xfrm rot="5400000">
              <a:off x="8795592" y="4020016"/>
              <a:ext cx="42775" cy="36592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18"/>
            <p:cNvSpPr/>
            <p:nvPr/>
          </p:nvSpPr>
          <p:spPr>
            <a:xfrm rot="5400000">
              <a:off x="8795569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18"/>
            <p:cNvSpPr/>
            <p:nvPr/>
          </p:nvSpPr>
          <p:spPr>
            <a:xfrm rot="5400000">
              <a:off x="8795569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18"/>
            <p:cNvSpPr/>
            <p:nvPr/>
          </p:nvSpPr>
          <p:spPr>
            <a:xfrm rot="5400000">
              <a:off x="8795580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18"/>
            <p:cNvSpPr/>
            <p:nvPr/>
          </p:nvSpPr>
          <p:spPr>
            <a:xfrm rot="5400000">
              <a:off x="8795569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18"/>
            <p:cNvSpPr/>
            <p:nvPr/>
          </p:nvSpPr>
          <p:spPr>
            <a:xfrm rot="5400000">
              <a:off x="8795569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18"/>
            <p:cNvSpPr/>
            <p:nvPr/>
          </p:nvSpPr>
          <p:spPr>
            <a:xfrm rot="5400000">
              <a:off x="8601356" y="3438124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18"/>
            <p:cNvSpPr/>
            <p:nvPr/>
          </p:nvSpPr>
          <p:spPr>
            <a:xfrm rot="5400000">
              <a:off x="8601345" y="363196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18"/>
            <p:cNvSpPr/>
            <p:nvPr/>
          </p:nvSpPr>
          <p:spPr>
            <a:xfrm rot="5400000">
              <a:off x="8601124" y="3825874"/>
              <a:ext cx="43101" cy="36894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18"/>
            <p:cNvSpPr/>
            <p:nvPr/>
          </p:nvSpPr>
          <p:spPr>
            <a:xfrm rot="5400000">
              <a:off x="8601136" y="4019714"/>
              <a:ext cx="43078" cy="36894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18"/>
            <p:cNvSpPr/>
            <p:nvPr/>
          </p:nvSpPr>
          <p:spPr>
            <a:xfrm rot="5400000">
              <a:off x="8601345" y="421377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18"/>
            <p:cNvSpPr/>
            <p:nvPr/>
          </p:nvSpPr>
          <p:spPr>
            <a:xfrm rot="5400000">
              <a:off x="8601345" y="440760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18"/>
            <p:cNvSpPr/>
            <p:nvPr/>
          </p:nvSpPr>
          <p:spPr>
            <a:xfrm rot="5400000">
              <a:off x="8601356" y="4601746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18"/>
            <p:cNvSpPr/>
            <p:nvPr/>
          </p:nvSpPr>
          <p:spPr>
            <a:xfrm rot="5400000">
              <a:off x="8601345" y="4795586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18"/>
            <p:cNvSpPr/>
            <p:nvPr/>
          </p:nvSpPr>
          <p:spPr>
            <a:xfrm rot="5400000">
              <a:off x="8601345" y="498941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18"/>
            <p:cNvSpPr/>
            <p:nvPr/>
          </p:nvSpPr>
          <p:spPr>
            <a:xfrm rot="5400000">
              <a:off x="8406912" y="3438135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18"/>
            <p:cNvSpPr/>
            <p:nvPr/>
          </p:nvSpPr>
          <p:spPr>
            <a:xfrm rot="5400000">
              <a:off x="8406900" y="363197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18"/>
            <p:cNvSpPr/>
            <p:nvPr/>
          </p:nvSpPr>
          <p:spPr>
            <a:xfrm rot="5400000">
              <a:off x="8406749" y="3825955"/>
              <a:ext cx="43101" cy="3673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18"/>
            <p:cNvSpPr/>
            <p:nvPr/>
          </p:nvSpPr>
          <p:spPr>
            <a:xfrm rot="5400000">
              <a:off x="8406761" y="4019795"/>
              <a:ext cx="43078" cy="36731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18"/>
            <p:cNvSpPr/>
            <p:nvPr/>
          </p:nvSpPr>
          <p:spPr>
            <a:xfrm rot="5400000">
              <a:off x="8406900" y="4213787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18"/>
            <p:cNvSpPr/>
            <p:nvPr/>
          </p:nvSpPr>
          <p:spPr>
            <a:xfrm rot="5400000">
              <a:off x="8406900" y="440761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18"/>
            <p:cNvSpPr/>
            <p:nvPr/>
          </p:nvSpPr>
          <p:spPr>
            <a:xfrm rot="5400000">
              <a:off x="8406912" y="4601758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18"/>
            <p:cNvSpPr/>
            <p:nvPr/>
          </p:nvSpPr>
          <p:spPr>
            <a:xfrm rot="5400000">
              <a:off x="8406900" y="4795598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18"/>
            <p:cNvSpPr/>
            <p:nvPr/>
          </p:nvSpPr>
          <p:spPr>
            <a:xfrm rot="5400000">
              <a:off x="8406900" y="4989426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18"/>
            <p:cNvSpPr/>
            <p:nvPr/>
          </p:nvSpPr>
          <p:spPr>
            <a:xfrm rot="5400000">
              <a:off x="8212537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18"/>
            <p:cNvSpPr/>
            <p:nvPr/>
          </p:nvSpPr>
          <p:spPr>
            <a:xfrm rot="5400000">
              <a:off x="82125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18"/>
            <p:cNvSpPr/>
            <p:nvPr/>
          </p:nvSpPr>
          <p:spPr>
            <a:xfrm rot="5400000">
              <a:off x="8212328" y="3825990"/>
              <a:ext cx="43101" cy="36661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18"/>
            <p:cNvSpPr/>
            <p:nvPr/>
          </p:nvSpPr>
          <p:spPr>
            <a:xfrm rot="5400000">
              <a:off x="8212339" y="4019830"/>
              <a:ext cx="43078" cy="36661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18"/>
            <p:cNvSpPr/>
            <p:nvPr/>
          </p:nvSpPr>
          <p:spPr>
            <a:xfrm rot="5400000">
              <a:off x="82125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18"/>
            <p:cNvSpPr/>
            <p:nvPr/>
          </p:nvSpPr>
          <p:spPr>
            <a:xfrm rot="5400000">
              <a:off x="82125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18"/>
            <p:cNvSpPr/>
            <p:nvPr/>
          </p:nvSpPr>
          <p:spPr>
            <a:xfrm rot="5400000">
              <a:off x="8212537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18"/>
            <p:cNvSpPr/>
            <p:nvPr/>
          </p:nvSpPr>
          <p:spPr>
            <a:xfrm rot="5400000">
              <a:off x="82125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18"/>
            <p:cNvSpPr/>
            <p:nvPr/>
          </p:nvSpPr>
          <p:spPr>
            <a:xfrm rot="5400000">
              <a:off x="82125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071" name="Google Shape;1071;p18"/>
          <p:cNvCxnSpPr/>
          <p:nvPr/>
        </p:nvCxnSpPr>
        <p:spPr>
          <a:xfrm rot="10800000" flipH="1">
            <a:off x="8477325" y="-317350"/>
            <a:ext cx="276000" cy="5613900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18"/>
          <p:cNvCxnSpPr/>
          <p:nvPr/>
        </p:nvCxnSpPr>
        <p:spPr>
          <a:xfrm rot="10800000">
            <a:off x="8039100" y="-328000"/>
            <a:ext cx="1609800" cy="3819600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1"/>
          <p:cNvSpPr txBox="1">
            <a:spLocks noGrp="1"/>
          </p:cNvSpPr>
          <p:nvPr>
            <p:ph type="ctrTitle"/>
          </p:nvPr>
        </p:nvSpPr>
        <p:spPr>
          <a:xfrm flipH="1">
            <a:off x="4625100" y="536150"/>
            <a:ext cx="3798900" cy="12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169" name="Google Shape;1169;p21"/>
          <p:cNvSpPr txBox="1">
            <a:spLocks noGrp="1"/>
          </p:cNvSpPr>
          <p:nvPr>
            <p:ph type="subTitle" idx="1"/>
          </p:nvPr>
        </p:nvSpPr>
        <p:spPr>
          <a:xfrm flipH="1">
            <a:off x="4421926" y="2374275"/>
            <a:ext cx="4205400" cy="12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0" name="Google Shape;1170;p21"/>
          <p:cNvSpPr txBox="1"/>
          <p:nvPr/>
        </p:nvSpPr>
        <p:spPr>
          <a:xfrm>
            <a:off x="4862825" y="3787200"/>
            <a:ext cx="3323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CREDITS: This presentation template was created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Overpass SemiBold"/>
                <a:ea typeface="Overpass SemiBold"/>
                <a:cs typeface="Overpass SemiBold"/>
                <a:sym typeface="Overpass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including icons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Overpass SemiBold"/>
                <a:ea typeface="Overpass SemiBold"/>
                <a:cs typeface="Overpass SemiBold"/>
                <a:sym typeface="Overpas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and infographics &amp; images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Overpass SemiBold"/>
                <a:ea typeface="Overpass SemiBold"/>
                <a:cs typeface="Overpass SemiBold"/>
                <a:sym typeface="Overpass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. </a:t>
            </a:r>
            <a:endParaRPr sz="1100" dirty="0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●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○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■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●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○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■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●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○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 Light"/>
              <a:buChar char="■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2" r:id="rId6"/>
    <p:sldLayoutId id="2147483664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go25d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26"/>
          <p:cNvGrpSpPr/>
          <p:nvPr/>
        </p:nvGrpSpPr>
        <p:grpSpPr>
          <a:xfrm>
            <a:off x="12" y="-317488"/>
            <a:ext cx="6048331" cy="5429897"/>
            <a:chOff x="8296325" y="4486925"/>
            <a:chExt cx="1560900" cy="1401300"/>
          </a:xfrm>
        </p:grpSpPr>
        <p:cxnSp>
          <p:nvCxnSpPr>
            <p:cNvPr id="1182" name="Google Shape;1182;p26"/>
            <p:cNvCxnSpPr/>
            <p:nvPr/>
          </p:nvCxnSpPr>
          <p:spPr>
            <a:xfrm rot="10800000">
              <a:off x="8446325" y="4486925"/>
              <a:ext cx="0" cy="1401300"/>
            </a:xfrm>
            <a:prstGeom prst="straightConnector1">
              <a:avLst/>
            </a:prstGeom>
            <a:noFill/>
            <a:ln w="9525" cap="flat" cmpd="sng">
              <a:solidFill>
                <a:srgbClr val="F5CD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3" name="Google Shape;1183;p26"/>
            <p:cNvCxnSpPr/>
            <p:nvPr/>
          </p:nvCxnSpPr>
          <p:spPr>
            <a:xfrm rot="10800000">
              <a:off x="8296325" y="4589350"/>
              <a:ext cx="1560900" cy="418200"/>
            </a:xfrm>
            <a:prstGeom prst="straightConnector1">
              <a:avLst/>
            </a:prstGeom>
            <a:noFill/>
            <a:ln w="9525" cap="flat" cmpd="sng">
              <a:solidFill>
                <a:srgbClr val="F5CDB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84" name="Google Shape;1184;p26"/>
          <p:cNvSpPr txBox="1">
            <a:spLocks noGrp="1"/>
          </p:cNvSpPr>
          <p:nvPr>
            <p:ph type="ctrTitle"/>
          </p:nvPr>
        </p:nvSpPr>
        <p:spPr>
          <a:xfrm>
            <a:off x="1380350" y="586409"/>
            <a:ext cx="4503613" cy="2553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000" dirty="0"/>
              <a:t>Danny's Diner Customer Insights</a:t>
            </a:r>
            <a:br>
              <a:rPr lang="en-GB" sz="2000" dirty="0"/>
            </a:br>
            <a:r>
              <a:rPr lang="en-GB" sz="2000" dirty="0"/>
              <a:t>Using SQL to Enhance Customer </a:t>
            </a:r>
            <a:br>
              <a:rPr lang="en-GB" sz="2000" dirty="0"/>
            </a:br>
            <a:r>
              <a:rPr lang="en-GB" sz="2000" dirty="0"/>
              <a:t>Experience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1185" name="Google Shape;1185;p26"/>
          <p:cNvSpPr txBox="1">
            <a:spLocks noGrp="1"/>
          </p:cNvSpPr>
          <p:nvPr>
            <p:ph type="subTitle" idx="1"/>
          </p:nvPr>
        </p:nvSpPr>
        <p:spPr>
          <a:xfrm>
            <a:off x="1424950" y="3140138"/>
            <a:ext cx="248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Presented by:</a:t>
            </a:r>
            <a:r>
              <a:rPr lang="en-GB" dirty="0"/>
              <a:t> Ravi Kumar Yadav</a:t>
            </a:r>
            <a:endParaRPr dirty="0"/>
          </a:p>
        </p:txBody>
      </p:sp>
      <p:grpSp>
        <p:nvGrpSpPr>
          <p:cNvPr id="1186" name="Google Shape;1186;p26"/>
          <p:cNvGrpSpPr/>
          <p:nvPr/>
        </p:nvGrpSpPr>
        <p:grpSpPr>
          <a:xfrm>
            <a:off x="7332142" y="2757733"/>
            <a:ext cx="1917743" cy="2430857"/>
            <a:chOff x="304776" y="1055181"/>
            <a:chExt cx="1378977" cy="1747937"/>
          </a:xfrm>
        </p:grpSpPr>
        <p:sp>
          <p:nvSpPr>
            <p:cNvPr id="1187" name="Google Shape;1187;p26"/>
            <p:cNvSpPr/>
            <p:nvPr/>
          </p:nvSpPr>
          <p:spPr>
            <a:xfrm>
              <a:off x="304776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427616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550455" y="105518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673501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96341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919180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1042226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1165066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1287905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1410745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1533599" y="105518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72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2" y="1508"/>
                    <a:pt x="859" y="1580"/>
                    <a:pt x="1053" y="1580"/>
                  </a:cubicBezTo>
                  <a:cubicBezTo>
                    <a:pt x="1459" y="1580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72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1656630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304776" y="1178403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427616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550455" y="1178403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673501" y="1178403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96341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919180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1042226" y="1178403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1165066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1287905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1410745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1533644" y="1178403"/>
              <a:ext cx="27270" cy="23174"/>
            </a:xfrm>
            <a:custGeom>
              <a:avLst/>
              <a:gdLst/>
              <a:ahLst/>
              <a:cxnLst/>
              <a:rect l="l" t="t" r="r" b="b"/>
              <a:pathLst>
                <a:path w="1851" h="1573" extrusionOk="0">
                  <a:moveTo>
                    <a:pt x="1053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59" y="1500"/>
                    <a:pt x="856" y="1573"/>
                    <a:pt x="1050" y="1573"/>
                  </a:cubicBezTo>
                  <a:cubicBezTo>
                    <a:pt x="1457" y="1573"/>
                    <a:pt x="1850" y="1256"/>
                    <a:pt x="1850" y="782"/>
                  </a:cubicBezTo>
                  <a:cubicBezTo>
                    <a:pt x="1850" y="358"/>
                    <a:pt x="1493" y="1"/>
                    <a:pt x="1069" y="1"/>
                  </a:cubicBezTo>
                  <a:cubicBezTo>
                    <a:pt x="1064" y="1"/>
                    <a:pt x="1058" y="1"/>
                    <a:pt x="1053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1656630" y="1178403"/>
              <a:ext cx="27123" cy="23248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304776" y="1301626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82" y="1"/>
                  </a:moveTo>
                  <a:cubicBezTo>
                    <a:pt x="1074" y="1"/>
                    <a:pt x="1067" y="1"/>
                    <a:pt x="1059" y="1"/>
                  </a:cubicBezTo>
                  <a:cubicBezTo>
                    <a:pt x="358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82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427616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550455" y="1301626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60" y="1574"/>
                    <a:pt x="1054" y="1574"/>
                  </a:cubicBezTo>
                  <a:cubicBezTo>
                    <a:pt x="1460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673545" y="1301626"/>
              <a:ext cx="27064" cy="23189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66" y="1"/>
                  </a:moveTo>
                  <a:cubicBezTo>
                    <a:pt x="1059" y="1"/>
                    <a:pt x="1051" y="1"/>
                    <a:pt x="1043" y="1"/>
                  </a:cubicBezTo>
                  <a:cubicBezTo>
                    <a:pt x="1037" y="1"/>
                    <a:pt x="1032" y="1"/>
                    <a:pt x="1027" y="1"/>
                  </a:cubicBezTo>
                  <a:cubicBezTo>
                    <a:pt x="336" y="1"/>
                    <a:pt x="1" y="852"/>
                    <a:pt x="487" y="1338"/>
                  </a:cubicBezTo>
                  <a:cubicBezTo>
                    <a:pt x="650" y="1501"/>
                    <a:pt x="849" y="1574"/>
                    <a:pt x="1043" y="1574"/>
                  </a:cubicBezTo>
                  <a:cubicBezTo>
                    <a:pt x="1450" y="1574"/>
                    <a:pt x="1837" y="1257"/>
                    <a:pt x="1837" y="782"/>
                  </a:cubicBezTo>
                  <a:cubicBezTo>
                    <a:pt x="1837" y="353"/>
                    <a:pt x="1492" y="1"/>
                    <a:pt x="1066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796341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0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919180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1042226" y="1301626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1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48" y="1501"/>
                    <a:pt x="846" y="1574"/>
                    <a:pt x="1040" y="1574"/>
                  </a:cubicBezTo>
                  <a:cubicBezTo>
                    <a:pt x="1446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1165066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5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6" y="1"/>
                    <a:pt x="106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1287905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1410745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8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1" y="1257"/>
                    <a:pt x="1841" y="782"/>
                  </a:cubicBezTo>
                  <a:cubicBezTo>
                    <a:pt x="1841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1533599" y="1301641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0"/>
                  </a:moveTo>
                  <a:cubicBezTo>
                    <a:pt x="357" y="0"/>
                    <a:pt x="0" y="847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1656689" y="1301626"/>
              <a:ext cx="27064" cy="23189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304776" y="1424672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427616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550455" y="1424672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673310" y="1424672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796341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919180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1042226" y="1424672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1165066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1287905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1410745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1533599" y="1424672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1656630" y="1424672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304776" y="1547909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427616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550455" y="1547909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673310" y="1547909"/>
              <a:ext cx="27299" cy="23366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796341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919180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1042226" y="1547909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1165066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1287905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1410745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1533599" y="1547909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1656630" y="1547909"/>
              <a:ext cx="27123" cy="23366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304776" y="167114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427616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550455" y="1671147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79"/>
                    <a:pt x="1058" y="1579"/>
                  </a:cubicBezTo>
                  <a:cubicBezTo>
                    <a:pt x="1465" y="1579"/>
                    <a:pt x="1854" y="1265"/>
                    <a:pt x="1854" y="781"/>
                  </a:cubicBezTo>
                  <a:cubicBezTo>
                    <a:pt x="1854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673310" y="1671147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796341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919180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1042226" y="167114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1165066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1287905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1410745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1533599" y="1671147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1656630" y="1671147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79"/>
                    <a:pt x="1044" y="1579"/>
                  </a:cubicBezTo>
                  <a:cubicBezTo>
                    <a:pt x="1452" y="1579"/>
                    <a:pt x="1840" y="126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304776" y="1794369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427616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673354" y="1794369"/>
              <a:ext cx="27255" cy="23174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796341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919180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1042226" y="1794369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1165066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1287905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1410745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1533599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1"/>
                  </a:moveTo>
                  <a:cubicBezTo>
                    <a:pt x="357" y="1"/>
                    <a:pt x="0" y="848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2"/>
                  </a:cubicBezTo>
                  <a:cubicBezTo>
                    <a:pt x="1853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1656689" y="1794369"/>
              <a:ext cx="27064" cy="23174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1"/>
                  </a:moveTo>
                  <a:cubicBezTo>
                    <a:pt x="336" y="1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2"/>
                  </a:cubicBezTo>
                  <a:cubicBezTo>
                    <a:pt x="1836" y="345"/>
                    <a:pt x="1479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304776" y="191760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427616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673501" y="1917592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796341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919180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1042226" y="191760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1165066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1287905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1410745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1533658" y="1917607"/>
              <a:ext cx="27255" cy="23174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52" y="0"/>
                  </a:moveTo>
                  <a:cubicBezTo>
                    <a:pt x="348" y="0"/>
                    <a:pt x="0" y="838"/>
                    <a:pt x="499" y="1337"/>
                  </a:cubicBezTo>
                  <a:cubicBezTo>
                    <a:pt x="658" y="1500"/>
                    <a:pt x="855" y="1573"/>
                    <a:pt x="1049" y="1573"/>
                  </a:cubicBezTo>
                  <a:cubicBezTo>
                    <a:pt x="1456" y="1573"/>
                    <a:pt x="1849" y="1256"/>
                    <a:pt x="1849" y="781"/>
                  </a:cubicBezTo>
                  <a:cubicBezTo>
                    <a:pt x="1849" y="344"/>
                    <a:pt x="1492" y="0"/>
                    <a:pt x="1068" y="0"/>
                  </a:cubicBezTo>
                  <a:cubicBezTo>
                    <a:pt x="1063" y="0"/>
                    <a:pt x="1057" y="0"/>
                    <a:pt x="1052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1656689" y="1917607"/>
              <a:ext cx="27064" cy="23174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0"/>
                  </a:moveTo>
                  <a:cubicBezTo>
                    <a:pt x="336" y="0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1"/>
                  </a:cubicBezTo>
                  <a:cubicBezTo>
                    <a:pt x="1836" y="344"/>
                    <a:pt x="1479" y="0"/>
                    <a:pt x="1055" y="0"/>
                  </a:cubicBezTo>
                  <a:cubicBezTo>
                    <a:pt x="1050" y="0"/>
                    <a:pt x="1045" y="0"/>
                    <a:pt x="103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304776" y="2040638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427616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673310" y="2040638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796341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919180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1042226" y="2040638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165066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1287905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1410745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533599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1656630" y="2040638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304776" y="2163875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427616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673310" y="2163875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796341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919180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1042226" y="2163875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1165066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1287905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1410745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1533599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1656630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304776" y="2287112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427616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673310" y="2287112"/>
              <a:ext cx="27299" cy="23233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796341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919180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1042226" y="2287112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1165066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1287905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1410745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1533599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1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1656630" y="2287112"/>
              <a:ext cx="27123" cy="23233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1" y="1506"/>
                    <a:pt x="847" y="1576"/>
                    <a:pt x="1039" y="1576"/>
                  </a:cubicBezTo>
                  <a:cubicBezTo>
                    <a:pt x="1448" y="1576"/>
                    <a:pt x="1840" y="1258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304776" y="2410335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59" y="1"/>
                  </a:moveTo>
                  <a:cubicBezTo>
                    <a:pt x="344" y="1"/>
                    <a:pt x="0" y="848"/>
                    <a:pt x="503" y="1351"/>
                  </a:cubicBezTo>
                  <a:cubicBezTo>
                    <a:pt x="660" y="1507"/>
                    <a:pt x="852" y="1577"/>
                    <a:pt x="1042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427616" y="2410335"/>
              <a:ext cx="27255" cy="23248"/>
            </a:xfrm>
            <a:custGeom>
              <a:avLst/>
              <a:gdLst/>
              <a:ahLst/>
              <a:cxnLst/>
              <a:rect l="l" t="t" r="r" b="b"/>
              <a:pathLst>
                <a:path w="1850" h="1578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0" y="1507"/>
                    <a:pt x="854" y="1577"/>
                    <a:pt x="1045" y="1577"/>
                  </a:cubicBezTo>
                  <a:cubicBezTo>
                    <a:pt x="1454" y="1577"/>
                    <a:pt x="1849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673501" y="2410335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61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796341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59" y="1"/>
                  </a:cubicBez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8" y="0"/>
                    <a:pt x="1083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919180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042226" y="2410335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69" y="0"/>
                  </a:moveTo>
                  <a:cubicBezTo>
                    <a:pt x="1061" y="0"/>
                    <a:pt x="1054" y="0"/>
                    <a:pt x="1046" y="1"/>
                  </a:cubicBezTo>
                  <a:cubicBezTo>
                    <a:pt x="344" y="1"/>
                    <a:pt x="0" y="848"/>
                    <a:pt x="490" y="1337"/>
                  </a:cubicBezTo>
                  <a:cubicBezTo>
                    <a:pt x="648" y="1500"/>
                    <a:pt x="846" y="1573"/>
                    <a:pt x="1040" y="1573"/>
                  </a:cubicBezTo>
                  <a:cubicBezTo>
                    <a:pt x="1446" y="1573"/>
                    <a:pt x="1840" y="1256"/>
                    <a:pt x="1840" y="782"/>
                  </a:cubicBezTo>
                  <a:cubicBezTo>
                    <a:pt x="1840" y="353"/>
                    <a:pt x="1495" y="0"/>
                    <a:pt x="106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1165066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9" y="0"/>
                  </a:moveTo>
                  <a:cubicBezTo>
                    <a:pt x="1062" y="0"/>
                    <a:pt x="1054" y="0"/>
                    <a:pt x="1046" y="1"/>
                  </a:cubicBez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496" y="0"/>
                    <a:pt x="106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1287905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59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410745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8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533599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72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4" y="1507"/>
                    <a:pt x="859" y="1577"/>
                    <a:pt x="1051" y="1577"/>
                  </a:cubicBezTo>
                  <a:cubicBezTo>
                    <a:pt x="1461" y="1577"/>
                    <a:pt x="1853" y="1259"/>
                    <a:pt x="1853" y="782"/>
                  </a:cubicBezTo>
                  <a:cubicBezTo>
                    <a:pt x="1840" y="358"/>
                    <a:pt x="1496" y="1"/>
                    <a:pt x="1072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656630" y="2410335"/>
              <a:ext cx="27123" cy="23248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304776" y="25333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427616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550455" y="2533381"/>
              <a:ext cx="27314" cy="23366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60" y="0"/>
                  </a:moveTo>
                  <a:cubicBezTo>
                    <a:pt x="358" y="0"/>
                    <a:pt x="1" y="860"/>
                    <a:pt x="504" y="1350"/>
                  </a:cubicBezTo>
                  <a:cubicBezTo>
                    <a:pt x="667" y="1513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673310" y="2533381"/>
              <a:ext cx="27299" cy="23366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796341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919180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1042226" y="25333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1165066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1287905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1410745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1533599" y="2533381"/>
              <a:ext cx="27314" cy="23366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1656630" y="2533381"/>
              <a:ext cx="27123" cy="23366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60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304776" y="2656604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427616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550455" y="2656604"/>
              <a:ext cx="27314" cy="23292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673310" y="2656604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796341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919180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1042226" y="2656604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1165066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1287905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1410745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1533599" y="2656604"/>
              <a:ext cx="27314" cy="23292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1656630" y="2656604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304776" y="2779841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427616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550455" y="277984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80"/>
                    <a:pt x="1058" y="1580"/>
                  </a:cubicBezTo>
                  <a:cubicBezTo>
                    <a:pt x="1465" y="1580"/>
                    <a:pt x="1854" y="1265"/>
                    <a:pt x="1854" y="781"/>
                  </a:cubicBezTo>
                  <a:cubicBezTo>
                    <a:pt x="1854" y="345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673310" y="2779841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796341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919180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1042226" y="2779841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1165066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1287905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1410745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1533599" y="277984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45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1656630" y="277984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80"/>
                    <a:pt x="1044" y="1580"/>
                  </a:cubicBezTo>
                  <a:cubicBezTo>
                    <a:pt x="1452" y="1580"/>
                    <a:pt x="1840" y="1265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5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7" name="Google Shape;1367;p26"/>
          <p:cNvGrpSpPr/>
          <p:nvPr/>
        </p:nvGrpSpPr>
        <p:grpSpPr>
          <a:xfrm>
            <a:off x="8296300" y="4410725"/>
            <a:ext cx="314400" cy="357000"/>
            <a:chOff x="8296300" y="4410725"/>
            <a:chExt cx="314400" cy="357000"/>
          </a:xfrm>
        </p:grpSpPr>
        <p:cxnSp>
          <p:nvCxnSpPr>
            <p:cNvPr id="1368" name="Google Shape;1368;p26"/>
            <p:cNvCxnSpPr/>
            <p:nvPr/>
          </p:nvCxnSpPr>
          <p:spPr>
            <a:xfrm rot="10800000">
              <a:off x="8446325" y="4410725"/>
              <a:ext cx="0" cy="35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Google Shape;1369;p26"/>
            <p:cNvCxnSpPr/>
            <p:nvPr/>
          </p:nvCxnSpPr>
          <p:spPr>
            <a:xfrm rot="10800000">
              <a:off x="8296300" y="4589325"/>
              <a:ext cx="314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70" name="Google Shape;1370;p26"/>
          <p:cNvPicPr preferRelativeResize="0"/>
          <p:nvPr/>
        </p:nvPicPr>
        <p:blipFill rotWithShape="1">
          <a:blip r:embed="rId3">
            <a:alphaModFix/>
          </a:blip>
          <a:srcRect t="8228" b="27739"/>
          <a:stretch/>
        </p:blipFill>
        <p:spPr>
          <a:xfrm>
            <a:off x="4542250" y="-622200"/>
            <a:ext cx="6048300" cy="58107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grpSp>
        <p:nvGrpSpPr>
          <p:cNvPr id="1371" name="Google Shape;1371;p26"/>
          <p:cNvGrpSpPr/>
          <p:nvPr/>
        </p:nvGrpSpPr>
        <p:grpSpPr>
          <a:xfrm>
            <a:off x="1366798" y="4236345"/>
            <a:ext cx="2528425" cy="803094"/>
            <a:chOff x="1380351" y="4236345"/>
            <a:chExt cx="2528425" cy="803094"/>
          </a:xfrm>
        </p:grpSpPr>
        <p:sp>
          <p:nvSpPr>
            <p:cNvPr id="1372" name="Google Shape;1372;p26"/>
            <p:cNvSpPr/>
            <p:nvPr/>
          </p:nvSpPr>
          <p:spPr>
            <a:xfrm>
              <a:off x="1380351" y="4236345"/>
              <a:ext cx="42182" cy="36222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1571502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1762653" y="4236345"/>
              <a:ext cx="42503" cy="36222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1954124" y="4236345"/>
              <a:ext cx="42182" cy="36222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2145275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2336426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2527897" y="4236345"/>
              <a:ext cx="42182" cy="36222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2719048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2910199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3101349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3292523" y="4236345"/>
              <a:ext cx="42503" cy="36222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72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2" y="1508"/>
                    <a:pt x="859" y="1580"/>
                    <a:pt x="1053" y="1580"/>
                  </a:cubicBezTo>
                  <a:cubicBezTo>
                    <a:pt x="1459" y="1580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7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3483972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1380351" y="4428092"/>
              <a:ext cx="42182" cy="3606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1571502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1762653" y="4428092"/>
              <a:ext cx="42503" cy="36176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1954124" y="4428092"/>
              <a:ext cx="42182" cy="36176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2145275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2336426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2527897" y="4428092"/>
              <a:ext cx="42182" cy="3606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2719048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2910199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3101349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3292592" y="4428092"/>
              <a:ext cx="42435" cy="36061"/>
            </a:xfrm>
            <a:custGeom>
              <a:avLst/>
              <a:gdLst/>
              <a:ahLst/>
              <a:cxnLst/>
              <a:rect l="l" t="t" r="r" b="b"/>
              <a:pathLst>
                <a:path w="1851" h="1573" extrusionOk="0">
                  <a:moveTo>
                    <a:pt x="1053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59" y="1500"/>
                    <a:pt x="856" y="1573"/>
                    <a:pt x="1050" y="1573"/>
                  </a:cubicBezTo>
                  <a:cubicBezTo>
                    <a:pt x="1457" y="1573"/>
                    <a:pt x="1850" y="1256"/>
                    <a:pt x="1850" y="782"/>
                  </a:cubicBezTo>
                  <a:cubicBezTo>
                    <a:pt x="1850" y="358"/>
                    <a:pt x="1493" y="1"/>
                    <a:pt x="1069" y="1"/>
                  </a:cubicBezTo>
                  <a:cubicBezTo>
                    <a:pt x="1064" y="1"/>
                    <a:pt x="1058" y="1"/>
                    <a:pt x="105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3483972" y="4428092"/>
              <a:ext cx="42205" cy="36176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1380351" y="4619838"/>
              <a:ext cx="42182" cy="36084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82" y="1"/>
                  </a:moveTo>
                  <a:cubicBezTo>
                    <a:pt x="1074" y="1"/>
                    <a:pt x="1067" y="1"/>
                    <a:pt x="1059" y="1"/>
                  </a:cubicBezTo>
                  <a:cubicBezTo>
                    <a:pt x="358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8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1571502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1762653" y="4619838"/>
              <a:ext cx="42503" cy="36084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60" y="1574"/>
                    <a:pt x="1054" y="1574"/>
                  </a:cubicBezTo>
                  <a:cubicBezTo>
                    <a:pt x="1460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1954193" y="4619838"/>
              <a:ext cx="42114" cy="36084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66" y="1"/>
                  </a:moveTo>
                  <a:cubicBezTo>
                    <a:pt x="1059" y="1"/>
                    <a:pt x="1051" y="1"/>
                    <a:pt x="1043" y="1"/>
                  </a:cubicBezTo>
                  <a:cubicBezTo>
                    <a:pt x="1037" y="1"/>
                    <a:pt x="1032" y="1"/>
                    <a:pt x="1027" y="1"/>
                  </a:cubicBezTo>
                  <a:cubicBezTo>
                    <a:pt x="336" y="1"/>
                    <a:pt x="1" y="852"/>
                    <a:pt x="487" y="1338"/>
                  </a:cubicBezTo>
                  <a:cubicBezTo>
                    <a:pt x="650" y="1501"/>
                    <a:pt x="849" y="1574"/>
                    <a:pt x="1043" y="1574"/>
                  </a:cubicBezTo>
                  <a:cubicBezTo>
                    <a:pt x="1450" y="1574"/>
                    <a:pt x="1837" y="1257"/>
                    <a:pt x="1837" y="782"/>
                  </a:cubicBezTo>
                  <a:cubicBezTo>
                    <a:pt x="1837" y="353"/>
                    <a:pt x="1492" y="1"/>
                    <a:pt x="106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2145275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0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2336426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2527897" y="4619838"/>
              <a:ext cx="42182" cy="36084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1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48" y="1501"/>
                    <a:pt x="846" y="1574"/>
                    <a:pt x="1040" y="1574"/>
                  </a:cubicBezTo>
                  <a:cubicBezTo>
                    <a:pt x="1446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2719048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5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6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2910199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3101349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8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1" y="1257"/>
                    <a:pt x="1841" y="782"/>
                  </a:cubicBezTo>
                  <a:cubicBezTo>
                    <a:pt x="1841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3292523" y="4619861"/>
              <a:ext cx="42503" cy="36061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0"/>
                  </a:moveTo>
                  <a:cubicBezTo>
                    <a:pt x="357" y="0"/>
                    <a:pt x="0" y="847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3484063" y="4619838"/>
              <a:ext cx="42114" cy="36084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1380351" y="4811310"/>
              <a:ext cx="42182" cy="3624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1571502" y="4811310"/>
              <a:ext cx="42205" cy="3624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1762653" y="4811310"/>
              <a:ext cx="42503" cy="36382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1953826" y="4811310"/>
              <a:ext cx="42480" cy="36382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2145275" y="4811310"/>
              <a:ext cx="42205" cy="3624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2336426" y="4811310"/>
              <a:ext cx="42205" cy="3624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2527897" y="4811310"/>
              <a:ext cx="42182" cy="3624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2719048" y="4811310"/>
              <a:ext cx="42205" cy="3624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2910199" y="4811310"/>
              <a:ext cx="42205" cy="3624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101349" y="4811310"/>
              <a:ext cx="42205" cy="3624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92523" y="4811310"/>
              <a:ext cx="42503" cy="36382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3483972" y="4811310"/>
              <a:ext cx="42205" cy="36382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1380351" y="5003080"/>
              <a:ext cx="42182" cy="36222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1571502" y="5003080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1762653" y="5003080"/>
              <a:ext cx="42503" cy="36222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953826" y="5003080"/>
              <a:ext cx="42480" cy="36359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2145275" y="5003080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2336426" y="5003080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2527897" y="5003080"/>
              <a:ext cx="42182" cy="36222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2719048" y="5003080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10199" y="5003080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3101349" y="5003080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3292523" y="5003080"/>
              <a:ext cx="42503" cy="36222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3483972" y="5003080"/>
              <a:ext cx="42205" cy="36359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3675097" y="4236345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3675097" y="4428092"/>
              <a:ext cx="42205" cy="36176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3675188" y="4619838"/>
              <a:ext cx="42113" cy="36084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3675097" y="4811310"/>
              <a:ext cx="42205" cy="36382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3675097" y="5003080"/>
              <a:ext cx="42205" cy="36359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3866572" y="4236345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3866572" y="4428092"/>
              <a:ext cx="42205" cy="36176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3866663" y="4619838"/>
              <a:ext cx="42113" cy="36084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3866572" y="4811310"/>
              <a:ext cx="42205" cy="36382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3866572" y="5003080"/>
              <a:ext cx="42205" cy="36359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" name="Google Shape;1477;p30"/>
          <p:cNvPicPr preferRelativeResize="0"/>
          <p:nvPr/>
        </p:nvPicPr>
        <p:blipFill rotWithShape="1">
          <a:blip r:embed="rId3">
            <a:alphaModFix/>
          </a:blip>
          <a:srcRect t="18383" b="18377"/>
          <a:stretch/>
        </p:blipFill>
        <p:spPr>
          <a:xfrm flipH="1">
            <a:off x="6192077" y="3719305"/>
            <a:ext cx="2951995" cy="1424119"/>
          </a:xfrm>
          <a:prstGeom prst="snip1Rect">
            <a:avLst>
              <a:gd name="adj" fmla="val 31388"/>
            </a:avLst>
          </a:prstGeom>
          <a:noFill/>
          <a:ln>
            <a:noFill/>
          </a:ln>
        </p:spPr>
      </p:pic>
      <p:sp>
        <p:nvSpPr>
          <p:cNvPr id="1478" name="Google Shape;1478;p30"/>
          <p:cNvSpPr txBox="1">
            <a:spLocks noGrp="1"/>
          </p:cNvSpPr>
          <p:nvPr>
            <p:ph type="ctrTitle"/>
          </p:nvPr>
        </p:nvSpPr>
        <p:spPr>
          <a:xfrm flipH="1">
            <a:off x="3488635" y="235654"/>
            <a:ext cx="570396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6. First Item Purchased After Becoming a Member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1479" name="Google Shape;1479;p30"/>
          <p:cNvSpPr txBox="1">
            <a:spLocks noGrp="1"/>
          </p:cNvSpPr>
          <p:nvPr>
            <p:ph type="subTitle" idx="1"/>
          </p:nvPr>
        </p:nvSpPr>
        <p:spPr>
          <a:xfrm flipH="1">
            <a:off x="-5" y="0"/>
            <a:ext cx="6613841" cy="514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WITH CTE 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s.customer_id,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m.product_name,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order_date,join_date,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RANK()OVER(PARTITION BY s.customer_id ORDER 	BY order_date) AS 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sales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JOIN menu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ON s.product_id = m.product_id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JOIN members mem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ON s.customer_id = mem.customer_id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WHERE order_date &gt;= join_date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ORDER BY s.customer_id,order_date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customer_id, product_name, order_date, join_date FROM CTE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WHERE RN = 1;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1BA64-D8D9-4D34-9720-88FC972BD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724" y="813454"/>
            <a:ext cx="31813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8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" name="Google Shape;1477;p30"/>
          <p:cNvPicPr preferRelativeResize="0"/>
          <p:nvPr/>
        </p:nvPicPr>
        <p:blipFill rotWithShape="1">
          <a:blip r:embed="rId3">
            <a:alphaModFix/>
          </a:blip>
          <a:srcRect t="18383" b="18377"/>
          <a:stretch/>
        </p:blipFill>
        <p:spPr>
          <a:xfrm flipH="1">
            <a:off x="6192077" y="3719305"/>
            <a:ext cx="2951995" cy="1424119"/>
          </a:xfrm>
          <a:prstGeom prst="snip1Rect">
            <a:avLst>
              <a:gd name="adj" fmla="val 31388"/>
            </a:avLst>
          </a:prstGeom>
          <a:noFill/>
          <a:ln>
            <a:noFill/>
          </a:ln>
        </p:spPr>
      </p:pic>
      <p:sp>
        <p:nvSpPr>
          <p:cNvPr id="1478" name="Google Shape;1478;p30"/>
          <p:cNvSpPr txBox="1">
            <a:spLocks noGrp="1"/>
          </p:cNvSpPr>
          <p:nvPr>
            <p:ph type="ctrTitle"/>
          </p:nvPr>
        </p:nvSpPr>
        <p:spPr>
          <a:xfrm flipH="1">
            <a:off x="3488635" y="235654"/>
            <a:ext cx="570396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7. Item Purchased Just Before Becoming a Member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1479" name="Google Shape;1479;p30"/>
          <p:cNvSpPr txBox="1">
            <a:spLocks noGrp="1"/>
          </p:cNvSpPr>
          <p:nvPr>
            <p:ph type="subTitle" idx="1"/>
          </p:nvPr>
        </p:nvSpPr>
        <p:spPr>
          <a:xfrm flipH="1">
            <a:off x="-6" y="0"/>
            <a:ext cx="6748675" cy="514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WITH CTE 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s.customer_id,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m.product_name,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order_date, join_date,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RANK()OVER(PARTITION BY s.customer_id ORDER 	BY order_date DESC) AS 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sales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JOIN menu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ON s.product_id = m.product_id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JOIN members mem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ON s.customer_id = mem.customer_id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WHERE order_date &lt; join_date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ORDER BY s.customer_id,order_date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customer_id, product_name, order_date, join_date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CTE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WHERE RN = 1;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7E981-1F70-4467-8A39-4CE60CE4A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806" y="2000664"/>
            <a:ext cx="3133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8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" name="Google Shape;1477;p30"/>
          <p:cNvPicPr preferRelativeResize="0"/>
          <p:nvPr/>
        </p:nvPicPr>
        <p:blipFill rotWithShape="1">
          <a:blip r:embed="rId3">
            <a:alphaModFix/>
          </a:blip>
          <a:srcRect t="18383" b="18377"/>
          <a:stretch/>
        </p:blipFill>
        <p:spPr>
          <a:xfrm flipH="1">
            <a:off x="6192077" y="3719305"/>
            <a:ext cx="2951995" cy="1424119"/>
          </a:xfrm>
          <a:prstGeom prst="snip1Rect">
            <a:avLst>
              <a:gd name="adj" fmla="val 31388"/>
            </a:avLst>
          </a:prstGeom>
          <a:noFill/>
          <a:ln>
            <a:noFill/>
          </a:ln>
        </p:spPr>
      </p:pic>
      <p:sp>
        <p:nvSpPr>
          <p:cNvPr id="1478" name="Google Shape;1478;p30"/>
          <p:cNvSpPr txBox="1">
            <a:spLocks noGrp="1"/>
          </p:cNvSpPr>
          <p:nvPr>
            <p:ph type="ctrTitle"/>
          </p:nvPr>
        </p:nvSpPr>
        <p:spPr>
          <a:xfrm flipH="1">
            <a:off x="3508513" y="235654"/>
            <a:ext cx="568408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8. Total Items and Amount Spent Before Becoming a Member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1479" name="Google Shape;1479;p30"/>
          <p:cNvSpPr txBox="1">
            <a:spLocks noGrp="1"/>
          </p:cNvSpPr>
          <p:nvPr>
            <p:ph type="subTitle" idx="1"/>
          </p:nvPr>
        </p:nvSpPr>
        <p:spPr>
          <a:xfrm flipH="1">
            <a:off x="-8" y="2000664"/>
            <a:ext cx="5181813" cy="3142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s.customer_id,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COUNT(m.product_id) AS total_items 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SUM(price) AS amount_spent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sales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JOIN menu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ON s.product_id = m.product_id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JOIN members mem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ON s.customer_id = mem.customer_id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WHERE order_date &lt; join_date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BY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ORDER BY s.customer_id;</a:t>
            </a:r>
            <a:endParaRPr dirty="0"/>
          </a:p>
        </p:txBody>
      </p:sp>
      <p:pic>
        <p:nvPicPr>
          <p:cNvPr id="6" name="Google Shape;1496;p30">
            <a:extLst>
              <a:ext uri="{FF2B5EF4-FFF2-40B4-BE49-F238E27FC236}">
                <a16:creationId xmlns:a16="http://schemas.microsoft.com/office/drawing/2014/main" id="{F855BEEE-DC58-4A29-9DE4-963A72E7FF5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8952" b="27819"/>
          <a:stretch/>
        </p:blipFill>
        <p:spPr>
          <a:xfrm rot="10800000" flipH="1">
            <a:off x="0" y="0"/>
            <a:ext cx="3399183" cy="1709530"/>
          </a:xfrm>
          <a:prstGeom prst="snip1Rect">
            <a:avLst>
              <a:gd name="adj" fmla="val 45831"/>
            </a:avLst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FC53CF-6006-4E44-9167-B0AFD7C5B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589" y="1302648"/>
            <a:ext cx="2466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1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" name="Google Shape;1477;p30"/>
          <p:cNvPicPr preferRelativeResize="0"/>
          <p:nvPr/>
        </p:nvPicPr>
        <p:blipFill rotWithShape="1">
          <a:blip r:embed="rId3">
            <a:alphaModFix/>
          </a:blip>
          <a:srcRect t="18383" b="18377"/>
          <a:stretch/>
        </p:blipFill>
        <p:spPr>
          <a:xfrm flipH="1">
            <a:off x="6192077" y="3719305"/>
            <a:ext cx="2951995" cy="1424119"/>
          </a:xfrm>
          <a:prstGeom prst="snip1Rect">
            <a:avLst>
              <a:gd name="adj" fmla="val 31388"/>
            </a:avLst>
          </a:prstGeom>
          <a:noFill/>
          <a:ln>
            <a:noFill/>
          </a:ln>
        </p:spPr>
      </p:pic>
      <p:sp>
        <p:nvSpPr>
          <p:cNvPr id="1478" name="Google Shape;1478;p30"/>
          <p:cNvSpPr txBox="1">
            <a:spLocks noGrp="1"/>
          </p:cNvSpPr>
          <p:nvPr>
            <p:ph type="ctrTitle"/>
          </p:nvPr>
        </p:nvSpPr>
        <p:spPr>
          <a:xfrm flipH="1">
            <a:off x="2564295" y="156203"/>
            <a:ext cx="6628305" cy="7383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9. Total Points for Each Customer, when each $1 spent equates to 10 points and sushi has a 2x points multiplier.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1479" name="Google Shape;1479;p30"/>
          <p:cNvSpPr txBox="1">
            <a:spLocks noGrp="1"/>
          </p:cNvSpPr>
          <p:nvPr>
            <p:ph type="subTitle" idx="1"/>
          </p:nvPr>
        </p:nvSpPr>
        <p:spPr>
          <a:xfrm flipH="1">
            <a:off x="-9" y="964097"/>
            <a:ext cx="5181813" cy="4179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WITH CTE 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customer_id, product_name, price,		price*IF(product_name = 'sushi',2,1) AS 	points_multiplier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sales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JOIN menu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ON s.product_id = m.product_id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customer_id,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SUM(points_multiplier) AS total_points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CTE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BY customer_id;</a:t>
            </a:r>
            <a:endParaRPr dirty="0"/>
          </a:p>
        </p:txBody>
      </p:sp>
      <p:pic>
        <p:nvPicPr>
          <p:cNvPr id="6" name="Google Shape;1496;p30">
            <a:extLst>
              <a:ext uri="{FF2B5EF4-FFF2-40B4-BE49-F238E27FC236}">
                <a16:creationId xmlns:a16="http://schemas.microsoft.com/office/drawing/2014/main" id="{F855BEEE-DC58-4A29-9DE4-963A72E7FF5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8952" b="27819"/>
          <a:stretch/>
        </p:blipFill>
        <p:spPr>
          <a:xfrm rot="10800000" flipH="1">
            <a:off x="1" y="0"/>
            <a:ext cx="1967948" cy="964096"/>
          </a:xfrm>
          <a:prstGeom prst="snip1Rect">
            <a:avLst>
              <a:gd name="adj" fmla="val 45831"/>
            </a:avLst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E0E11B-78DC-44F0-A066-72599EBAB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447" y="1424195"/>
            <a:ext cx="16859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4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0"/>
          <p:cNvSpPr txBox="1">
            <a:spLocks noGrp="1"/>
          </p:cNvSpPr>
          <p:nvPr>
            <p:ph type="ctrTitle"/>
          </p:nvPr>
        </p:nvSpPr>
        <p:spPr>
          <a:xfrm flipH="1">
            <a:off x="0" y="0"/>
            <a:ext cx="9192596" cy="7454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10. Points for Customer A and B at the End of January, In the first week after a customer joins the program (including their join date) they earn 2x points on all items, not just sushi - how many points do customer A and B have at the end of January?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79" name="Google Shape;1479;p30"/>
          <p:cNvSpPr txBox="1">
            <a:spLocks noGrp="1"/>
          </p:cNvSpPr>
          <p:nvPr>
            <p:ph type="subTitle" idx="1"/>
          </p:nvPr>
        </p:nvSpPr>
        <p:spPr>
          <a:xfrm flipH="1">
            <a:off x="-12" y="1212574"/>
            <a:ext cx="8965107" cy="39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WITH CTE 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SELECT s.customer_id, s.order_date, m.product_name, m.price,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CASE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      WHEN order_date BETWEEN mem.join_date AND  DATE_ADD(mem.join_date,INTERVAL 6 DAY) THEN m.price * 2          	WHEN order_date NOT BETWEEN mem.join_date AND DATE_ADD(mem.join_date,INTERVAL 6 DAY) AND 	product_name = 'sushi’  THEN m.price * 2           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ELSE price*1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      END AS total_points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FROM sales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JOIN menu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ON s.product_id = m.product_id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JOIN members mem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ON mem.customer_id = s.customer_id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WHERE order_date &lt; '2021-01-31’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ORDER BY order_date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SELECT customer_id,  SUM(total_points) AS total_points_till_Jan_31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FROM CTE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GROUP BY customer_id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ORDER BY customer_id;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4B1F0-656C-4FB3-8D8A-A4CCF54D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231" y="936349"/>
            <a:ext cx="2181225" cy="552450"/>
          </a:xfrm>
          <a:prstGeom prst="rect">
            <a:avLst/>
          </a:prstGeom>
        </p:spPr>
      </p:pic>
      <p:pic>
        <p:nvPicPr>
          <p:cNvPr id="9" name="Google Shape;1477;p30">
            <a:extLst>
              <a:ext uri="{FF2B5EF4-FFF2-40B4-BE49-F238E27FC236}">
                <a16:creationId xmlns:a16="http://schemas.microsoft.com/office/drawing/2014/main" id="{A97ED461-79CB-402C-BC7D-D0E51A86F6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8383" b="18377"/>
          <a:stretch/>
        </p:blipFill>
        <p:spPr>
          <a:xfrm flipH="1">
            <a:off x="4919870" y="3170583"/>
            <a:ext cx="4224202" cy="1972841"/>
          </a:xfrm>
          <a:prstGeom prst="snip1Rect">
            <a:avLst>
              <a:gd name="adj" fmla="val 31388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34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4FA3C7-78E9-4D59-B599-9DB845E7593D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GB" dirty="0"/>
              <a:t>Conclusion</a:t>
            </a:r>
            <a:br>
              <a:rPr lang="en-GB" dirty="0"/>
            </a:b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E68D4E-199F-4E0D-B48D-16F2F67DC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584" y="1053549"/>
            <a:ext cx="6689034" cy="28127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/>
              <a:t>Customer </a:t>
            </a:r>
            <a:r>
              <a:rPr lang="en-GB" dirty="0"/>
              <a:t>with ID B visited the restaurant maximum number of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Ramen is the most popular dish among the customer's.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Common dish that each customer had before signing up for membership was Sushi.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Customer with ID B has the most points before getting the membership among all the customer’s.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Till the end of month January customer with ID A has more points amongst the members.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Total expenditure by all customer’s was 186$.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5" name="Google Shape;1885;p46"/>
          <p:cNvCxnSpPr/>
          <p:nvPr/>
        </p:nvCxnSpPr>
        <p:spPr>
          <a:xfrm rot="10800000" flipH="1">
            <a:off x="3152975" y="-237675"/>
            <a:ext cx="2886000" cy="18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6" name="Google Shape;1886;p46"/>
          <p:cNvSpPr txBox="1">
            <a:spLocks noGrp="1"/>
          </p:cNvSpPr>
          <p:nvPr>
            <p:ph type="ctrTitle"/>
          </p:nvPr>
        </p:nvSpPr>
        <p:spPr>
          <a:xfrm flipH="1">
            <a:off x="4625100" y="421850"/>
            <a:ext cx="3798900" cy="12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THANKS</a:t>
            </a:r>
            <a:endParaRPr sz="5200" dirty="0"/>
          </a:p>
        </p:txBody>
      </p:sp>
      <p:sp>
        <p:nvSpPr>
          <p:cNvPr id="1887" name="Google Shape;1887;p46"/>
          <p:cNvSpPr txBox="1">
            <a:spLocks noGrp="1"/>
          </p:cNvSpPr>
          <p:nvPr>
            <p:ph type="subTitle" idx="1"/>
          </p:nvPr>
        </p:nvSpPr>
        <p:spPr>
          <a:xfrm flipH="1">
            <a:off x="4421926" y="1581825"/>
            <a:ext cx="4205400" cy="1376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Do you have any questions?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rago25.ds</a:t>
            </a:r>
            <a:r>
              <a:rPr lang="en" dirty="0">
                <a:solidFill>
                  <a:schemeClr val="dk1"/>
                </a:solidFill>
              </a:rPr>
              <a:t>@gmail.com 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+91  </a:t>
            </a:r>
            <a:r>
              <a:rPr lang="en" dirty="0"/>
              <a:t>7678362012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hlinkClick r:id="rId3"/>
              </a:rPr>
              <a:t>LinkedIN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89" name="Google Shape;1889;p46"/>
          <p:cNvGrpSpPr/>
          <p:nvPr/>
        </p:nvGrpSpPr>
        <p:grpSpPr>
          <a:xfrm rot="5400000">
            <a:off x="1386420" y="2814671"/>
            <a:ext cx="2175887" cy="2758071"/>
            <a:chOff x="304776" y="1055181"/>
            <a:chExt cx="1378977" cy="1747937"/>
          </a:xfrm>
        </p:grpSpPr>
        <p:sp>
          <p:nvSpPr>
            <p:cNvPr id="1890" name="Google Shape;1890;p46"/>
            <p:cNvSpPr/>
            <p:nvPr/>
          </p:nvSpPr>
          <p:spPr>
            <a:xfrm>
              <a:off x="304776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46"/>
            <p:cNvSpPr/>
            <p:nvPr/>
          </p:nvSpPr>
          <p:spPr>
            <a:xfrm>
              <a:off x="427616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46"/>
            <p:cNvSpPr/>
            <p:nvPr/>
          </p:nvSpPr>
          <p:spPr>
            <a:xfrm>
              <a:off x="550455" y="105518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" name="Google Shape;1893;p46"/>
            <p:cNvSpPr/>
            <p:nvPr/>
          </p:nvSpPr>
          <p:spPr>
            <a:xfrm>
              <a:off x="673501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" name="Google Shape;1894;p46"/>
            <p:cNvSpPr/>
            <p:nvPr/>
          </p:nvSpPr>
          <p:spPr>
            <a:xfrm>
              <a:off x="796341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" name="Google Shape;1895;p46"/>
            <p:cNvSpPr/>
            <p:nvPr/>
          </p:nvSpPr>
          <p:spPr>
            <a:xfrm>
              <a:off x="919180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" name="Google Shape;1896;p46"/>
            <p:cNvSpPr/>
            <p:nvPr/>
          </p:nvSpPr>
          <p:spPr>
            <a:xfrm>
              <a:off x="1042226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" name="Google Shape;1897;p46"/>
            <p:cNvSpPr/>
            <p:nvPr/>
          </p:nvSpPr>
          <p:spPr>
            <a:xfrm>
              <a:off x="1165066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46"/>
            <p:cNvSpPr/>
            <p:nvPr/>
          </p:nvSpPr>
          <p:spPr>
            <a:xfrm>
              <a:off x="1287905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46"/>
            <p:cNvSpPr/>
            <p:nvPr/>
          </p:nvSpPr>
          <p:spPr>
            <a:xfrm>
              <a:off x="1410745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46"/>
            <p:cNvSpPr/>
            <p:nvPr/>
          </p:nvSpPr>
          <p:spPr>
            <a:xfrm>
              <a:off x="1533599" y="105518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72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2" y="1508"/>
                    <a:pt x="859" y="1580"/>
                    <a:pt x="1053" y="1580"/>
                  </a:cubicBezTo>
                  <a:cubicBezTo>
                    <a:pt x="1459" y="1580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7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46"/>
            <p:cNvSpPr/>
            <p:nvPr/>
          </p:nvSpPr>
          <p:spPr>
            <a:xfrm>
              <a:off x="1656630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Google Shape;1902;p46"/>
            <p:cNvSpPr/>
            <p:nvPr/>
          </p:nvSpPr>
          <p:spPr>
            <a:xfrm>
              <a:off x="304776" y="1178403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" name="Google Shape;1903;p46"/>
            <p:cNvSpPr/>
            <p:nvPr/>
          </p:nvSpPr>
          <p:spPr>
            <a:xfrm>
              <a:off x="427616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" name="Google Shape;1904;p46"/>
            <p:cNvSpPr/>
            <p:nvPr/>
          </p:nvSpPr>
          <p:spPr>
            <a:xfrm>
              <a:off x="550455" y="1178403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Google Shape;1905;p46"/>
            <p:cNvSpPr/>
            <p:nvPr/>
          </p:nvSpPr>
          <p:spPr>
            <a:xfrm>
              <a:off x="673501" y="1178403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Google Shape;1906;p46"/>
            <p:cNvSpPr/>
            <p:nvPr/>
          </p:nvSpPr>
          <p:spPr>
            <a:xfrm>
              <a:off x="796341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46"/>
            <p:cNvSpPr/>
            <p:nvPr/>
          </p:nvSpPr>
          <p:spPr>
            <a:xfrm>
              <a:off x="919180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46"/>
            <p:cNvSpPr/>
            <p:nvPr/>
          </p:nvSpPr>
          <p:spPr>
            <a:xfrm>
              <a:off x="1042226" y="1178403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Google Shape;1909;p46"/>
            <p:cNvSpPr/>
            <p:nvPr/>
          </p:nvSpPr>
          <p:spPr>
            <a:xfrm>
              <a:off x="1165066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Google Shape;1910;p46"/>
            <p:cNvSpPr/>
            <p:nvPr/>
          </p:nvSpPr>
          <p:spPr>
            <a:xfrm>
              <a:off x="1287905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46"/>
            <p:cNvSpPr/>
            <p:nvPr/>
          </p:nvSpPr>
          <p:spPr>
            <a:xfrm>
              <a:off x="1410745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46"/>
            <p:cNvSpPr/>
            <p:nvPr/>
          </p:nvSpPr>
          <p:spPr>
            <a:xfrm>
              <a:off x="1533644" y="1178403"/>
              <a:ext cx="27270" cy="23174"/>
            </a:xfrm>
            <a:custGeom>
              <a:avLst/>
              <a:gdLst/>
              <a:ahLst/>
              <a:cxnLst/>
              <a:rect l="l" t="t" r="r" b="b"/>
              <a:pathLst>
                <a:path w="1851" h="1573" extrusionOk="0">
                  <a:moveTo>
                    <a:pt x="1053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59" y="1500"/>
                    <a:pt x="856" y="1573"/>
                    <a:pt x="1050" y="1573"/>
                  </a:cubicBezTo>
                  <a:cubicBezTo>
                    <a:pt x="1457" y="1573"/>
                    <a:pt x="1850" y="1256"/>
                    <a:pt x="1850" y="782"/>
                  </a:cubicBezTo>
                  <a:cubicBezTo>
                    <a:pt x="1850" y="358"/>
                    <a:pt x="1493" y="1"/>
                    <a:pt x="1069" y="1"/>
                  </a:cubicBezTo>
                  <a:cubicBezTo>
                    <a:pt x="1064" y="1"/>
                    <a:pt x="1058" y="1"/>
                    <a:pt x="105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46"/>
            <p:cNvSpPr/>
            <p:nvPr/>
          </p:nvSpPr>
          <p:spPr>
            <a:xfrm>
              <a:off x="1656630" y="1178403"/>
              <a:ext cx="27123" cy="23248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46"/>
            <p:cNvSpPr/>
            <p:nvPr/>
          </p:nvSpPr>
          <p:spPr>
            <a:xfrm>
              <a:off x="304776" y="1301626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82" y="1"/>
                  </a:moveTo>
                  <a:cubicBezTo>
                    <a:pt x="1074" y="1"/>
                    <a:pt x="1067" y="1"/>
                    <a:pt x="1059" y="1"/>
                  </a:cubicBezTo>
                  <a:cubicBezTo>
                    <a:pt x="358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8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46"/>
            <p:cNvSpPr/>
            <p:nvPr/>
          </p:nvSpPr>
          <p:spPr>
            <a:xfrm>
              <a:off x="427616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46"/>
            <p:cNvSpPr/>
            <p:nvPr/>
          </p:nvSpPr>
          <p:spPr>
            <a:xfrm>
              <a:off x="550455" y="1301626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60" y="1574"/>
                    <a:pt x="1054" y="1574"/>
                  </a:cubicBezTo>
                  <a:cubicBezTo>
                    <a:pt x="1460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46"/>
            <p:cNvSpPr/>
            <p:nvPr/>
          </p:nvSpPr>
          <p:spPr>
            <a:xfrm>
              <a:off x="673545" y="1301626"/>
              <a:ext cx="27064" cy="23189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66" y="1"/>
                  </a:moveTo>
                  <a:cubicBezTo>
                    <a:pt x="1059" y="1"/>
                    <a:pt x="1051" y="1"/>
                    <a:pt x="1043" y="1"/>
                  </a:cubicBezTo>
                  <a:cubicBezTo>
                    <a:pt x="1037" y="1"/>
                    <a:pt x="1032" y="1"/>
                    <a:pt x="1027" y="1"/>
                  </a:cubicBezTo>
                  <a:cubicBezTo>
                    <a:pt x="336" y="1"/>
                    <a:pt x="1" y="852"/>
                    <a:pt x="487" y="1338"/>
                  </a:cubicBezTo>
                  <a:cubicBezTo>
                    <a:pt x="650" y="1501"/>
                    <a:pt x="849" y="1574"/>
                    <a:pt x="1043" y="1574"/>
                  </a:cubicBezTo>
                  <a:cubicBezTo>
                    <a:pt x="1450" y="1574"/>
                    <a:pt x="1837" y="1257"/>
                    <a:pt x="1837" y="782"/>
                  </a:cubicBezTo>
                  <a:cubicBezTo>
                    <a:pt x="1837" y="353"/>
                    <a:pt x="1492" y="1"/>
                    <a:pt x="106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46"/>
            <p:cNvSpPr/>
            <p:nvPr/>
          </p:nvSpPr>
          <p:spPr>
            <a:xfrm>
              <a:off x="796341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0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46"/>
            <p:cNvSpPr/>
            <p:nvPr/>
          </p:nvSpPr>
          <p:spPr>
            <a:xfrm>
              <a:off x="919180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46"/>
            <p:cNvSpPr/>
            <p:nvPr/>
          </p:nvSpPr>
          <p:spPr>
            <a:xfrm>
              <a:off x="1042226" y="1301626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1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48" y="1501"/>
                    <a:pt x="846" y="1574"/>
                    <a:pt x="1040" y="1574"/>
                  </a:cubicBezTo>
                  <a:cubicBezTo>
                    <a:pt x="1446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" name="Google Shape;1921;p46"/>
            <p:cNvSpPr/>
            <p:nvPr/>
          </p:nvSpPr>
          <p:spPr>
            <a:xfrm>
              <a:off x="1165066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5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6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" name="Google Shape;1922;p46"/>
            <p:cNvSpPr/>
            <p:nvPr/>
          </p:nvSpPr>
          <p:spPr>
            <a:xfrm>
              <a:off x="1287905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46"/>
            <p:cNvSpPr/>
            <p:nvPr/>
          </p:nvSpPr>
          <p:spPr>
            <a:xfrm>
              <a:off x="1410745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8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1" y="1257"/>
                    <a:pt x="1841" y="782"/>
                  </a:cubicBezTo>
                  <a:cubicBezTo>
                    <a:pt x="1841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46"/>
            <p:cNvSpPr/>
            <p:nvPr/>
          </p:nvSpPr>
          <p:spPr>
            <a:xfrm>
              <a:off x="1533599" y="1301641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0"/>
                  </a:moveTo>
                  <a:cubicBezTo>
                    <a:pt x="357" y="0"/>
                    <a:pt x="0" y="847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46"/>
            <p:cNvSpPr/>
            <p:nvPr/>
          </p:nvSpPr>
          <p:spPr>
            <a:xfrm>
              <a:off x="1656689" y="1301626"/>
              <a:ext cx="27064" cy="23189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46"/>
            <p:cNvSpPr/>
            <p:nvPr/>
          </p:nvSpPr>
          <p:spPr>
            <a:xfrm>
              <a:off x="304776" y="1424672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46"/>
            <p:cNvSpPr/>
            <p:nvPr/>
          </p:nvSpPr>
          <p:spPr>
            <a:xfrm>
              <a:off x="427616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46"/>
            <p:cNvSpPr/>
            <p:nvPr/>
          </p:nvSpPr>
          <p:spPr>
            <a:xfrm>
              <a:off x="550455" y="1424672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46"/>
            <p:cNvSpPr/>
            <p:nvPr/>
          </p:nvSpPr>
          <p:spPr>
            <a:xfrm>
              <a:off x="673310" y="1424672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46"/>
            <p:cNvSpPr/>
            <p:nvPr/>
          </p:nvSpPr>
          <p:spPr>
            <a:xfrm>
              <a:off x="796341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46"/>
            <p:cNvSpPr/>
            <p:nvPr/>
          </p:nvSpPr>
          <p:spPr>
            <a:xfrm>
              <a:off x="919180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46"/>
            <p:cNvSpPr/>
            <p:nvPr/>
          </p:nvSpPr>
          <p:spPr>
            <a:xfrm>
              <a:off x="1042226" y="1424672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Google Shape;1933;p46"/>
            <p:cNvSpPr/>
            <p:nvPr/>
          </p:nvSpPr>
          <p:spPr>
            <a:xfrm>
              <a:off x="1165066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Google Shape;1934;p46"/>
            <p:cNvSpPr/>
            <p:nvPr/>
          </p:nvSpPr>
          <p:spPr>
            <a:xfrm>
              <a:off x="1287905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Google Shape;1935;p46"/>
            <p:cNvSpPr/>
            <p:nvPr/>
          </p:nvSpPr>
          <p:spPr>
            <a:xfrm>
              <a:off x="1410745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" name="Google Shape;1936;p46"/>
            <p:cNvSpPr/>
            <p:nvPr/>
          </p:nvSpPr>
          <p:spPr>
            <a:xfrm>
              <a:off x="1533599" y="1424672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Google Shape;1937;p46"/>
            <p:cNvSpPr/>
            <p:nvPr/>
          </p:nvSpPr>
          <p:spPr>
            <a:xfrm>
              <a:off x="1656630" y="1424672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Google Shape;1938;p46"/>
            <p:cNvSpPr/>
            <p:nvPr/>
          </p:nvSpPr>
          <p:spPr>
            <a:xfrm>
              <a:off x="304776" y="1547909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Google Shape;1939;p46"/>
            <p:cNvSpPr/>
            <p:nvPr/>
          </p:nvSpPr>
          <p:spPr>
            <a:xfrm>
              <a:off x="427616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Google Shape;1940;p46"/>
            <p:cNvSpPr/>
            <p:nvPr/>
          </p:nvSpPr>
          <p:spPr>
            <a:xfrm>
              <a:off x="550455" y="1547909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Google Shape;1941;p46"/>
            <p:cNvSpPr/>
            <p:nvPr/>
          </p:nvSpPr>
          <p:spPr>
            <a:xfrm>
              <a:off x="673310" y="1547909"/>
              <a:ext cx="27299" cy="23366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2;p46"/>
            <p:cNvSpPr/>
            <p:nvPr/>
          </p:nvSpPr>
          <p:spPr>
            <a:xfrm>
              <a:off x="796341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919180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Google Shape;1944;p46"/>
            <p:cNvSpPr/>
            <p:nvPr/>
          </p:nvSpPr>
          <p:spPr>
            <a:xfrm>
              <a:off x="1042226" y="1547909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Google Shape;1945;p46"/>
            <p:cNvSpPr/>
            <p:nvPr/>
          </p:nvSpPr>
          <p:spPr>
            <a:xfrm>
              <a:off x="1165066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Google Shape;1946;p46"/>
            <p:cNvSpPr/>
            <p:nvPr/>
          </p:nvSpPr>
          <p:spPr>
            <a:xfrm>
              <a:off x="1287905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Google Shape;1947;p46"/>
            <p:cNvSpPr/>
            <p:nvPr/>
          </p:nvSpPr>
          <p:spPr>
            <a:xfrm>
              <a:off x="1410745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46"/>
            <p:cNvSpPr/>
            <p:nvPr/>
          </p:nvSpPr>
          <p:spPr>
            <a:xfrm>
              <a:off x="1533599" y="1547909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Google Shape;1949;p46"/>
            <p:cNvSpPr/>
            <p:nvPr/>
          </p:nvSpPr>
          <p:spPr>
            <a:xfrm>
              <a:off x="1656630" y="1547909"/>
              <a:ext cx="27123" cy="23366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Google Shape;1950;p46"/>
            <p:cNvSpPr/>
            <p:nvPr/>
          </p:nvSpPr>
          <p:spPr>
            <a:xfrm>
              <a:off x="304776" y="167114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Google Shape;1951;p46"/>
            <p:cNvSpPr/>
            <p:nvPr/>
          </p:nvSpPr>
          <p:spPr>
            <a:xfrm>
              <a:off x="427616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" name="Google Shape;1952;p46"/>
            <p:cNvSpPr/>
            <p:nvPr/>
          </p:nvSpPr>
          <p:spPr>
            <a:xfrm>
              <a:off x="550455" y="1671147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79"/>
                    <a:pt x="1058" y="1579"/>
                  </a:cubicBezTo>
                  <a:cubicBezTo>
                    <a:pt x="1465" y="1579"/>
                    <a:pt x="1854" y="1265"/>
                    <a:pt x="1854" y="781"/>
                  </a:cubicBezTo>
                  <a:cubicBezTo>
                    <a:pt x="1854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" name="Google Shape;1953;p46"/>
            <p:cNvSpPr/>
            <p:nvPr/>
          </p:nvSpPr>
          <p:spPr>
            <a:xfrm>
              <a:off x="673310" y="1671147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Google Shape;1954;p46"/>
            <p:cNvSpPr/>
            <p:nvPr/>
          </p:nvSpPr>
          <p:spPr>
            <a:xfrm>
              <a:off x="796341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Google Shape;1955;p46"/>
            <p:cNvSpPr/>
            <p:nvPr/>
          </p:nvSpPr>
          <p:spPr>
            <a:xfrm>
              <a:off x="919180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" name="Google Shape;1956;p46"/>
            <p:cNvSpPr/>
            <p:nvPr/>
          </p:nvSpPr>
          <p:spPr>
            <a:xfrm>
              <a:off x="1042226" y="167114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Google Shape;1957;p46"/>
            <p:cNvSpPr/>
            <p:nvPr/>
          </p:nvSpPr>
          <p:spPr>
            <a:xfrm>
              <a:off x="1165066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Google Shape;1958;p46"/>
            <p:cNvSpPr/>
            <p:nvPr/>
          </p:nvSpPr>
          <p:spPr>
            <a:xfrm>
              <a:off x="1287905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Google Shape;1959;p46"/>
            <p:cNvSpPr/>
            <p:nvPr/>
          </p:nvSpPr>
          <p:spPr>
            <a:xfrm>
              <a:off x="1410745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Google Shape;1960;p46"/>
            <p:cNvSpPr/>
            <p:nvPr/>
          </p:nvSpPr>
          <p:spPr>
            <a:xfrm>
              <a:off x="1533599" y="1671147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Google Shape;1961;p46"/>
            <p:cNvSpPr/>
            <p:nvPr/>
          </p:nvSpPr>
          <p:spPr>
            <a:xfrm>
              <a:off x="1656630" y="1671147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79"/>
                    <a:pt x="1044" y="1579"/>
                  </a:cubicBezTo>
                  <a:cubicBezTo>
                    <a:pt x="1452" y="1579"/>
                    <a:pt x="1840" y="126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Google Shape;1962;p46"/>
            <p:cNvSpPr/>
            <p:nvPr/>
          </p:nvSpPr>
          <p:spPr>
            <a:xfrm>
              <a:off x="304776" y="1794369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46"/>
            <p:cNvSpPr/>
            <p:nvPr/>
          </p:nvSpPr>
          <p:spPr>
            <a:xfrm>
              <a:off x="427616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46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46"/>
            <p:cNvSpPr/>
            <p:nvPr/>
          </p:nvSpPr>
          <p:spPr>
            <a:xfrm>
              <a:off x="673354" y="1794369"/>
              <a:ext cx="27255" cy="23174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46"/>
            <p:cNvSpPr/>
            <p:nvPr/>
          </p:nvSpPr>
          <p:spPr>
            <a:xfrm>
              <a:off x="796341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46"/>
            <p:cNvSpPr/>
            <p:nvPr/>
          </p:nvSpPr>
          <p:spPr>
            <a:xfrm>
              <a:off x="919180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46"/>
            <p:cNvSpPr/>
            <p:nvPr/>
          </p:nvSpPr>
          <p:spPr>
            <a:xfrm>
              <a:off x="1042226" y="1794369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46"/>
            <p:cNvSpPr/>
            <p:nvPr/>
          </p:nvSpPr>
          <p:spPr>
            <a:xfrm>
              <a:off x="1165066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46"/>
            <p:cNvSpPr/>
            <p:nvPr/>
          </p:nvSpPr>
          <p:spPr>
            <a:xfrm>
              <a:off x="1287905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46"/>
            <p:cNvSpPr/>
            <p:nvPr/>
          </p:nvSpPr>
          <p:spPr>
            <a:xfrm>
              <a:off x="1410745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46"/>
            <p:cNvSpPr/>
            <p:nvPr/>
          </p:nvSpPr>
          <p:spPr>
            <a:xfrm>
              <a:off x="1533599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1"/>
                  </a:moveTo>
                  <a:cubicBezTo>
                    <a:pt x="357" y="1"/>
                    <a:pt x="0" y="848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2"/>
                  </a:cubicBezTo>
                  <a:cubicBezTo>
                    <a:pt x="1853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46"/>
            <p:cNvSpPr/>
            <p:nvPr/>
          </p:nvSpPr>
          <p:spPr>
            <a:xfrm>
              <a:off x="1656689" y="1794369"/>
              <a:ext cx="27064" cy="23174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1"/>
                  </a:moveTo>
                  <a:cubicBezTo>
                    <a:pt x="336" y="1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2"/>
                  </a:cubicBezTo>
                  <a:cubicBezTo>
                    <a:pt x="1836" y="345"/>
                    <a:pt x="1479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46"/>
            <p:cNvSpPr/>
            <p:nvPr/>
          </p:nvSpPr>
          <p:spPr>
            <a:xfrm>
              <a:off x="304776" y="191760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46"/>
            <p:cNvSpPr/>
            <p:nvPr/>
          </p:nvSpPr>
          <p:spPr>
            <a:xfrm>
              <a:off x="427616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46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46"/>
            <p:cNvSpPr/>
            <p:nvPr/>
          </p:nvSpPr>
          <p:spPr>
            <a:xfrm>
              <a:off x="673501" y="1917592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46"/>
            <p:cNvSpPr/>
            <p:nvPr/>
          </p:nvSpPr>
          <p:spPr>
            <a:xfrm>
              <a:off x="796341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Google Shape;1979;p46"/>
            <p:cNvSpPr/>
            <p:nvPr/>
          </p:nvSpPr>
          <p:spPr>
            <a:xfrm>
              <a:off x="919180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Google Shape;1980;p46"/>
            <p:cNvSpPr/>
            <p:nvPr/>
          </p:nvSpPr>
          <p:spPr>
            <a:xfrm>
              <a:off x="1042226" y="191760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Google Shape;1981;p46"/>
            <p:cNvSpPr/>
            <p:nvPr/>
          </p:nvSpPr>
          <p:spPr>
            <a:xfrm>
              <a:off x="1165066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" name="Google Shape;1982;p46"/>
            <p:cNvSpPr/>
            <p:nvPr/>
          </p:nvSpPr>
          <p:spPr>
            <a:xfrm>
              <a:off x="1287905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Google Shape;1983;p46"/>
            <p:cNvSpPr/>
            <p:nvPr/>
          </p:nvSpPr>
          <p:spPr>
            <a:xfrm>
              <a:off x="1410745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46"/>
            <p:cNvSpPr/>
            <p:nvPr/>
          </p:nvSpPr>
          <p:spPr>
            <a:xfrm>
              <a:off x="1533658" y="1917607"/>
              <a:ext cx="27255" cy="23174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52" y="0"/>
                  </a:moveTo>
                  <a:cubicBezTo>
                    <a:pt x="348" y="0"/>
                    <a:pt x="0" y="838"/>
                    <a:pt x="499" y="1337"/>
                  </a:cubicBezTo>
                  <a:cubicBezTo>
                    <a:pt x="658" y="1500"/>
                    <a:pt x="855" y="1573"/>
                    <a:pt x="1049" y="1573"/>
                  </a:cubicBezTo>
                  <a:cubicBezTo>
                    <a:pt x="1456" y="1573"/>
                    <a:pt x="1849" y="1256"/>
                    <a:pt x="1849" y="781"/>
                  </a:cubicBezTo>
                  <a:cubicBezTo>
                    <a:pt x="1849" y="344"/>
                    <a:pt x="1492" y="0"/>
                    <a:pt x="1068" y="0"/>
                  </a:cubicBezTo>
                  <a:cubicBezTo>
                    <a:pt x="1063" y="0"/>
                    <a:pt x="1057" y="0"/>
                    <a:pt x="105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46"/>
            <p:cNvSpPr/>
            <p:nvPr/>
          </p:nvSpPr>
          <p:spPr>
            <a:xfrm>
              <a:off x="1656689" y="1917607"/>
              <a:ext cx="27064" cy="23174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0"/>
                  </a:moveTo>
                  <a:cubicBezTo>
                    <a:pt x="336" y="0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1"/>
                  </a:cubicBezTo>
                  <a:cubicBezTo>
                    <a:pt x="1836" y="344"/>
                    <a:pt x="1479" y="0"/>
                    <a:pt x="1055" y="0"/>
                  </a:cubicBezTo>
                  <a:cubicBezTo>
                    <a:pt x="1050" y="0"/>
                    <a:pt x="1045" y="0"/>
                    <a:pt x="103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46"/>
            <p:cNvSpPr/>
            <p:nvPr/>
          </p:nvSpPr>
          <p:spPr>
            <a:xfrm>
              <a:off x="304776" y="2040638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46"/>
            <p:cNvSpPr/>
            <p:nvPr/>
          </p:nvSpPr>
          <p:spPr>
            <a:xfrm>
              <a:off x="427616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46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46"/>
            <p:cNvSpPr/>
            <p:nvPr/>
          </p:nvSpPr>
          <p:spPr>
            <a:xfrm>
              <a:off x="673310" y="2040638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46"/>
            <p:cNvSpPr/>
            <p:nvPr/>
          </p:nvSpPr>
          <p:spPr>
            <a:xfrm>
              <a:off x="796341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46"/>
            <p:cNvSpPr/>
            <p:nvPr/>
          </p:nvSpPr>
          <p:spPr>
            <a:xfrm>
              <a:off x="919180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Google Shape;1992;p46"/>
            <p:cNvSpPr/>
            <p:nvPr/>
          </p:nvSpPr>
          <p:spPr>
            <a:xfrm>
              <a:off x="1042226" y="2040638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Google Shape;1993;p46"/>
            <p:cNvSpPr/>
            <p:nvPr/>
          </p:nvSpPr>
          <p:spPr>
            <a:xfrm>
              <a:off x="1165066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Google Shape;1994;p46"/>
            <p:cNvSpPr/>
            <p:nvPr/>
          </p:nvSpPr>
          <p:spPr>
            <a:xfrm>
              <a:off x="1287905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46"/>
            <p:cNvSpPr/>
            <p:nvPr/>
          </p:nvSpPr>
          <p:spPr>
            <a:xfrm>
              <a:off x="1410745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Google Shape;1996;p46"/>
            <p:cNvSpPr/>
            <p:nvPr/>
          </p:nvSpPr>
          <p:spPr>
            <a:xfrm>
              <a:off x="1533599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97;p46"/>
            <p:cNvSpPr/>
            <p:nvPr/>
          </p:nvSpPr>
          <p:spPr>
            <a:xfrm>
              <a:off x="1656630" y="2040638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Google Shape;1998;p46"/>
            <p:cNvSpPr/>
            <p:nvPr/>
          </p:nvSpPr>
          <p:spPr>
            <a:xfrm>
              <a:off x="304776" y="2163875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Google Shape;1999;p46"/>
            <p:cNvSpPr/>
            <p:nvPr/>
          </p:nvSpPr>
          <p:spPr>
            <a:xfrm>
              <a:off x="427616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46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Google Shape;2001;p46"/>
            <p:cNvSpPr/>
            <p:nvPr/>
          </p:nvSpPr>
          <p:spPr>
            <a:xfrm>
              <a:off x="673310" y="2163875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Google Shape;2002;p46"/>
            <p:cNvSpPr/>
            <p:nvPr/>
          </p:nvSpPr>
          <p:spPr>
            <a:xfrm>
              <a:off x="796341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Google Shape;2003;p46"/>
            <p:cNvSpPr/>
            <p:nvPr/>
          </p:nvSpPr>
          <p:spPr>
            <a:xfrm>
              <a:off x="919180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Google Shape;2004;p46"/>
            <p:cNvSpPr/>
            <p:nvPr/>
          </p:nvSpPr>
          <p:spPr>
            <a:xfrm>
              <a:off x="1042226" y="2163875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46"/>
            <p:cNvSpPr/>
            <p:nvPr/>
          </p:nvSpPr>
          <p:spPr>
            <a:xfrm>
              <a:off x="1165066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Google Shape;2006;p46"/>
            <p:cNvSpPr/>
            <p:nvPr/>
          </p:nvSpPr>
          <p:spPr>
            <a:xfrm>
              <a:off x="1287905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Google Shape;2007;p46"/>
            <p:cNvSpPr/>
            <p:nvPr/>
          </p:nvSpPr>
          <p:spPr>
            <a:xfrm>
              <a:off x="1410745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Google Shape;2008;p46"/>
            <p:cNvSpPr/>
            <p:nvPr/>
          </p:nvSpPr>
          <p:spPr>
            <a:xfrm>
              <a:off x="1533599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Google Shape;2009;p46"/>
            <p:cNvSpPr/>
            <p:nvPr/>
          </p:nvSpPr>
          <p:spPr>
            <a:xfrm>
              <a:off x="1656630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Google Shape;2010;p46"/>
            <p:cNvSpPr/>
            <p:nvPr/>
          </p:nvSpPr>
          <p:spPr>
            <a:xfrm>
              <a:off x="304776" y="2287112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46"/>
            <p:cNvSpPr/>
            <p:nvPr/>
          </p:nvSpPr>
          <p:spPr>
            <a:xfrm>
              <a:off x="427616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46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46"/>
            <p:cNvSpPr/>
            <p:nvPr/>
          </p:nvSpPr>
          <p:spPr>
            <a:xfrm>
              <a:off x="673310" y="2287112"/>
              <a:ext cx="27299" cy="23233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46"/>
            <p:cNvSpPr/>
            <p:nvPr/>
          </p:nvSpPr>
          <p:spPr>
            <a:xfrm>
              <a:off x="796341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2015;p46"/>
            <p:cNvSpPr/>
            <p:nvPr/>
          </p:nvSpPr>
          <p:spPr>
            <a:xfrm>
              <a:off x="919180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Google Shape;2016;p46"/>
            <p:cNvSpPr/>
            <p:nvPr/>
          </p:nvSpPr>
          <p:spPr>
            <a:xfrm>
              <a:off x="1042226" y="2287112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Google Shape;2017;p46"/>
            <p:cNvSpPr/>
            <p:nvPr/>
          </p:nvSpPr>
          <p:spPr>
            <a:xfrm>
              <a:off x="1165066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46"/>
            <p:cNvSpPr/>
            <p:nvPr/>
          </p:nvSpPr>
          <p:spPr>
            <a:xfrm>
              <a:off x="1287905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2019;p46"/>
            <p:cNvSpPr/>
            <p:nvPr/>
          </p:nvSpPr>
          <p:spPr>
            <a:xfrm>
              <a:off x="1410745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Google Shape;2020;p46"/>
            <p:cNvSpPr/>
            <p:nvPr/>
          </p:nvSpPr>
          <p:spPr>
            <a:xfrm>
              <a:off x="1533599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1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Google Shape;2021;p46"/>
            <p:cNvSpPr/>
            <p:nvPr/>
          </p:nvSpPr>
          <p:spPr>
            <a:xfrm>
              <a:off x="1656630" y="2287112"/>
              <a:ext cx="27123" cy="23233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1" y="1506"/>
                    <a:pt x="847" y="1576"/>
                    <a:pt x="1039" y="1576"/>
                  </a:cubicBezTo>
                  <a:cubicBezTo>
                    <a:pt x="1448" y="1576"/>
                    <a:pt x="1840" y="1258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Google Shape;2022;p46"/>
            <p:cNvSpPr/>
            <p:nvPr/>
          </p:nvSpPr>
          <p:spPr>
            <a:xfrm>
              <a:off x="304776" y="2410335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59" y="1"/>
                  </a:moveTo>
                  <a:cubicBezTo>
                    <a:pt x="344" y="1"/>
                    <a:pt x="0" y="848"/>
                    <a:pt x="503" y="1351"/>
                  </a:cubicBezTo>
                  <a:cubicBezTo>
                    <a:pt x="660" y="1507"/>
                    <a:pt x="852" y="1577"/>
                    <a:pt x="1042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46"/>
            <p:cNvSpPr/>
            <p:nvPr/>
          </p:nvSpPr>
          <p:spPr>
            <a:xfrm>
              <a:off x="427616" y="2410335"/>
              <a:ext cx="27255" cy="23248"/>
            </a:xfrm>
            <a:custGeom>
              <a:avLst/>
              <a:gdLst/>
              <a:ahLst/>
              <a:cxnLst/>
              <a:rect l="l" t="t" r="r" b="b"/>
              <a:pathLst>
                <a:path w="1850" h="1578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0" y="1507"/>
                    <a:pt x="854" y="1577"/>
                    <a:pt x="1045" y="1577"/>
                  </a:cubicBezTo>
                  <a:cubicBezTo>
                    <a:pt x="1454" y="1577"/>
                    <a:pt x="1849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Google Shape;2024;p46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Google Shape;2025;p46"/>
            <p:cNvSpPr/>
            <p:nvPr/>
          </p:nvSpPr>
          <p:spPr>
            <a:xfrm>
              <a:off x="673501" y="2410335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61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" name="Google Shape;2026;p46"/>
            <p:cNvSpPr/>
            <p:nvPr/>
          </p:nvSpPr>
          <p:spPr>
            <a:xfrm>
              <a:off x="796341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59" y="1"/>
                  </a:cubicBez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8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2027;p46"/>
            <p:cNvSpPr/>
            <p:nvPr/>
          </p:nvSpPr>
          <p:spPr>
            <a:xfrm>
              <a:off x="919180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Google Shape;2028;p46"/>
            <p:cNvSpPr/>
            <p:nvPr/>
          </p:nvSpPr>
          <p:spPr>
            <a:xfrm>
              <a:off x="1042226" y="2410335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69" y="0"/>
                  </a:moveTo>
                  <a:cubicBezTo>
                    <a:pt x="1061" y="0"/>
                    <a:pt x="1054" y="0"/>
                    <a:pt x="1046" y="1"/>
                  </a:cubicBezTo>
                  <a:cubicBezTo>
                    <a:pt x="344" y="1"/>
                    <a:pt x="0" y="848"/>
                    <a:pt x="490" y="1337"/>
                  </a:cubicBezTo>
                  <a:cubicBezTo>
                    <a:pt x="648" y="1500"/>
                    <a:pt x="846" y="1573"/>
                    <a:pt x="1040" y="1573"/>
                  </a:cubicBezTo>
                  <a:cubicBezTo>
                    <a:pt x="1446" y="1573"/>
                    <a:pt x="1840" y="1256"/>
                    <a:pt x="1840" y="782"/>
                  </a:cubicBezTo>
                  <a:cubicBezTo>
                    <a:pt x="1840" y="353"/>
                    <a:pt x="1495" y="0"/>
                    <a:pt x="106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Google Shape;2029;p46"/>
            <p:cNvSpPr/>
            <p:nvPr/>
          </p:nvSpPr>
          <p:spPr>
            <a:xfrm>
              <a:off x="1165066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9" y="0"/>
                  </a:moveTo>
                  <a:cubicBezTo>
                    <a:pt x="1062" y="0"/>
                    <a:pt x="1054" y="0"/>
                    <a:pt x="1046" y="1"/>
                  </a:cubicBez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496" y="0"/>
                    <a:pt x="106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Google Shape;2030;p46"/>
            <p:cNvSpPr/>
            <p:nvPr/>
          </p:nvSpPr>
          <p:spPr>
            <a:xfrm>
              <a:off x="1287905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59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2031;p46"/>
            <p:cNvSpPr/>
            <p:nvPr/>
          </p:nvSpPr>
          <p:spPr>
            <a:xfrm>
              <a:off x="1410745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8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Google Shape;2032;p46"/>
            <p:cNvSpPr/>
            <p:nvPr/>
          </p:nvSpPr>
          <p:spPr>
            <a:xfrm>
              <a:off x="1533599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72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4" y="1507"/>
                    <a:pt x="859" y="1577"/>
                    <a:pt x="1051" y="1577"/>
                  </a:cubicBezTo>
                  <a:cubicBezTo>
                    <a:pt x="1461" y="1577"/>
                    <a:pt x="1853" y="1259"/>
                    <a:pt x="1853" y="782"/>
                  </a:cubicBezTo>
                  <a:cubicBezTo>
                    <a:pt x="1840" y="358"/>
                    <a:pt x="1496" y="1"/>
                    <a:pt x="107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Google Shape;2033;p46"/>
            <p:cNvSpPr/>
            <p:nvPr/>
          </p:nvSpPr>
          <p:spPr>
            <a:xfrm>
              <a:off x="1656630" y="2410335"/>
              <a:ext cx="27123" cy="23248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Google Shape;2034;p46"/>
            <p:cNvSpPr/>
            <p:nvPr/>
          </p:nvSpPr>
          <p:spPr>
            <a:xfrm>
              <a:off x="304776" y="25333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2035;p46"/>
            <p:cNvSpPr/>
            <p:nvPr/>
          </p:nvSpPr>
          <p:spPr>
            <a:xfrm>
              <a:off x="427616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Google Shape;2036;p46"/>
            <p:cNvSpPr/>
            <p:nvPr/>
          </p:nvSpPr>
          <p:spPr>
            <a:xfrm>
              <a:off x="550455" y="2533381"/>
              <a:ext cx="27314" cy="23366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60" y="0"/>
                  </a:moveTo>
                  <a:cubicBezTo>
                    <a:pt x="358" y="0"/>
                    <a:pt x="1" y="860"/>
                    <a:pt x="504" y="1350"/>
                  </a:cubicBezTo>
                  <a:cubicBezTo>
                    <a:pt x="667" y="1513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Google Shape;2037;p46"/>
            <p:cNvSpPr/>
            <p:nvPr/>
          </p:nvSpPr>
          <p:spPr>
            <a:xfrm>
              <a:off x="673310" y="2533381"/>
              <a:ext cx="27299" cy="23366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8" name="Google Shape;2038;p46"/>
            <p:cNvSpPr/>
            <p:nvPr/>
          </p:nvSpPr>
          <p:spPr>
            <a:xfrm>
              <a:off x="796341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Google Shape;2039;p46"/>
            <p:cNvSpPr/>
            <p:nvPr/>
          </p:nvSpPr>
          <p:spPr>
            <a:xfrm>
              <a:off x="919180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Google Shape;2040;p46"/>
            <p:cNvSpPr/>
            <p:nvPr/>
          </p:nvSpPr>
          <p:spPr>
            <a:xfrm>
              <a:off x="1042226" y="25333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Google Shape;2041;p46"/>
            <p:cNvSpPr/>
            <p:nvPr/>
          </p:nvSpPr>
          <p:spPr>
            <a:xfrm>
              <a:off x="1165066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Google Shape;2042;p46"/>
            <p:cNvSpPr/>
            <p:nvPr/>
          </p:nvSpPr>
          <p:spPr>
            <a:xfrm>
              <a:off x="1287905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2043;p46"/>
            <p:cNvSpPr/>
            <p:nvPr/>
          </p:nvSpPr>
          <p:spPr>
            <a:xfrm>
              <a:off x="1410745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Google Shape;2044;p46"/>
            <p:cNvSpPr/>
            <p:nvPr/>
          </p:nvSpPr>
          <p:spPr>
            <a:xfrm>
              <a:off x="1533599" y="2533381"/>
              <a:ext cx="27314" cy="23366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Google Shape;2045;p46"/>
            <p:cNvSpPr/>
            <p:nvPr/>
          </p:nvSpPr>
          <p:spPr>
            <a:xfrm>
              <a:off x="1656630" y="2533381"/>
              <a:ext cx="27123" cy="23366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60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Google Shape;2046;p46"/>
            <p:cNvSpPr/>
            <p:nvPr/>
          </p:nvSpPr>
          <p:spPr>
            <a:xfrm>
              <a:off x="304776" y="2656604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2047;p46"/>
            <p:cNvSpPr/>
            <p:nvPr/>
          </p:nvSpPr>
          <p:spPr>
            <a:xfrm>
              <a:off x="427616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8" name="Google Shape;2048;p46"/>
            <p:cNvSpPr/>
            <p:nvPr/>
          </p:nvSpPr>
          <p:spPr>
            <a:xfrm>
              <a:off x="550455" y="2656604"/>
              <a:ext cx="27314" cy="23292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46"/>
            <p:cNvSpPr/>
            <p:nvPr/>
          </p:nvSpPr>
          <p:spPr>
            <a:xfrm>
              <a:off x="673310" y="2656604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46"/>
            <p:cNvSpPr/>
            <p:nvPr/>
          </p:nvSpPr>
          <p:spPr>
            <a:xfrm>
              <a:off x="796341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46"/>
            <p:cNvSpPr/>
            <p:nvPr/>
          </p:nvSpPr>
          <p:spPr>
            <a:xfrm>
              <a:off x="919180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46"/>
            <p:cNvSpPr/>
            <p:nvPr/>
          </p:nvSpPr>
          <p:spPr>
            <a:xfrm>
              <a:off x="1042226" y="2656604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46"/>
            <p:cNvSpPr/>
            <p:nvPr/>
          </p:nvSpPr>
          <p:spPr>
            <a:xfrm>
              <a:off x="1165066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46"/>
            <p:cNvSpPr/>
            <p:nvPr/>
          </p:nvSpPr>
          <p:spPr>
            <a:xfrm>
              <a:off x="1287905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46"/>
            <p:cNvSpPr/>
            <p:nvPr/>
          </p:nvSpPr>
          <p:spPr>
            <a:xfrm>
              <a:off x="1410745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46"/>
            <p:cNvSpPr/>
            <p:nvPr/>
          </p:nvSpPr>
          <p:spPr>
            <a:xfrm>
              <a:off x="1533599" y="2656604"/>
              <a:ext cx="27314" cy="23292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46"/>
            <p:cNvSpPr/>
            <p:nvPr/>
          </p:nvSpPr>
          <p:spPr>
            <a:xfrm>
              <a:off x="1656630" y="2656604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46"/>
            <p:cNvSpPr/>
            <p:nvPr/>
          </p:nvSpPr>
          <p:spPr>
            <a:xfrm>
              <a:off x="304776" y="2779841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46"/>
            <p:cNvSpPr/>
            <p:nvPr/>
          </p:nvSpPr>
          <p:spPr>
            <a:xfrm>
              <a:off x="427616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Google Shape;2060;p46"/>
            <p:cNvSpPr/>
            <p:nvPr/>
          </p:nvSpPr>
          <p:spPr>
            <a:xfrm>
              <a:off x="550455" y="277984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80"/>
                    <a:pt x="1058" y="1580"/>
                  </a:cubicBezTo>
                  <a:cubicBezTo>
                    <a:pt x="1465" y="1580"/>
                    <a:pt x="1854" y="1265"/>
                    <a:pt x="1854" y="781"/>
                  </a:cubicBezTo>
                  <a:cubicBezTo>
                    <a:pt x="1854" y="345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061;p46"/>
            <p:cNvSpPr/>
            <p:nvPr/>
          </p:nvSpPr>
          <p:spPr>
            <a:xfrm>
              <a:off x="673310" y="2779841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46"/>
            <p:cNvSpPr/>
            <p:nvPr/>
          </p:nvSpPr>
          <p:spPr>
            <a:xfrm>
              <a:off x="796341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46"/>
            <p:cNvSpPr/>
            <p:nvPr/>
          </p:nvSpPr>
          <p:spPr>
            <a:xfrm>
              <a:off x="919180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46"/>
            <p:cNvSpPr/>
            <p:nvPr/>
          </p:nvSpPr>
          <p:spPr>
            <a:xfrm>
              <a:off x="1042226" y="2779841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46"/>
            <p:cNvSpPr/>
            <p:nvPr/>
          </p:nvSpPr>
          <p:spPr>
            <a:xfrm>
              <a:off x="1165066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46"/>
            <p:cNvSpPr/>
            <p:nvPr/>
          </p:nvSpPr>
          <p:spPr>
            <a:xfrm>
              <a:off x="1287905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Google Shape;2067;p46"/>
            <p:cNvSpPr/>
            <p:nvPr/>
          </p:nvSpPr>
          <p:spPr>
            <a:xfrm>
              <a:off x="1410745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46"/>
            <p:cNvSpPr/>
            <p:nvPr/>
          </p:nvSpPr>
          <p:spPr>
            <a:xfrm>
              <a:off x="1533599" y="277984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45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46"/>
            <p:cNvSpPr/>
            <p:nvPr/>
          </p:nvSpPr>
          <p:spPr>
            <a:xfrm>
              <a:off x="1656630" y="277984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80"/>
                    <a:pt x="1044" y="1580"/>
                  </a:cubicBezTo>
                  <a:cubicBezTo>
                    <a:pt x="1452" y="1580"/>
                    <a:pt x="1840" y="1265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070" name="Google Shape;2070;p46"/>
          <p:cNvPicPr preferRelativeResize="0"/>
          <p:nvPr/>
        </p:nvPicPr>
        <p:blipFill rotWithShape="1">
          <a:blip r:embed="rId4">
            <a:alphaModFix/>
          </a:blip>
          <a:srcRect l="-2019" t="7451" r="21891" b="15572"/>
          <a:stretch/>
        </p:blipFill>
        <p:spPr>
          <a:xfrm>
            <a:off x="-1334675" y="-622200"/>
            <a:ext cx="6048300" cy="58107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2071" name="Google Shape;2071;p46"/>
          <p:cNvSpPr/>
          <p:nvPr/>
        </p:nvSpPr>
        <p:spPr>
          <a:xfrm>
            <a:off x="5718676" y="3240577"/>
            <a:ext cx="447622" cy="448144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72" name="Google Shape;2072;p46"/>
          <p:cNvGrpSpPr/>
          <p:nvPr/>
        </p:nvGrpSpPr>
        <p:grpSpPr>
          <a:xfrm>
            <a:off x="6300858" y="3240491"/>
            <a:ext cx="448142" cy="447648"/>
            <a:chOff x="3303268" y="3817349"/>
            <a:chExt cx="346056" cy="345674"/>
          </a:xfrm>
        </p:grpSpPr>
        <p:sp>
          <p:nvSpPr>
            <p:cNvPr id="2073" name="Google Shape;2073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77" name="Google Shape;2077;p46"/>
          <p:cNvGrpSpPr/>
          <p:nvPr/>
        </p:nvGrpSpPr>
        <p:grpSpPr>
          <a:xfrm>
            <a:off x="6882429" y="3240491"/>
            <a:ext cx="448142" cy="447648"/>
            <a:chOff x="3752358" y="3817349"/>
            <a:chExt cx="346056" cy="345674"/>
          </a:xfrm>
        </p:grpSpPr>
        <p:sp>
          <p:nvSpPr>
            <p:cNvPr id="2078" name="Google Shape;2078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Google Shape;2079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080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2082" name="Google Shape;2082;p46"/>
          <p:cNvCxnSpPr/>
          <p:nvPr/>
        </p:nvCxnSpPr>
        <p:spPr>
          <a:xfrm>
            <a:off x="7905950" y="-399400"/>
            <a:ext cx="1695600" cy="44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7"/>
          <p:cNvSpPr txBox="1">
            <a:spLocks noGrp="1"/>
          </p:cNvSpPr>
          <p:nvPr>
            <p:ph type="title"/>
          </p:nvPr>
        </p:nvSpPr>
        <p:spPr>
          <a:xfrm>
            <a:off x="594225" y="376875"/>
            <a:ext cx="744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1447" name="Google Shape;1447;p27"/>
          <p:cNvSpPr txBox="1">
            <a:spLocks noGrp="1"/>
          </p:cNvSpPr>
          <p:nvPr>
            <p:ph type="body" idx="1"/>
          </p:nvPr>
        </p:nvSpPr>
        <p:spPr>
          <a:xfrm>
            <a:off x="761325" y="1375649"/>
            <a:ext cx="7836000" cy="3265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IN" sz="2400" b="1" dirty="0"/>
              <a:t>Content: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Danny loves Japanese food and opened Danny’s Diner in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Sells sushi, curry, and ramen.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Needs help analyzing customer data to improve business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Aim: Understand customer spending patterns, preferences, and loyalty program impact.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8"/>
          <p:cNvSpPr txBox="1">
            <a:spLocks noGrp="1"/>
          </p:cNvSpPr>
          <p:nvPr>
            <p:ph type="title" idx="15"/>
          </p:nvPr>
        </p:nvSpPr>
        <p:spPr>
          <a:xfrm>
            <a:off x="594225" y="376875"/>
            <a:ext cx="47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1454" name="Google Shape;1454;p28"/>
          <p:cNvSpPr txBox="1">
            <a:spLocks noGrp="1"/>
          </p:cNvSpPr>
          <p:nvPr>
            <p:ph type="subTitle" idx="1"/>
          </p:nvPr>
        </p:nvSpPr>
        <p:spPr>
          <a:xfrm>
            <a:off x="594225" y="1414732"/>
            <a:ext cx="7980432" cy="2553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b="1" dirty="0"/>
              <a:t>Content: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Danny wants insights into customer behaviour.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GB" sz="2000" dirty="0"/>
              <a:t>Key Questions: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Visiting patterns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Total spend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Favourite menu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Use insights to expand the customer loyalty program.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9" name="Google Shape;1469;p29"/>
          <p:cNvCxnSpPr/>
          <p:nvPr/>
        </p:nvCxnSpPr>
        <p:spPr>
          <a:xfrm flipH="1">
            <a:off x="1571800" y="3848750"/>
            <a:ext cx="4029000" cy="15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0" name="Google Shape;1470;p29"/>
          <p:cNvSpPr txBox="1">
            <a:spLocks noGrp="1"/>
          </p:cNvSpPr>
          <p:nvPr>
            <p:ph type="title"/>
          </p:nvPr>
        </p:nvSpPr>
        <p:spPr>
          <a:xfrm>
            <a:off x="594225" y="376875"/>
            <a:ext cx="47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Schema</a:t>
            </a:r>
            <a:endParaRPr dirty="0"/>
          </a:p>
        </p:txBody>
      </p:sp>
      <p:pic>
        <p:nvPicPr>
          <p:cNvPr id="1472" name="Google Shape;1472;p29"/>
          <p:cNvPicPr preferRelativeResize="0"/>
          <p:nvPr/>
        </p:nvPicPr>
        <p:blipFill rotWithShape="1">
          <a:blip r:embed="rId3">
            <a:alphaModFix/>
          </a:blip>
          <a:srcRect t="21365" b="21370"/>
          <a:stretch/>
        </p:blipFill>
        <p:spPr>
          <a:xfrm>
            <a:off x="4541850" y="0"/>
            <a:ext cx="6048300" cy="51885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B9542-A6B4-460F-8B6A-A46234A31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19" y="1294750"/>
            <a:ext cx="57626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" name="Google Shape;1477;p30"/>
          <p:cNvPicPr preferRelativeResize="0"/>
          <p:nvPr/>
        </p:nvPicPr>
        <p:blipFill rotWithShape="1">
          <a:blip r:embed="rId3">
            <a:alphaModFix/>
          </a:blip>
          <a:srcRect t="18383" b="18377"/>
          <a:stretch/>
        </p:blipFill>
        <p:spPr>
          <a:xfrm flipH="1">
            <a:off x="4752375" y="3292725"/>
            <a:ext cx="4391700" cy="1850700"/>
          </a:xfrm>
          <a:prstGeom prst="snip1Rect">
            <a:avLst>
              <a:gd name="adj" fmla="val 31388"/>
            </a:avLst>
          </a:prstGeom>
          <a:noFill/>
          <a:ln>
            <a:noFill/>
          </a:ln>
        </p:spPr>
      </p:pic>
      <p:sp>
        <p:nvSpPr>
          <p:cNvPr id="1478" name="Google Shape;1478;p30"/>
          <p:cNvSpPr txBox="1">
            <a:spLocks noGrp="1"/>
          </p:cNvSpPr>
          <p:nvPr>
            <p:ph type="ctrTitle"/>
          </p:nvPr>
        </p:nvSpPr>
        <p:spPr>
          <a:xfrm flipH="1">
            <a:off x="4391700" y="235654"/>
            <a:ext cx="480090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1. Total Amount Spent by Each Customer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1479" name="Google Shape;1479;p30"/>
          <p:cNvSpPr txBox="1">
            <a:spLocks noGrp="1"/>
          </p:cNvSpPr>
          <p:nvPr>
            <p:ph type="subTitle" idx="1"/>
          </p:nvPr>
        </p:nvSpPr>
        <p:spPr>
          <a:xfrm flipH="1">
            <a:off x="95074" y="2471649"/>
            <a:ext cx="6090254" cy="253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customer_id,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SUM(menu.price) AS total_expense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sales s , menu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WHERE s.product_id = menu.product_id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BY 1;</a:t>
            </a:r>
            <a:endParaRPr dirty="0"/>
          </a:p>
        </p:txBody>
      </p:sp>
      <p:pic>
        <p:nvPicPr>
          <p:cNvPr id="1496" name="Google Shape;1496;p30"/>
          <p:cNvPicPr preferRelativeResize="0"/>
          <p:nvPr/>
        </p:nvPicPr>
        <p:blipFill rotWithShape="1">
          <a:blip r:embed="rId4">
            <a:alphaModFix/>
          </a:blip>
          <a:srcRect t="8952" b="27819"/>
          <a:stretch/>
        </p:blipFill>
        <p:spPr>
          <a:xfrm rot="10800000" flipH="1">
            <a:off x="0" y="0"/>
            <a:ext cx="4391700" cy="1850700"/>
          </a:xfrm>
          <a:prstGeom prst="snip1Rect">
            <a:avLst>
              <a:gd name="adj" fmla="val 45831"/>
            </a:avLst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D50D5C-72D0-41F5-AB5E-6E133ADE0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858" y="1507801"/>
            <a:ext cx="181927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" name="Google Shape;1477;p30"/>
          <p:cNvPicPr preferRelativeResize="0"/>
          <p:nvPr/>
        </p:nvPicPr>
        <p:blipFill rotWithShape="1">
          <a:blip r:embed="rId3">
            <a:alphaModFix/>
          </a:blip>
          <a:srcRect t="18383" b="18377"/>
          <a:stretch/>
        </p:blipFill>
        <p:spPr>
          <a:xfrm flipH="1">
            <a:off x="4752375" y="3292725"/>
            <a:ext cx="4391700" cy="1850700"/>
          </a:xfrm>
          <a:prstGeom prst="snip1Rect">
            <a:avLst>
              <a:gd name="adj" fmla="val 31388"/>
            </a:avLst>
          </a:prstGeom>
          <a:noFill/>
          <a:ln>
            <a:noFill/>
          </a:ln>
        </p:spPr>
      </p:pic>
      <p:sp>
        <p:nvSpPr>
          <p:cNvPr id="1478" name="Google Shape;1478;p30"/>
          <p:cNvSpPr txBox="1">
            <a:spLocks noGrp="1"/>
          </p:cNvSpPr>
          <p:nvPr>
            <p:ph type="ctrTitle"/>
          </p:nvPr>
        </p:nvSpPr>
        <p:spPr>
          <a:xfrm flipH="1">
            <a:off x="3896138" y="235654"/>
            <a:ext cx="529646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2. Days Each Customer Visited the Restaurant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1479" name="Google Shape;1479;p30"/>
          <p:cNvSpPr txBox="1">
            <a:spLocks noGrp="1"/>
          </p:cNvSpPr>
          <p:nvPr>
            <p:ph type="subTitle" idx="1"/>
          </p:nvPr>
        </p:nvSpPr>
        <p:spPr>
          <a:xfrm flipH="1">
            <a:off x="95074" y="2471649"/>
            <a:ext cx="6090254" cy="253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customer_id,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COUNT(DISTINCT(order_date)) AS days_visited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sales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BY 1;</a:t>
            </a:r>
            <a:endParaRPr dirty="0"/>
          </a:p>
        </p:txBody>
      </p:sp>
      <p:pic>
        <p:nvPicPr>
          <p:cNvPr id="1496" name="Google Shape;1496;p30"/>
          <p:cNvPicPr preferRelativeResize="0"/>
          <p:nvPr/>
        </p:nvPicPr>
        <p:blipFill rotWithShape="1">
          <a:blip r:embed="rId4">
            <a:alphaModFix/>
          </a:blip>
          <a:srcRect t="8952" b="27819"/>
          <a:stretch/>
        </p:blipFill>
        <p:spPr>
          <a:xfrm rot="10800000" flipH="1">
            <a:off x="0" y="0"/>
            <a:ext cx="3766930" cy="1850700"/>
          </a:xfrm>
          <a:prstGeom prst="snip1Rect">
            <a:avLst>
              <a:gd name="adj" fmla="val 45831"/>
            </a:avLst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3C877C-C28C-44DE-881E-C67D2C4A5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547" y="1337211"/>
            <a:ext cx="1704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9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" name="Google Shape;1477;p30"/>
          <p:cNvPicPr preferRelativeResize="0"/>
          <p:nvPr/>
        </p:nvPicPr>
        <p:blipFill rotWithShape="1">
          <a:blip r:embed="rId3">
            <a:alphaModFix/>
          </a:blip>
          <a:srcRect t="18383" b="18377"/>
          <a:stretch/>
        </p:blipFill>
        <p:spPr>
          <a:xfrm flipH="1">
            <a:off x="5396946" y="3719305"/>
            <a:ext cx="3747127" cy="1424119"/>
          </a:xfrm>
          <a:prstGeom prst="snip1Rect">
            <a:avLst>
              <a:gd name="adj" fmla="val 31388"/>
            </a:avLst>
          </a:prstGeom>
          <a:noFill/>
          <a:ln>
            <a:noFill/>
          </a:ln>
        </p:spPr>
      </p:pic>
      <p:sp>
        <p:nvSpPr>
          <p:cNvPr id="1478" name="Google Shape;1478;p30"/>
          <p:cNvSpPr txBox="1">
            <a:spLocks noGrp="1"/>
          </p:cNvSpPr>
          <p:nvPr>
            <p:ph type="ctrTitle"/>
          </p:nvPr>
        </p:nvSpPr>
        <p:spPr>
          <a:xfrm flipH="1">
            <a:off x="3896138" y="235654"/>
            <a:ext cx="529646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3. First Item Purchased by Each Customer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1479" name="Google Shape;1479;p30"/>
          <p:cNvSpPr txBox="1">
            <a:spLocks noGrp="1"/>
          </p:cNvSpPr>
          <p:nvPr>
            <p:ph type="subTitle" idx="1"/>
          </p:nvPr>
        </p:nvSpPr>
        <p:spPr>
          <a:xfrm flipH="1">
            <a:off x="95071" y="2471649"/>
            <a:ext cx="6613841" cy="253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DISTINCT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customer_id,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FIRST_VALUE(product_name) OVER(PARTITION   	BY customer_id ORDER BY order_date) AS first_order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sales s, menu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WHERE s.product_id = m.product_id;</a:t>
            </a:r>
            <a:endParaRPr dirty="0"/>
          </a:p>
        </p:txBody>
      </p:sp>
      <p:pic>
        <p:nvPicPr>
          <p:cNvPr id="1496" name="Google Shape;1496;p30"/>
          <p:cNvPicPr preferRelativeResize="0"/>
          <p:nvPr/>
        </p:nvPicPr>
        <p:blipFill rotWithShape="1">
          <a:blip r:embed="rId4">
            <a:alphaModFix/>
          </a:blip>
          <a:srcRect t="8952" b="27819"/>
          <a:stretch/>
        </p:blipFill>
        <p:spPr>
          <a:xfrm rot="10800000" flipH="1">
            <a:off x="0" y="0"/>
            <a:ext cx="3766930" cy="1850700"/>
          </a:xfrm>
          <a:prstGeom prst="snip1Rect">
            <a:avLst>
              <a:gd name="adj" fmla="val 45831"/>
            </a:avLst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22231F-CF31-4970-B02B-6D916C299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143" y="1418225"/>
            <a:ext cx="16287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0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" name="Google Shape;1477;p30"/>
          <p:cNvPicPr preferRelativeResize="0"/>
          <p:nvPr/>
        </p:nvPicPr>
        <p:blipFill rotWithShape="1">
          <a:blip r:embed="rId3">
            <a:alphaModFix/>
          </a:blip>
          <a:srcRect t="18383" b="18377"/>
          <a:stretch/>
        </p:blipFill>
        <p:spPr>
          <a:xfrm flipH="1">
            <a:off x="5396946" y="3719305"/>
            <a:ext cx="3747127" cy="1424119"/>
          </a:xfrm>
          <a:prstGeom prst="snip1Rect">
            <a:avLst>
              <a:gd name="adj" fmla="val 31388"/>
            </a:avLst>
          </a:prstGeom>
          <a:noFill/>
          <a:ln>
            <a:noFill/>
          </a:ln>
        </p:spPr>
      </p:pic>
      <p:sp>
        <p:nvSpPr>
          <p:cNvPr id="1478" name="Google Shape;1478;p30"/>
          <p:cNvSpPr txBox="1">
            <a:spLocks noGrp="1"/>
          </p:cNvSpPr>
          <p:nvPr>
            <p:ph type="ctrTitle"/>
          </p:nvPr>
        </p:nvSpPr>
        <p:spPr>
          <a:xfrm flipH="1">
            <a:off x="3896138" y="235654"/>
            <a:ext cx="529646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4. Most Purchased Item on the Menu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1479" name="Google Shape;1479;p30"/>
          <p:cNvSpPr txBox="1">
            <a:spLocks noGrp="1"/>
          </p:cNvSpPr>
          <p:nvPr>
            <p:ph type="subTitle" idx="1"/>
          </p:nvPr>
        </p:nvSpPr>
        <p:spPr>
          <a:xfrm flipH="1">
            <a:off x="95071" y="2471649"/>
            <a:ext cx="6613841" cy="253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product_name,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COUNT(s.product_id) AS popularity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sales s, menu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WHERE s.product_id = m.product_id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BY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ORDER BY 2 DESC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LIMIT 1;</a:t>
            </a:r>
            <a:endParaRPr dirty="0"/>
          </a:p>
        </p:txBody>
      </p:sp>
      <p:pic>
        <p:nvPicPr>
          <p:cNvPr id="1496" name="Google Shape;1496;p30"/>
          <p:cNvPicPr preferRelativeResize="0"/>
          <p:nvPr/>
        </p:nvPicPr>
        <p:blipFill rotWithShape="1">
          <a:blip r:embed="rId4">
            <a:alphaModFix/>
          </a:blip>
          <a:srcRect t="8952" b="27819"/>
          <a:stretch/>
        </p:blipFill>
        <p:spPr>
          <a:xfrm rot="10800000" flipH="1">
            <a:off x="0" y="0"/>
            <a:ext cx="3766930" cy="1850700"/>
          </a:xfrm>
          <a:prstGeom prst="snip1Rect">
            <a:avLst>
              <a:gd name="adj" fmla="val 45831"/>
            </a:avLst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B0919E-863E-42D1-9FD8-9F6DC6689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072" y="1419196"/>
            <a:ext cx="1743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9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" name="Google Shape;1477;p30"/>
          <p:cNvPicPr preferRelativeResize="0"/>
          <p:nvPr/>
        </p:nvPicPr>
        <p:blipFill rotWithShape="1">
          <a:blip r:embed="rId3">
            <a:alphaModFix/>
          </a:blip>
          <a:srcRect t="18383" b="18377"/>
          <a:stretch/>
        </p:blipFill>
        <p:spPr>
          <a:xfrm flipH="1">
            <a:off x="5396946" y="3719305"/>
            <a:ext cx="3747127" cy="1424119"/>
          </a:xfrm>
          <a:prstGeom prst="snip1Rect">
            <a:avLst>
              <a:gd name="adj" fmla="val 31388"/>
            </a:avLst>
          </a:prstGeom>
          <a:noFill/>
          <a:ln>
            <a:noFill/>
          </a:ln>
        </p:spPr>
      </p:pic>
      <p:sp>
        <p:nvSpPr>
          <p:cNvPr id="1478" name="Google Shape;1478;p30"/>
          <p:cNvSpPr txBox="1">
            <a:spLocks noGrp="1"/>
          </p:cNvSpPr>
          <p:nvPr>
            <p:ph type="ctrTitle"/>
          </p:nvPr>
        </p:nvSpPr>
        <p:spPr>
          <a:xfrm flipH="1">
            <a:off x="3896138" y="235654"/>
            <a:ext cx="529646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5. Most Popular Item for Each Customer</a:t>
            </a:r>
            <a:endParaRPr lang="en-GB" sz="2000" b="1" dirty="0">
              <a:solidFill>
                <a:schemeClr val="dk1"/>
              </a:solidFill>
            </a:endParaRPr>
          </a:p>
        </p:txBody>
      </p:sp>
      <p:sp>
        <p:nvSpPr>
          <p:cNvPr id="1479" name="Google Shape;1479;p30"/>
          <p:cNvSpPr txBox="1">
            <a:spLocks noGrp="1"/>
          </p:cNvSpPr>
          <p:nvPr>
            <p:ph type="subTitle" idx="1"/>
          </p:nvPr>
        </p:nvSpPr>
        <p:spPr>
          <a:xfrm flipH="1">
            <a:off x="-4" y="954158"/>
            <a:ext cx="6613841" cy="418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WITH CTE 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customer_id, product_name,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COUNT(*) AS total,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RANK()OVER(PARTITION BY customer_id ORDER BY 	COUNT(*) DESC  ) AS 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sales s, menu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WHERE s.product_id = m.product_id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BY 1,2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customer_id, product_name, total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CTE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WHERE RN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BY 1,2;</a:t>
            </a:r>
            <a:endParaRPr dirty="0"/>
          </a:p>
        </p:txBody>
      </p:sp>
      <p:pic>
        <p:nvPicPr>
          <p:cNvPr id="1496" name="Google Shape;1496;p30"/>
          <p:cNvPicPr preferRelativeResize="0"/>
          <p:nvPr/>
        </p:nvPicPr>
        <p:blipFill rotWithShape="1">
          <a:blip r:embed="rId4">
            <a:alphaModFix/>
          </a:blip>
          <a:srcRect t="8952" b="27819"/>
          <a:stretch/>
        </p:blipFill>
        <p:spPr>
          <a:xfrm rot="10800000" flipH="1">
            <a:off x="0" y="-1"/>
            <a:ext cx="1888435" cy="954158"/>
          </a:xfrm>
          <a:prstGeom prst="snip1Rect">
            <a:avLst>
              <a:gd name="adj" fmla="val 45831"/>
            </a:avLst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049329-A64F-46BF-8CC9-BE38E158A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759" y="1038845"/>
            <a:ext cx="21907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54921"/>
      </p:ext>
    </p:extLst>
  </p:cSld>
  <p:clrMapOvr>
    <a:masterClrMapping/>
  </p:clrMapOvr>
</p:sld>
</file>

<file path=ppt/theme/theme1.xml><?xml version="1.0" encoding="utf-8"?>
<a:theme xmlns:a="http://schemas.openxmlformats.org/drawingml/2006/main" name="Asian Food Workshop by Slidesgo">
  <a:themeElements>
    <a:clrScheme name="Simple Light">
      <a:dk1>
        <a:srgbClr val="FFFFFF"/>
      </a:dk1>
      <a:lt1>
        <a:srgbClr val="1B1B1B"/>
      </a:lt1>
      <a:dk2>
        <a:srgbClr val="F5CDB2"/>
      </a:dk2>
      <a:lt2>
        <a:srgbClr val="EEEEEE"/>
      </a:lt2>
      <a:accent1>
        <a:srgbClr val="FFE6D5"/>
      </a:accent1>
      <a:accent2>
        <a:srgbClr val="FFCFAF"/>
      </a:accent2>
      <a:accent3>
        <a:srgbClr val="F8C7A5"/>
      </a:accent3>
      <a:accent4>
        <a:srgbClr val="A78F7E"/>
      </a:accent4>
      <a:accent5>
        <a:srgbClr val="EE9458"/>
      </a:accent5>
      <a:accent6>
        <a:srgbClr val="FFE6D5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1201</Words>
  <Application>Microsoft Office PowerPoint</Application>
  <PresentationFormat>On-screen Show (16:9)</PresentationFormat>
  <Paragraphs>149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Roboto Condensed Light</vt:lpstr>
      <vt:lpstr>Chivo Light</vt:lpstr>
      <vt:lpstr>Fira Sans Condensed Medium</vt:lpstr>
      <vt:lpstr>Overpass Light</vt:lpstr>
      <vt:lpstr>Poiret One</vt:lpstr>
      <vt:lpstr>Fira Sans Extra Condensed Medium</vt:lpstr>
      <vt:lpstr>Overpass SemiBold</vt:lpstr>
      <vt:lpstr>Arial</vt:lpstr>
      <vt:lpstr>Asian Food Workshop by Slidesgo</vt:lpstr>
      <vt:lpstr>Danny's Diner Customer Insights Using SQL to Enhance Customer  Experience </vt:lpstr>
      <vt:lpstr>Introduction</vt:lpstr>
      <vt:lpstr>Problem Statement</vt:lpstr>
      <vt:lpstr>Schema</vt:lpstr>
      <vt:lpstr>1. Total Amount Spent by Each Customer</vt:lpstr>
      <vt:lpstr>2. Days Each Customer Visited the Restaurant</vt:lpstr>
      <vt:lpstr>3. First Item Purchased by Each Customer</vt:lpstr>
      <vt:lpstr>4. Most Purchased Item on the Menu</vt:lpstr>
      <vt:lpstr>5. Most Popular Item for Each Customer</vt:lpstr>
      <vt:lpstr>6. First Item Purchased After Becoming a Member</vt:lpstr>
      <vt:lpstr>7. Item Purchased Just Before Becoming a Member</vt:lpstr>
      <vt:lpstr>8. Total Items and Amount Spent Before Becoming a Member</vt:lpstr>
      <vt:lpstr>9. Total Points for Each Customer, when each $1 spent equates to 10 points and sushi has a 2x points multiplier.</vt:lpstr>
      <vt:lpstr>10. Points for Customer A and B at the End of January, In the first week after a customer joins the program (including their join date) they earn 2x points on all items, not just sushi - how many points do customer A and B have at the end of January?</vt:lpstr>
      <vt:lpstr>Conclusion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Danny's Diner Customer Insights Using SQL to Enhance Customer  Experience</dc:title>
  <dc:creator>RAVI KUMAR YADAV</dc:creator>
  <cp:lastModifiedBy>RAVI KUMAR</cp:lastModifiedBy>
  <cp:revision>16</cp:revision>
  <dcterms:modified xsi:type="dcterms:W3CDTF">2024-07-31T11:52:31Z</dcterms:modified>
</cp:coreProperties>
</file>