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0BCC7-5070-4D97-9A92-D10E55E1F24D}" v="187" dt="2024-04-28T16:03:07.475"/>
    <p1510:client id="{5B7066B5-7431-9B6F-C9DC-39B5BA8CB602}" v="103" dt="2024-04-28T17:16:5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33EB0-D4A5-4307-A1A5-EC8C5F3224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F1D82-92C9-423B-A1DA-ABB6B9DE9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Imbalanced distribution in binary classification datasets, with one class significantly underrepresented.</a:t>
          </a:r>
        </a:p>
      </dgm:t>
    </dgm:pt>
    <dgm:pt modelId="{6EDB8A24-2AC5-4095-B8E8-14EF794F0BA4}" type="parTrans" cxnId="{064BA97F-8890-44FE-9A05-0EF27B45B32C}">
      <dgm:prSet/>
      <dgm:spPr/>
      <dgm:t>
        <a:bodyPr/>
        <a:lstStyle/>
        <a:p>
          <a:endParaRPr lang="en-US"/>
        </a:p>
      </dgm:t>
    </dgm:pt>
    <dgm:pt modelId="{CF7AF35D-B89A-4D17-80D5-80B6CA4F40A5}" type="sibTrans" cxnId="{064BA97F-8890-44FE-9A05-0EF27B45B32C}">
      <dgm:prSet/>
      <dgm:spPr/>
      <dgm:t>
        <a:bodyPr/>
        <a:lstStyle/>
        <a:p>
          <a:endParaRPr lang="en-US"/>
        </a:p>
      </dgm:t>
    </dgm:pt>
    <dgm:pt modelId="{E8A44879-2C9B-479B-A5EE-A6DE09349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Biased predictions towards the majority class due to the imbalance, resulting in reduced performance metrics.</a:t>
          </a:r>
        </a:p>
      </dgm:t>
    </dgm:pt>
    <dgm:pt modelId="{146E4731-93B1-45FD-9492-8836EAACB8A2}" type="parTrans" cxnId="{1D0D9787-F3EF-4608-BF70-22B5FFD101C2}">
      <dgm:prSet/>
      <dgm:spPr/>
      <dgm:t>
        <a:bodyPr/>
        <a:lstStyle/>
        <a:p>
          <a:endParaRPr lang="en-US"/>
        </a:p>
      </dgm:t>
    </dgm:pt>
    <dgm:pt modelId="{F38C9E2C-F640-427C-B5C6-6E0BE57A300B}" type="sibTrans" cxnId="{1D0D9787-F3EF-4608-BF70-22B5FFD101C2}">
      <dgm:prSet/>
      <dgm:spPr/>
      <dgm:t>
        <a:bodyPr/>
        <a:lstStyle/>
        <a:p>
          <a:endParaRPr lang="en-US"/>
        </a:p>
      </dgm:t>
    </dgm:pt>
    <dgm:pt modelId="{3FD0D14C-20ED-418C-B177-CF397372B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involves implementing random sampling techniques within an ensemble-based random forest framework.</a:t>
          </a:r>
        </a:p>
      </dgm:t>
    </dgm:pt>
    <dgm:pt modelId="{811510F7-01C6-4871-BD97-1C0324368ED9}" type="parTrans" cxnId="{122E80CD-C5AA-4871-9A8A-A795AE3021C9}">
      <dgm:prSet/>
      <dgm:spPr/>
      <dgm:t>
        <a:bodyPr/>
        <a:lstStyle/>
        <a:p>
          <a:endParaRPr lang="en-US"/>
        </a:p>
      </dgm:t>
    </dgm:pt>
    <dgm:pt modelId="{D7096B74-2889-4F1E-8297-122806AA1906}" type="sibTrans" cxnId="{122E80CD-C5AA-4871-9A8A-A795AE3021C9}">
      <dgm:prSet/>
      <dgm:spPr/>
      <dgm:t>
        <a:bodyPr/>
        <a:lstStyle/>
        <a:p>
          <a:endParaRPr lang="en-US"/>
        </a:p>
      </dgm:t>
    </dgm:pt>
    <dgm:pt modelId="{237C875C-BFBD-456C-9C4E-DA8CE0597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 is to enhance bankruptcy prediction accuracy on imbalanced datasets by mitigating class imbalance effects.</a:t>
          </a:r>
        </a:p>
      </dgm:t>
    </dgm:pt>
    <dgm:pt modelId="{C6EE5142-58DD-4AE4-A594-31FA54D4FC0F}" type="parTrans" cxnId="{E80CBFDC-039C-4B80-99A7-0DCB340541C1}">
      <dgm:prSet/>
      <dgm:spPr/>
      <dgm:t>
        <a:bodyPr/>
        <a:lstStyle/>
        <a:p>
          <a:endParaRPr lang="en-US"/>
        </a:p>
      </dgm:t>
    </dgm:pt>
    <dgm:pt modelId="{26A60764-D6DB-4705-A97D-DCAFE071C643}" type="sibTrans" cxnId="{E80CBFDC-039C-4B80-99A7-0DCB340541C1}">
      <dgm:prSet/>
      <dgm:spPr/>
      <dgm:t>
        <a:bodyPr/>
        <a:lstStyle/>
        <a:p>
          <a:endParaRPr lang="en-US"/>
        </a:p>
      </dgm:t>
    </dgm:pt>
    <dgm:pt modelId="{2E2D781A-1945-4C28-83DA-8C8D50A0177A}" type="pres">
      <dgm:prSet presAssocID="{7CF33EB0-D4A5-4307-A1A5-EC8C5F32240D}" presName="root" presStyleCnt="0">
        <dgm:presLayoutVars>
          <dgm:dir/>
          <dgm:resizeHandles val="exact"/>
        </dgm:presLayoutVars>
      </dgm:prSet>
      <dgm:spPr/>
    </dgm:pt>
    <dgm:pt modelId="{92485581-962B-4E43-B9BA-FFDAFCAD8299}" type="pres">
      <dgm:prSet presAssocID="{D2BF1D82-92C9-423B-A1DA-ABB6B9DE987F}" presName="compNode" presStyleCnt="0"/>
      <dgm:spPr/>
    </dgm:pt>
    <dgm:pt modelId="{6355CE71-4CCC-467D-A5E1-D086B029C605}" type="pres">
      <dgm:prSet presAssocID="{D2BF1D82-92C9-423B-A1DA-ABB6B9DE987F}" presName="bgRect" presStyleLbl="bgShp" presStyleIdx="0" presStyleCnt="4"/>
      <dgm:spPr/>
    </dgm:pt>
    <dgm:pt modelId="{1EAD02D3-A3E7-459E-8A95-81256D04FC8E}" type="pres">
      <dgm:prSet presAssocID="{D2BF1D82-92C9-423B-A1DA-ABB6B9DE98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2ACDC9-8037-4D01-8C91-33F339191C6F}" type="pres">
      <dgm:prSet presAssocID="{D2BF1D82-92C9-423B-A1DA-ABB6B9DE987F}" presName="spaceRect" presStyleCnt="0"/>
      <dgm:spPr/>
    </dgm:pt>
    <dgm:pt modelId="{DE4C4B6F-948D-4108-9FF3-7298272AB129}" type="pres">
      <dgm:prSet presAssocID="{D2BF1D82-92C9-423B-A1DA-ABB6B9DE987F}" presName="parTx" presStyleLbl="revTx" presStyleIdx="0" presStyleCnt="4">
        <dgm:presLayoutVars>
          <dgm:chMax val="0"/>
          <dgm:chPref val="0"/>
        </dgm:presLayoutVars>
      </dgm:prSet>
      <dgm:spPr/>
    </dgm:pt>
    <dgm:pt modelId="{6F3E749D-2AE2-48A6-B98C-395663A22EAF}" type="pres">
      <dgm:prSet presAssocID="{CF7AF35D-B89A-4D17-80D5-80B6CA4F40A5}" presName="sibTrans" presStyleCnt="0"/>
      <dgm:spPr/>
    </dgm:pt>
    <dgm:pt modelId="{0E69E13D-A791-41B6-A2BF-A1E13ECCD16A}" type="pres">
      <dgm:prSet presAssocID="{E8A44879-2C9B-479B-A5EE-A6DE09349A5E}" presName="compNode" presStyleCnt="0"/>
      <dgm:spPr/>
    </dgm:pt>
    <dgm:pt modelId="{C6F78CE8-663C-45F7-A35F-5D35032DB745}" type="pres">
      <dgm:prSet presAssocID="{E8A44879-2C9B-479B-A5EE-A6DE09349A5E}" presName="bgRect" presStyleLbl="bgShp" presStyleIdx="1" presStyleCnt="4"/>
      <dgm:spPr/>
    </dgm:pt>
    <dgm:pt modelId="{7702D035-A0AE-4D54-A68E-80385FC8C378}" type="pres">
      <dgm:prSet presAssocID="{E8A44879-2C9B-479B-A5EE-A6DE09349A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7017943-2512-490F-9991-45B9D91BBFA1}" type="pres">
      <dgm:prSet presAssocID="{E8A44879-2C9B-479B-A5EE-A6DE09349A5E}" presName="spaceRect" presStyleCnt="0"/>
      <dgm:spPr/>
    </dgm:pt>
    <dgm:pt modelId="{220BCEF8-25E3-49EF-88B5-3C5F321EA987}" type="pres">
      <dgm:prSet presAssocID="{E8A44879-2C9B-479B-A5EE-A6DE09349A5E}" presName="parTx" presStyleLbl="revTx" presStyleIdx="1" presStyleCnt="4">
        <dgm:presLayoutVars>
          <dgm:chMax val="0"/>
          <dgm:chPref val="0"/>
        </dgm:presLayoutVars>
      </dgm:prSet>
      <dgm:spPr/>
    </dgm:pt>
    <dgm:pt modelId="{D90A72BF-9379-4B5C-8D96-76B221E14EAB}" type="pres">
      <dgm:prSet presAssocID="{F38C9E2C-F640-427C-B5C6-6E0BE57A300B}" presName="sibTrans" presStyleCnt="0"/>
      <dgm:spPr/>
    </dgm:pt>
    <dgm:pt modelId="{CBD0CE80-0F50-409C-B7E3-CB2DE72DC2A9}" type="pres">
      <dgm:prSet presAssocID="{3FD0D14C-20ED-418C-B177-CF397372B8F5}" presName="compNode" presStyleCnt="0"/>
      <dgm:spPr/>
    </dgm:pt>
    <dgm:pt modelId="{45690E11-F2CC-46F7-A61C-77BE511215CB}" type="pres">
      <dgm:prSet presAssocID="{3FD0D14C-20ED-418C-B177-CF397372B8F5}" presName="bgRect" presStyleLbl="bgShp" presStyleIdx="2" presStyleCnt="4"/>
      <dgm:spPr/>
    </dgm:pt>
    <dgm:pt modelId="{B64D3C93-5EC3-4395-BF7F-E05B83B9A627}" type="pres">
      <dgm:prSet presAssocID="{3FD0D14C-20ED-418C-B177-CF397372B8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DA9A919-C366-4F48-9C9C-22C2A7DD33DF}" type="pres">
      <dgm:prSet presAssocID="{3FD0D14C-20ED-418C-B177-CF397372B8F5}" presName="spaceRect" presStyleCnt="0"/>
      <dgm:spPr/>
    </dgm:pt>
    <dgm:pt modelId="{B0EE0C16-66C5-4476-B45B-519B663FD95B}" type="pres">
      <dgm:prSet presAssocID="{3FD0D14C-20ED-418C-B177-CF397372B8F5}" presName="parTx" presStyleLbl="revTx" presStyleIdx="2" presStyleCnt="4">
        <dgm:presLayoutVars>
          <dgm:chMax val="0"/>
          <dgm:chPref val="0"/>
        </dgm:presLayoutVars>
      </dgm:prSet>
      <dgm:spPr/>
    </dgm:pt>
    <dgm:pt modelId="{26B13D20-F030-4AE6-A4A5-37CDDF57D138}" type="pres">
      <dgm:prSet presAssocID="{D7096B74-2889-4F1E-8297-122806AA1906}" presName="sibTrans" presStyleCnt="0"/>
      <dgm:spPr/>
    </dgm:pt>
    <dgm:pt modelId="{22E9EE85-A4B5-4290-A66E-CF7CE5DC557F}" type="pres">
      <dgm:prSet presAssocID="{237C875C-BFBD-456C-9C4E-DA8CE05971CC}" presName="compNode" presStyleCnt="0"/>
      <dgm:spPr/>
    </dgm:pt>
    <dgm:pt modelId="{B9431AEA-B969-48AB-8DB4-E8D5088526B5}" type="pres">
      <dgm:prSet presAssocID="{237C875C-BFBD-456C-9C4E-DA8CE05971CC}" presName="bgRect" presStyleLbl="bgShp" presStyleIdx="3" presStyleCnt="4"/>
      <dgm:spPr/>
    </dgm:pt>
    <dgm:pt modelId="{93580F73-43CE-4A83-89BA-15C153F3B4E6}" type="pres">
      <dgm:prSet presAssocID="{237C875C-BFBD-456C-9C4E-DA8CE05971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70D31-E43C-42D6-BE7A-0F18A255AD96}" type="pres">
      <dgm:prSet presAssocID="{237C875C-BFBD-456C-9C4E-DA8CE05971CC}" presName="spaceRect" presStyleCnt="0"/>
      <dgm:spPr/>
    </dgm:pt>
    <dgm:pt modelId="{9F61542B-DAD3-48A0-9673-C9FBACA7227F}" type="pres">
      <dgm:prSet presAssocID="{237C875C-BFBD-456C-9C4E-DA8CE05971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0E9E3A-0992-417B-A827-319367A78F00}" type="presOf" srcId="{7CF33EB0-D4A5-4307-A1A5-EC8C5F32240D}" destId="{2E2D781A-1945-4C28-83DA-8C8D50A0177A}" srcOrd="0" destOrd="0" presId="urn:microsoft.com/office/officeart/2018/2/layout/IconVerticalSolidList"/>
    <dgm:cxn modelId="{7801A169-6A85-4398-AF79-C2EB9DDD93F0}" type="presOf" srcId="{237C875C-BFBD-456C-9C4E-DA8CE05971CC}" destId="{9F61542B-DAD3-48A0-9673-C9FBACA7227F}" srcOrd="0" destOrd="0" presId="urn:microsoft.com/office/officeart/2018/2/layout/IconVerticalSolidList"/>
    <dgm:cxn modelId="{064BA97F-8890-44FE-9A05-0EF27B45B32C}" srcId="{7CF33EB0-D4A5-4307-A1A5-EC8C5F32240D}" destId="{D2BF1D82-92C9-423B-A1DA-ABB6B9DE987F}" srcOrd="0" destOrd="0" parTransId="{6EDB8A24-2AC5-4095-B8E8-14EF794F0BA4}" sibTransId="{CF7AF35D-B89A-4D17-80D5-80B6CA4F40A5}"/>
    <dgm:cxn modelId="{1D0D9787-F3EF-4608-BF70-22B5FFD101C2}" srcId="{7CF33EB0-D4A5-4307-A1A5-EC8C5F32240D}" destId="{E8A44879-2C9B-479B-A5EE-A6DE09349A5E}" srcOrd="1" destOrd="0" parTransId="{146E4731-93B1-45FD-9492-8836EAACB8A2}" sibTransId="{F38C9E2C-F640-427C-B5C6-6E0BE57A300B}"/>
    <dgm:cxn modelId="{4D6FF4C0-04C3-4CE4-874F-DF20A9463B4F}" type="presOf" srcId="{D2BF1D82-92C9-423B-A1DA-ABB6B9DE987F}" destId="{DE4C4B6F-948D-4108-9FF3-7298272AB129}" srcOrd="0" destOrd="0" presId="urn:microsoft.com/office/officeart/2018/2/layout/IconVerticalSolidList"/>
    <dgm:cxn modelId="{122E80CD-C5AA-4871-9A8A-A795AE3021C9}" srcId="{7CF33EB0-D4A5-4307-A1A5-EC8C5F32240D}" destId="{3FD0D14C-20ED-418C-B177-CF397372B8F5}" srcOrd="2" destOrd="0" parTransId="{811510F7-01C6-4871-BD97-1C0324368ED9}" sibTransId="{D7096B74-2889-4F1E-8297-122806AA1906}"/>
    <dgm:cxn modelId="{F71CDDD3-61CF-43B4-91E3-F94E499CB64A}" type="presOf" srcId="{3FD0D14C-20ED-418C-B177-CF397372B8F5}" destId="{B0EE0C16-66C5-4476-B45B-519B663FD95B}" srcOrd="0" destOrd="0" presId="urn:microsoft.com/office/officeart/2018/2/layout/IconVerticalSolidList"/>
    <dgm:cxn modelId="{E80CBFDC-039C-4B80-99A7-0DCB340541C1}" srcId="{7CF33EB0-D4A5-4307-A1A5-EC8C5F32240D}" destId="{237C875C-BFBD-456C-9C4E-DA8CE05971CC}" srcOrd="3" destOrd="0" parTransId="{C6EE5142-58DD-4AE4-A594-31FA54D4FC0F}" sibTransId="{26A60764-D6DB-4705-A97D-DCAFE071C643}"/>
    <dgm:cxn modelId="{A5CD33E9-FD4C-4D6C-A305-DB067EF4A3D9}" type="presOf" srcId="{E8A44879-2C9B-479B-A5EE-A6DE09349A5E}" destId="{220BCEF8-25E3-49EF-88B5-3C5F321EA987}" srcOrd="0" destOrd="0" presId="urn:microsoft.com/office/officeart/2018/2/layout/IconVerticalSolidList"/>
    <dgm:cxn modelId="{886E64AD-127D-456A-A931-64FCB403A607}" type="presParOf" srcId="{2E2D781A-1945-4C28-83DA-8C8D50A0177A}" destId="{92485581-962B-4E43-B9BA-FFDAFCAD8299}" srcOrd="0" destOrd="0" presId="urn:microsoft.com/office/officeart/2018/2/layout/IconVerticalSolidList"/>
    <dgm:cxn modelId="{E95BB8A7-0E86-4505-9D3C-23850D8C0742}" type="presParOf" srcId="{92485581-962B-4E43-B9BA-FFDAFCAD8299}" destId="{6355CE71-4CCC-467D-A5E1-D086B029C605}" srcOrd="0" destOrd="0" presId="urn:microsoft.com/office/officeart/2018/2/layout/IconVerticalSolidList"/>
    <dgm:cxn modelId="{251B2BF5-6CAF-430A-A45C-59C0162ADE97}" type="presParOf" srcId="{92485581-962B-4E43-B9BA-FFDAFCAD8299}" destId="{1EAD02D3-A3E7-459E-8A95-81256D04FC8E}" srcOrd="1" destOrd="0" presId="urn:microsoft.com/office/officeart/2018/2/layout/IconVerticalSolidList"/>
    <dgm:cxn modelId="{B37C85D1-F4EA-4816-A5C8-2923A4D59E1D}" type="presParOf" srcId="{92485581-962B-4E43-B9BA-FFDAFCAD8299}" destId="{7D2ACDC9-8037-4D01-8C91-33F339191C6F}" srcOrd="2" destOrd="0" presId="urn:microsoft.com/office/officeart/2018/2/layout/IconVerticalSolidList"/>
    <dgm:cxn modelId="{F7A63FA5-D434-428C-AE1F-055BA7D9CC9E}" type="presParOf" srcId="{92485581-962B-4E43-B9BA-FFDAFCAD8299}" destId="{DE4C4B6F-948D-4108-9FF3-7298272AB129}" srcOrd="3" destOrd="0" presId="urn:microsoft.com/office/officeart/2018/2/layout/IconVerticalSolidList"/>
    <dgm:cxn modelId="{B8A8504F-DF4B-459F-BDBC-E9FF95C96167}" type="presParOf" srcId="{2E2D781A-1945-4C28-83DA-8C8D50A0177A}" destId="{6F3E749D-2AE2-48A6-B98C-395663A22EAF}" srcOrd="1" destOrd="0" presId="urn:microsoft.com/office/officeart/2018/2/layout/IconVerticalSolidList"/>
    <dgm:cxn modelId="{F21F8F99-41EC-4A2D-A709-1048BBF396D4}" type="presParOf" srcId="{2E2D781A-1945-4C28-83DA-8C8D50A0177A}" destId="{0E69E13D-A791-41B6-A2BF-A1E13ECCD16A}" srcOrd="2" destOrd="0" presId="urn:microsoft.com/office/officeart/2018/2/layout/IconVerticalSolidList"/>
    <dgm:cxn modelId="{0502D671-6A34-42C1-8932-212F46A65899}" type="presParOf" srcId="{0E69E13D-A791-41B6-A2BF-A1E13ECCD16A}" destId="{C6F78CE8-663C-45F7-A35F-5D35032DB745}" srcOrd="0" destOrd="0" presId="urn:microsoft.com/office/officeart/2018/2/layout/IconVerticalSolidList"/>
    <dgm:cxn modelId="{9F2C9E80-870C-4746-9A54-EB823EE8F5B6}" type="presParOf" srcId="{0E69E13D-A791-41B6-A2BF-A1E13ECCD16A}" destId="{7702D035-A0AE-4D54-A68E-80385FC8C378}" srcOrd="1" destOrd="0" presId="urn:microsoft.com/office/officeart/2018/2/layout/IconVerticalSolidList"/>
    <dgm:cxn modelId="{E7A5149C-AA27-42FC-8826-14C61414971D}" type="presParOf" srcId="{0E69E13D-A791-41B6-A2BF-A1E13ECCD16A}" destId="{C7017943-2512-490F-9991-45B9D91BBFA1}" srcOrd="2" destOrd="0" presId="urn:microsoft.com/office/officeart/2018/2/layout/IconVerticalSolidList"/>
    <dgm:cxn modelId="{55D4172E-4389-44D7-8820-CFB612EF0664}" type="presParOf" srcId="{0E69E13D-A791-41B6-A2BF-A1E13ECCD16A}" destId="{220BCEF8-25E3-49EF-88B5-3C5F321EA987}" srcOrd="3" destOrd="0" presId="urn:microsoft.com/office/officeart/2018/2/layout/IconVerticalSolidList"/>
    <dgm:cxn modelId="{C0C1A447-E42E-4B55-AEA7-831D13DC2982}" type="presParOf" srcId="{2E2D781A-1945-4C28-83DA-8C8D50A0177A}" destId="{D90A72BF-9379-4B5C-8D96-76B221E14EAB}" srcOrd="3" destOrd="0" presId="urn:microsoft.com/office/officeart/2018/2/layout/IconVerticalSolidList"/>
    <dgm:cxn modelId="{EB261730-B5E4-43AE-A895-0A2CBE5D16F4}" type="presParOf" srcId="{2E2D781A-1945-4C28-83DA-8C8D50A0177A}" destId="{CBD0CE80-0F50-409C-B7E3-CB2DE72DC2A9}" srcOrd="4" destOrd="0" presId="urn:microsoft.com/office/officeart/2018/2/layout/IconVerticalSolidList"/>
    <dgm:cxn modelId="{4EA02C5C-8D10-4032-8CFF-2A10431E8BDF}" type="presParOf" srcId="{CBD0CE80-0F50-409C-B7E3-CB2DE72DC2A9}" destId="{45690E11-F2CC-46F7-A61C-77BE511215CB}" srcOrd="0" destOrd="0" presId="urn:microsoft.com/office/officeart/2018/2/layout/IconVerticalSolidList"/>
    <dgm:cxn modelId="{D0D49C25-1353-4260-96F9-CBB13E555BF3}" type="presParOf" srcId="{CBD0CE80-0F50-409C-B7E3-CB2DE72DC2A9}" destId="{B64D3C93-5EC3-4395-BF7F-E05B83B9A627}" srcOrd="1" destOrd="0" presId="urn:microsoft.com/office/officeart/2018/2/layout/IconVerticalSolidList"/>
    <dgm:cxn modelId="{19A03361-30D9-4517-89AF-B65E64620F8E}" type="presParOf" srcId="{CBD0CE80-0F50-409C-B7E3-CB2DE72DC2A9}" destId="{6DA9A919-C366-4F48-9C9C-22C2A7DD33DF}" srcOrd="2" destOrd="0" presId="urn:microsoft.com/office/officeart/2018/2/layout/IconVerticalSolidList"/>
    <dgm:cxn modelId="{96CF3086-EF02-473E-87D2-B2A19CF32710}" type="presParOf" srcId="{CBD0CE80-0F50-409C-B7E3-CB2DE72DC2A9}" destId="{B0EE0C16-66C5-4476-B45B-519B663FD95B}" srcOrd="3" destOrd="0" presId="urn:microsoft.com/office/officeart/2018/2/layout/IconVerticalSolidList"/>
    <dgm:cxn modelId="{EDC0E9F3-149B-4A78-9777-7D2EDEC87D18}" type="presParOf" srcId="{2E2D781A-1945-4C28-83DA-8C8D50A0177A}" destId="{26B13D20-F030-4AE6-A4A5-37CDDF57D138}" srcOrd="5" destOrd="0" presId="urn:microsoft.com/office/officeart/2018/2/layout/IconVerticalSolidList"/>
    <dgm:cxn modelId="{464BF468-787D-4AC8-9AD7-58D1F80485C2}" type="presParOf" srcId="{2E2D781A-1945-4C28-83DA-8C8D50A0177A}" destId="{22E9EE85-A4B5-4290-A66E-CF7CE5DC557F}" srcOrd="6" destOrd="0" presId="urn:microsoft.com/office/officeart/2018/2/layout/IconVerticalSolidList"/>
    <dgm:cxn modelId="{BC9B3450-FC82-4E09-A27C-476EF18154C5}" type="presParOf" srcId="{22E9EE85-A4B5-4290-A66E-CF7CE5DC557F}" destId="{B9431AEA-B969-48AB-8DB4-E8D5088526B5}" srcOrd="0" destOrd="0" presId="urn:microsoft.com/office/officeart/2018/2/layout/IconVerticalSolidList"/>
    <dgm:cxn modelId="{22A915A4-3748-459D-9677-6B6AED1FF3AD}" type="presParOf" srcId="{22E9EE85-A4B5-4290-A66E-CF7CE5DC557F}" destId="{93580F73-43CE-4A83-89BA-15C153F3B4E6}" srcOrd="1" destOrd="0" presId="urn:microsoft.com/office/officeart/2018/2/layout/IconVerticalSolidList"/>
    <dgm:cxn modelId="{6B5FE990-3B22-41CB-8267-A74F17ABF1A2}" type="presParOf" srcId="{22E9EE85-A4B5-4290-A66E-CF7CE5DC557F}" destId="{43E70D31-E43C-42D6-BE7A-0F18A255AD96}" srcOrd="2" destOrd="0" presId="urn:microsoft.com/office/officeart/2018/2/layout/IconVerticalSolidList"/>
    <dgm:cxn modelId="{B2239622-3905-4D56-8F54-A9637C853DCC}" type="presParOf" srcId="{22E9EE85-A4B5-4290-A66E-CF7CE5DC557F}" destId="{9F61542B-DAD3-48A0-9673-C9FBACA722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F3672-C336-4457-9C92-B397DBB2DDF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4914E4-43CC-4554-B695-D18828BE3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Focuses on addressing imbalanced data in binary classification scenarios.</a:t>
          </a:r>
        </a:p>
      </dgm:t>
    </dgm:pt>
    <dgm:pt modelId="{F2F7FB81-6708-4889-9C89-5677743FCA8A}" type="parTrans" cxnId="{8A29DDAB-05A5-4EA2-97CC-FE30164957DC}">
      <dgm:prSet/>
      <dgm:spPr/>
      <dgm:t>
        <a:bodyPr/>
        <a:lstStyle/>
        <a:p>
          <a:endParaRPr lang="en-US"/>
        </a:p>
      </dgm:t>
    </dgm:pt>
    <dgm:pt modelId="{AC1386AA-C85A-4AF2-99EF-D5722AB419D9}" type="sibTrans" cxnId="{8A29DDAB-05A5-4EA2-97CC-FE30164957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50B205-8FDB-4E82-8749-3A8D9E1AF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 occurs when one class is significantly underrepresented compared to the other.</a:t>
          </a:r>
        </a:p>
      </dgm:t>
    </dgm:pt>
    <dgm:pt modelId="{D9B6B04C-2DCD-41A5-A666-537DFE00B2FB}" type="parTrans" cxnId="{F745035C-7FBD-4D05-A329-63F0261BAA1C}">
      <dgm:prSet/>
      <dgm:spPr/>
      <dgm:t>
        <a:bodyPr/>
        <a:lstStyle/>
        <a:p>
          <a:endParaRPr lang="en-US"/>
        </a:p>
      </dgm:t>
    </dgm:pt>
    <dgm:pt modelId="{BF7645CC-C265-41E1-B288-2038503ECAB1}" type="sibTrans" cxnId="{F745035C-7FBD-4D05-A329-63F0261BAA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F8590F-329E-424C-9BDB-CAFF2688E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leads to biased predictions favoring the majority class and reduced overall model performance.</a:t>
          </a:r>
        </a:p>
      </dgm:t>
    </dgm:pt>
    <dgm:pt modelId="{8CE01001-637F-42DA-9B55-4B34924B1684}" type="parTrans" cxnId="{2BF8F931-5FFF-4157-BB21-08A1390B2A94}">
      <dgm:prSet/>
      <dgm:spPr/>
      <dgm:t>
        <a:bodyPr/>
        <a:lstStyle/>
        <a:p>
          <a:endParaRPr lang="en-US"/>
        </a:p>
      </dgm:t>
    </dgm:pt>
    <dgm:pt modelId="{68A87608-1C20-4C4D-8410-1163488C839B}" type="sibTrans" cxnId="{2BF8F931-5FFF-4157-BB21-08A1390B2A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DB716-8FD0-498A-ACC0-1D20880F8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Proposed solution involves applying random sampling techniques within an ensemble-based random forest framework.</a:t>
          </a:r>
        </a:p>
      </dgm:t>
    </dgm:pt>
    <dgm:pt modelId="{8B639DC7-3107-443F-A161-ED16F2E52866}" type="parTrans" cxnId="{5ADA8B5C-2F1C-4C64-9C8E-FD8F374D8DD1}">
      <dgm:prSet/>
      <dgm:spPr/>
      <dgm:t>
        <a:bodyPr/>
        <a:lstStyle/>
        <a:p>
          <a:endParaRPr lang="en-US"/>
        </a:p>
      </dgm:t>
    </dgm:pt>
    <dgm:pt modelId="{14EA753A-981A-430E-B41E-DA365EAB2C51}" type="sibTrans" cxnId="{5ADA8B5C-2F1C-4C64-9C8E-FD8F374D8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536548-429E-4D56-A623-06BC97638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 is to improve bankruptcy prediction accuracy on imbalanced datasets by mitigating the impact of class imbalance through effective sampling strategies.</a:t>
          </a:r>
        </a:p>
      </dgm:t>
    </dgm:pt>
    <dgm:pt modelId="{DCBCCD64-1B95-4AFD-8FC0-B7CDB02C8B8B}" type="parTrans" cxnId="{AC97A91A-BCF0-4447-AE09-8F8709648AC2}">
      <dgm:prSet/>
      <dgm:spPr/>
      <dgm:t>
        <a:bodyPr/>
        <a:lstStyle/>
        <a:p>
          <a:endParaRPr lang="en-US"/>
        </a:p>
      </dgm:t>
    </dgm:pt>
    <dgm:pt modelId="{BF79DBD0-70DE-476B-953E-99D0EDCC0FF4}" type="sibTrans" cxnId="{AC97A91A-BCF0-4447-AE09-8F8709648AC2}">
      <dgm:prSet/>
      <dgm:spPr/>
      <dgm:t>
        <a:bodyPr/>
        <a:lstStyle/>
        <a:p>
          <a:endParaRPr lang="en-US"/>
        </a:p>
      </dgm:t>
    </dgm:pt>
    <dgm:pt modelId="{B1DC9D0C-18D1-4726-80CB-ED32A68D8ADA}" type="pres">
      <dgm:prSet presAssocID="{B64F3672-C336-4457-9C92-B397DBB2DDF4}" presName="root" presStyleCnt="0">
        <dgm:presLayoutVars>
          <dgm:dir/>
          <dgm:resizeHandles val="exact"/>
        </dgm:presLayoutVars>
      </dgm:prSet>
      <dgm:spPr/>
    </dgm:pt>
    <dgm:pt modelId="{3E9EF3C1-1885-4F5F-8B94-941375CA5219}" type="pres">
      <dgm:prSet presAssocID="{B64F3672-C336-4457-9C92-B397DBB2DDF4}" presName="container" presStyleCnt="0">
        <dgm:presLayoutVars>
          <dgm:dir/>
          <dgm:resizeHandles val="exact"/>
        </dgm:presLayoutVars>
      </dgm:prSet>
      <dgm:spPr/>
    </dgm:pt>
    <dgm:pt modelId="{8225036B-448F-4A90-8AA9-91AE032D9A55}" type="pres">
      <dgm:prSet presAssocID="{824914E4-43CC-4554-B695-D18828BE36CC}" presName="compNode" presStyleCnt="0"/>
      <dgm:spPr/>
    </dgm:pt>
    <dgm:pt modelId="{B7203492-2083-4EF8-9D45-D28DE0F9C578}" type="pres">
      <dgm:prSet presAssocID="{824914E4-43CC-4554-B695-D18828BE36CC}" presName="iconBgRect" presStyleLbl="bgShp" presStyleIdx="0" presStyleCnt="5"/>
      <dgm:spPr/>
    </dgm:pt>
    <dgm:pt modelId="{32737C7E-5D94-4486-98A1-29F97A486BA6}" type="pres">
      <dgm:prSet presAssocID="{824914E4-43CC-4554-B695-D18828BE36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F79703-BA41-4349-B7CB-09560A9AF76E}" type="pres">
      <dgm:prSet presAssocID="{824914E4-43CC-4554-B695-D18828BE36CC}" presName="spaceRect" presStyleCnt="0"/>
      <dgm:spPr/>
    </dgm:pt>
    <dgm:pt modelId="{54262577-3358-4845-B88A-26A1D1C78144}" type="pres">
      <dgm:prSet presAssocID="{824914E4-43CC-4554-B695-D18828BE36CC}" presName="textRect" presStyleLbl="revTx" presStyleIdx="0" presStyleCnt="5">
        <dgm:presLayoutVars>
          <dgm:chMax val="1"/>
          <dgm:chPref val="1"/>
        </dgm:presLayoutVars>
      </dgm:prSet>
      <dgm:spPr/>
    </dgm:pt>
    <dgm:pt modelId="{B3BA6AE2-0476-4D3B-90A5-B3052C105331}" type="pres">
      <dgm:prSet presAssocID="{AC1386AA-C85A-4AF2-99EF-D5722AB419D9}" presName="sibTrans" presStyleLbl="sibTrans2D1" presStyleIdx="0" presStyleCnt="0"/>
      <dgm:spPr/>
    </dgm:pt>
    <dgm:pt modelId="{7E0A657D-ED21-40A5-9264-DDB2359289E4}" type="pres">
      <dgm:prSet presAssocID="{2750B205-8FDB-4E82-8749-3A8D9E1AFD0B}" presName="compNode" presStyleCnt="0"/>
      <dgm:spPr/>
    </dgm:pt>
    <dgm:pt modelId="{189CE6DA-2114-467F-9B83-DDDB3C889BE9}" type="pres">
      <dgm:prSet presAssocID="{2750B205-8FDB-4E82-8749-3A8D9E1AFD0B}" presName="iconBgRect" presStyleLbl="bgShp" presStyleIdx="1" presStyleCnt="5"/>
      <dgm:spPr/>
    </dgm:pt>
    <dgm:pt modelId="{C8F9C421-F4DF-4602-95D2-B5D0F29661E0}" type="pres">
      <dgm:prSet presAssocID="{2750B205-8FDB-4E82-8749-3A8D9E1AFD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6B36812-611A-4A93-808F-7459C7C040CB}" type="pres">
      <dgm:prSet presAssocID="{2750B205-8FDB-4E82-8749-3A8D9E1AFD0B}" presName="spaceRect" presStyleCnt="0"/>
      <dgm:spPr/>
    </dgm:pt>
    <dgm:pt modelId="{B56D8AE3-7CCF-4A24-A2EA-EC7C8B91E330}" type="pres">
      <dgm:prSet presAssocID="{2750B205-8FDB-4E82-8749-3A8D9E1AFD0B}" presName="textRect" presStyleLbl="revTx" presStyleIdx="1" presStyleCnt="5">
        <dgm:presLayoutVars>
          <dgm:chMax val="1"/>
          <dgm:chPref val="1"/>
        </dgm:presLayoutVars>
      </dgm:prSet>
      <dgm:spPr/>
    </dgm:pt>
    <dgm:pt modelId="{233983ED-CE85-4D9F-9E03-A6401CBE083D}" type="pres">
      <dgm:prSet presAssocID="{BF7645CC-C265-41E1-B288-2038503ECAB1}" presName="sibTrans" presStyleLbl="sibTrans2D1" presStyleIdx="0" presStyleCnt="0"/>
      <dgm:spPr/>
    </dgm:pt>
    <dgm:pt modelId="{5C389AA3-0D7D-4750-A46F-17160C7DBCCC}" type="pres">
      <dgm:prSet presAssocID="{8FF8590F-329E-424C-9BDB-CAFF2688E78C}" presName="compNode" presStyleCnt="0"/>
      <dgm:spPr/>
    </dgm:pt>
    <dgm:pt modelId="{F6D29A3A-D3A6-4DBF-B530-A6B79040ED1C}" type="pres">
      <dgm:prSet presAssocID="{8FF8590F-329E-424C-9BDB-CAFF2688E78C}" presName="iconBgRect" presStyleLbl="bgShp" presStyleIdx="2" presStyleCnt="5"/>
      <dgm:spPr/>
    </dgm:pt>
    <dgm:pt modelId="{1B83D0CE-A8A1-496F-ACC0-DA98D16D3B1D}" type="pres">
      <dgm:prSet presAssocID="{8FF8590F-329E-424C-9BDB-CAFF2688E7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1461A5-72A0-4C4A-AB1B-0631AC1CAC80}" type="pres">
      <dgm:prSet presAssocID="{8FF8590F-329E-424C-9BDB-CAFF2688E78C}" presName="spaceRect" presStyleCnt="0"/>
      <dgm:spPr/>
    </dgm:pt>
    <dgm:pt modelId="{852DC711-E221-4411-A505-E1E82D2E3A4C}" type="pres">
      <dgm:prSet presAssocID="{8FF8590F-329E-424C-9BDB-CAFF2688E78C}" presName="textRect" presStyleLbl="revTx" presStyleIdx="2" presStyleCnt="5">
        <dgm:presLayoutVars>
          <dgm:chMax val="1"/>
          <dgm:chPref val="1"/>
        </dgm:presLayoutVars>
      </dgm:prSet>
      <dgm:spPr/>
    </dgm:pt>
    <dgm:pt modelId="{06D13B3E-4917-469C-970C-C33123BBC3F6}" type="pres">
      <dgm:prSet presAssocID="{68A87608-1C20-4C4D-8410-1163488C839B}" presName="sibTrans" presStyleLbl="sibTrans2D1" presStyleIdx="0" presStyleCnt="0"/>
      <dgm:spPr/>
    </dgm:pt>
    <dgm:pt modelId="{28A7F371-90A6-4B13-80DF-84B0A399B736}" type="pres">
      <dgm:prSet presAssocID="{0A6DB716-8FD0-498A-ACC0-1D20880F8BB1}" presName="compNode" presStyleCnt="0"/>
      <dgm:spPr/>
    </dgm:pt>
    <dgm:pt modelId="{22D0681C-E4A0-490A-938C-46686171FA79}" type="pres">
      <dgm:prSet presAssocID="{0A6DB716-8FD0-498A-ACC0-1D20880F8BB1}" presName="iconBgRect" presStyleLbl="bgShp" presStyleIdx="3" presStyleCnt="5"/>
      <dgm:spPr/>
    </dgm:pt>
    <dgm:pt modelId="{E48F04CE-E5DC-447C-BF81-7F665FA5FD7F}" type="pres">
      <dgm:prSet presAssocID="{0A6DB716-8FD0-498A-ACC0-1D20880F8B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DB21131-D385-42CB-9510-88D3EF68AD36}" type="pres">
      <dgm:prSet presAssocID="{0A6DB716-8FD0-498A-ACC0-1D20880F8BB1}" presName="spaceRect" presStyleCnt="0"/>
      <dgm:spPr/>
    </dgm:pt>
    <dgm:pt modelId="{A8800215-BAD8-4D63-B936-F9B8C543A472}" type="pres">
      <dgm:prSet presAssocID="{0A6DB716-8FD0-498A-ACC0-1D20880F8BB1}" presName="textRect" presStyleLbl="revTx" presStyleIdx="3" presStyleCnt="5">
        <dgm:presLayoutVars>
          <dgm:chMax val="1"/>
          <dgm:chPref val="1"/>
        </dgm:presLayoutVars>
      </dgm:prSet>
      <dgm:spPr/>
    </dgm:pt>
    <dgm:pt modelId="{E3CA06D6-EBCC-4402-8652-7DC60712CAE6}" type="pres">
      <dgm:prSet presAssocID="{14EA753A-981A-430E-B41E-DA365EAB2C51}" presName="sibTrans" presStyleLbl="sibTrans2D1" presStyleIdx="0" presStyleCnt="0"/>
      <dgm:spPr/>
    </dgm:pt>
    <dgm:pt modelId="{D73011A6-FDFD-4C63-8602-3B1EC445D020}" type="pres">
      <dgm:prSet presAssocID="{7D536548-429E-4D56-A623-06BC97638298}" presName="compNode" presStyleCnt="0"/>
      <dgm:spPr/>
    </dgm:pt>
    <dgm:pt modelId="{350937F8-0661-42EE-81A7-1EFAE52318F4}" type="pres">
      <dgm:prSet presAssocID="{7D536548-429E-4D56-A623-06BC97638298}" presName="iconBgRect" presStyleLbl="bgShp" presStyleIdx="4" presStyleCnt="5"/>
      <dgm:spPr/>
    </dgm:pt>
    <dgm:pt modelId="{10A7395B-135D-439B-B747-E9FA214A0545}" type="pres">
      <dgm:prSet presAssocID="{7D536548-429E-4D56-A623-06BC976382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EA4EDF9-7950-47F3-A39D-DF526E0129F7}" type="pres">
      <dgm:prSet presAssocID="{7D536548-429E-4D56-A623-06BC97638298}" presName="spaceRect" presStyleCnt="0"/>
      <dgm:spPr/>
    </dgm:pt>
    <dgm:pt modelId="{0F369BEE-57E5-4F2B-9351-42BEE93CB78A}" type="pres">
      <dgm:prSet presAssocID="{7D536548-429E-4D56-A623-06BC976382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97A91A-BCF0-4447-AE09-8F8709648AC2}" srcId="{B64F3672-C336-4457-9C92-B397DBB2DDF4}" destId="{7D536548-429E-4D56-A623-06BC97638298}" srcOrd="4" destOrd="0" parTransId="{DCBCCD64-1B95-4AFD-8FC0-B7CDB02C8B8B}" sibTransId="{BF79DBD0-70DE-476B-953E-99D0EDCC0FF4}"/>
    <dgm:cxn modelId="{E7EC1E22-EF76-4B4A-929E-9E06318E0BFA}" type="presOf" srcId="{14EA753A-981A-430E-B41E-DA365EAB2C51}" destId="{E3CA06D6-EBCC-4402-8652-7DC60712CAE6}" srcOrd="0" destOrd="0" presId="urn:microsoft.com/office/officeart/2018/2/layout/IconCircleList"/>
    <dgm:cxn modelId="{D088782A-4FC2-413A-95D1-F19A386EFA42}" type="presOf" srcId="{68A87608-1C20-4C4D-8410-1163488C839B}" destId="{06D13B3E-4917-469C-970C-C33123BBC3F6}" srcOrd="0" destOrd="0" presId="urn:microsoft.com/office/officeart/2018/2/layout/IconCircleList"/>
    <dgm:cxn modelId="{2BF8F931-5FFF-4157-BB21-08A1390B2A94}" srcId="{B64F3672-C336-4457-9C92-B397DBB2DDF4}" destId="{8FF8590F-329E-424C-9BDB-CAFF2688E78C}" srcOrd="2" destOrd="0" parTransId="{8CE01001-637F-42DA-9B55-4B34924B1684}" sibTransId="{68A87608-1C20-4C4D-8410-1163488C839B}"/>
    <dgm:cxn modelId="{F745035C-7FBD-4D05-A329-63F0261BAA1C}" srcId="{B64F3672-C336-4457-9C92-B397DBB2DDF4}" destId="{2750B205-8FDB-4E82-8749-3A8D9E1AFD0B}" srcOrd="1" destOrd="0" parTransId="{D9B6B04C-2DCD-41A5-A666-537DFE00B2FB}" sibTransId="{BF7645CC-C265-41E1-B288-2038503ECAB1}"/>
    <dgm:cxn modelId="{5ADA8B5C-2F1C-4C64-9C8E-FD8F374D8DD1}" srcId="{B64F3672-C336-4457-9C92-B397DBB2DDF4}" destId="{0A6DB716-8FD0-498A-ACC0-1D20880F8BB1}" srcOrd="3" destOrd="0" parTransId="{8B639DC7-3107-443F-A161-ED16F2E52866}" sibTransId="{14EA753A-981A-430E-B41E-DA365EAB2C51}"/>
    <dgm:cxn modelId="{B40FD966-C326-4778-A670-490A11722978}" type="presOf" srcId="{824914E4-43CC-4554-B695-D18828BE36CC}" destId="{54262577-3358-4845-B88A-26A1D1C78144}" srcOrd="0" destOrd="0" presId="urn:microsoft.com/office/officeart/2018/2/layout/IconCircleList"/>
    <dgm:cxn modelId="{E7B4CC7B-124B-4972-83BD-1B66D1680C32}" type="presOf" srcId="{7D536548-429E-4D56-A623-06BC97638298}" destId="{0F369BEE-57E5-4F2B-9351-42BEE93CB78A}" srcOrd="0" destOrd="0" presId="urn:microsoft.com/office/officeart/2018/2/layout/IconCircleList"/>
    <dgm:cxn modelId="{B423697E-DB92-4CED-92B2-FBEB26FE8CC2}" type="presOf" srcId="{0A6DB716-8FD0-498A-ACC0-1D20880F8BB1}" destId="{A8800215-BAD8-4D63-B936-F9B8C543A472}" srcOrd="0" destOrd="0" presId="urn:microsoft.com/office/officeart/2018/2/layout/IconCircleList"/>
    <dgm:cxn modelId="{410E8297-91EC-4BEA-BE3C-39AEA4CA5FEC}" type="presOf" srcId="{8FF8590F-329E-424C-9BDB-CAFF2688E78C}" destId="{852DC711-E221-4411-A505-E1E82D2E3A4C}" srcOrd="0" destOrd="0" presId="urn:microsoft.com/office/officeart/2018/2/layout/IconCircleList"/>
    <dgm:cxn modelId="{E9CE499E-4FAC-4FCF-BB33-E048B3A96D17}" type="presOf" srcId="{B64F3672-C336-4457-9C92-B397DBB2DDF4}" destId="{B1DC9D0C-18D1-4726-80CB-ED32A68D8ADA}" srcOrd="0" destOrd="0" presId="urn:microsoft.com/office/officeart/2018/2/layout/IconCircleList"/>
    <dgm:cxn modelId="{2B79BFA6-1ABA-4E9D-AF54-2577629059F8}" type="presOf" srcId="{AC1386AA-C85A-4AF2-99EF-D5722AB419D9}" destId="{B3BA6AE2-0476-4D3B-90A5-B3052C105331}" srcOrd="0" destOrd="0" presId="urn:microsoft.com/office/officeart/2018/2/layout/IconCircleList"/>
    <dgm:cxn modelId="{8A29DDAB-05A5-4EA2-97CC-FE30164957DC}" srcId="{B64F3672-C336-4457-9C92-B397DBB2DDF4}" destId="{824914E4-43CC-4554-B695-D18828BE36CC}" srcOrd="0" destOrd="0" parTransId="{F2F7FB81-6708-4889-9C89-5677743FCA8A}" sibTransId="{AC1386AA-C85A-4AF2-99EF-D5722AB419D9}"/>
    <dgm:cxn modelId="{5D0A49CA-0489-46E9-A893-056A4E0520B0}" type="presOf" srcId="{2750B205-8FDB-4E82-8749-3A8D9E1AFD0B}" destId="{B56D8AE3-7CCF-4A24-A2EA-EC7C8B91E330}" srcOrd="0" destOrd="0" presId="urn:microsoft.com/office/officeart/2018/2/layout/IconCircleList"/>
    <dgm:cxn modelId="{9FF766FF-C8D6-4A28-9D93-4DE1C8FC0BC5}" type="presOf" srcId="{BF7645CC-C265-41E1-B288-2038503ECAB1}" destId="{233983ED-CE85-4D9F-9E03-A6401CBE083D}" srcOrd="0" destOrd="0" presId="urn:microsoft.com/office/officeart/2018/2/layout/IconCircleList"/>
    <dgm:cxn modelId="{F68C488D-BF5E-46CE-AA8F-4A6B1EF72736}" type="presParOf" srcId="{B1DC9D0C-18D1-4726-80CB-ED32A68D8ADA}" destId="{3E9EF3C1-1885-4F5F-8B94-941375CA5219}" srcOrd="0" destOrd="0" presId="urn:microsoft.com/office/officeart/2018/2/layout/IconCircleList"/>
    <dgm:cxn modelId="{C085C61A-B657-4DAE-BAA0-8F6FF4B38A70}" type="presParOf" srcId="{3E9EF3C1-1885-4F5F-8B94-941375CA5219}" destId="{8225036B-448F-4A90-8AA9-91AE032D9A55}" srcOrd="0" destOrd="0" presId="urn:microsoft.com/office/officeart/2018/2/layout/IconCircleList"/>
    <dgm:cxn modelId="{9DF86224-2911-4675-9E28-DC83C97A631E}" type="presParOf" srcId="{8225036B-448F-4A90-8AA9-91AE032D9A55}" destId="{B7203492-2083-4EF8-9D45-D28DE0F9C578}" srcOrd="0" destOrd="0" presId="urn:microsoft.com/office/officeart/2018/2/layout/IconCircleList"/>
    <dgm:cxn modelId="{C45129E0-0091-43DD-9BAB-3722CCAB5BA7}" type="presParOf" srcId="{8225036B-448F-4A90-8AA9-91AE032D9A55}" destId="{32737C7E-5D94-4486-98A1-29F97A486BA6}" srcOrd="1" destOrd="0" presId="urn:microsoft.com/office/officeart/2018/2/layout/IconCircleList"/>
    <dgm:cxn modelId="{35E55FC3-6D6C-47B0-AC17-70D6EA78045C}" type="presParOf" srcId="{8225036B-448F-4A90-8AA9-91AE032D9A55}" destId="{BCF79703-BA41-4349-B7CB-09560A9AF76E}" srcOrd="2" destOrd="0" presId="urn:microsoft.com/office/officeart/2018/2/layout/IconCircleList"/>
    <dgm:cxn modelId="{15813EE1-4B0B-4B0C-840C-57CBD0F7067D}" type="presParOf" srcId="{8225036B-448F-4A90-8AA9-91AE032D9A55}" destId="{54262577-3358-4845-B88A-26A1D1C78144}" srcOrd="3" destOrd="0" presId="urn:microsoft.com/office/officeart/2018/2/layout/IconCircleList"/>
    <dgm:cxn modelId="{3FA59507-4C37-4140-908E-7A6BE1B28D2D}" type="presParOf" srcId="{3E9EF3C1-1885-4F5F-8B94-941375CA5219}" destId="{B3BA6AE2-0476-4D3B-90A5-B3052C105331}" srcOrd="1" destOrd="0" presId="urn:microsoft.com/office/officeart/2018/2/layout/IconCircleList"/>
    <dgm:cxn modelId="{7ADDE2C2-3203-403C-81BC-5F052628F25B}" type="presParOf" srcId="{3E9EF3C1-1885-4F5F-8B94-941375CA5219}" destId="{7E0A657D-ED21-40A5-9264-DDB2359289E4}" srcOrd="2" destOrd="0" presId="urn:microsoft.com/office/officeart/2018/2/layout/IconCircleList"/>
    <dgm:cxn modelId="{10849D62-6D54-460B-9085-AD12003D394E}" type="presParOf" srcId="{7E0A657D-ED21-40A5-9264-DDB2359289E4}" destId="{189CE6DA-2114-467F-9B83-DDDB3C889BE9}" srcOrd="0" destOrd="0" presId="urn:microsoft.com/office/officeart/2018/2/layout/IconCircleList"/>
    <dgm:cxn modelId="{7EF3F0D5-2328-466B-8798-75AD3B107BAB}" type="presParOf" srcId="{7E0A657D-ED21-40A5-9264-DDB2359289E4}" destId="{C8F9C421-F4DF-4602-95D2-B5D0F29661E0}" srcOrd="1" destOrd="0" presId="urn:microsoft.com/office/officeart/2018/2/layout/IconCircleList"/>
    <dgm:cxn modelId="{58C2E873-4AFA-4925-B1CC-31DE60F1EC5F}" type="presParOf" srcId="{7E0A657D-ED21-40A5-9264-DDB2359289E4}" destId="{96B36812-611A-4A93-808F-7459C7C040CB}" srcOrd="2" destOrd="0" presId="urn:microsoft.com/office/officeart/2018/2/layout/IconCircleList"/>
    <dgm:cxn modelId="{F22890E9-ADA4-4E83-975D-085A3DCEB3C9}" type="presParOf" srcId="{7E0A657D-ED21-40A5-9264-DDB2359289E4}" destId="{B56D8AE3-7CCF-4A24-A2EA-EC7C8B91E330}" srcOrd="3" destOrd="0" presId="urn:microsoft.com/office/officeart/2018/2/layout/IconCircleList"/>
    <dgm:cxn modelId="{8F55196F-F31A-448C-BD1B-F40F966587C7}" type="presParOf" srcId="{3E9EF3C1-1885-4F5F-8B94-941375CA5219}" destId="{233983ED-CE85-4D9F-9E03-A6401CBE083D}" srcOrd="3" destOrd="0" presId="urn:microsoft.com/office/officeart/2018/2/layout/IconCircleList"/>
    <dgm:cxn modelId="{F84316D3-9DDD-4183-B07E-73A59F332EF2}" type="presParOf" srcId="{3E9EF3C1-1885-4F5F-8B94-941375CA5219}" destId="{5C389AA3-0D7D-4750-A46F-17160C7DBCCC}" srcOrd="4" destOrd="0" presId="urn:microsoft.com/office/officeart/2018/2/layout/IconCircleList"/>
    <dgm:cxn modelId="{37A3161E-B7AC-4A92-A8E8-4814BC9891D4}" type="presParOf" srcId="{5C389AA3-0D7D-4750-A46F-17160C7DBCCC}" destId="{F6D29A3A-D3A6-4DBF-B530-A6B79040ED1C}" srcOrd="0" destOrd="0" presId="urn:microsoft.com/office/officeart/2018/2/layout/IconCircleList"/>
    <dgm:cxn modelId="{58929CDB-A5DE-4776-9BCB-DA796EABFFDF}" type="presParOf" srcId="{5C389AA3-0D7D-4750-A46F-17160C7DBCCC}" destId="{1B83D0CE-A8A1-496F-ACC0-DA98D16D3B1D}" srcOrd="1" destOrd="0" presId="urn:microsoft.com/office/officeart/2018/2/layout/IconCircleList"/>
    <dgm:cxn modelId="{BBDBACB9-4E75-4F23-BB28-5A2C195CF0F9}" type="presParOf" srcId="{5C389AA3-0D7D-4750-A46F-17160C7DBCCC}" destId="{6C1461A5-72A0-4C4A-AB1B-0631AC1CAC80}" srcOrd="2" destOrd="0" presId="urn:microsoft.com/office/officeart/2018/2/layout/IconCircleList"/>
    <dgm:cxn modelId="{EE5AF2A1-87D7-4643-97D3-664AE60966AB}" type="presParOf" srcId="{5C389AA3-0D7D-4750-A46F-17160C7DBCCC}" destId="{852DC711-E221-4411-A505-E1E82D2E3A4C}" srcOrd="3" destOrd="0" presId="urn:microsoft.com/office/officeart/2018/2/layout/IconCircleList"/>
    <dgm:cxn modelId="{02D50801-6D79-430C-9A49-097B466ACF53}" type="presParOf" srcId="{3E9EF3C1-1885-4F5F-8B94-941375CA5219}" destId="{06D13B3E-4917-469C-970C-C33123BBC3F6}" srcOrd="5" destOrd="0" presId="urn:microsoft.com/office/officeart/2018/2/layout/IconCircleList"/>
    <dgm:cxn modelId="{F297282B-3C30-49E1-B5B9-25E04CDBCAB7}" type="presParOf" srcId="{3E9EF3C1-1885-4F5F-8B94-941375CA5219}" destId="{28A7F371-90A6-4B13-80DF-84B0A399B736}" srcOrd="6" destOrd="0" presId="urn:microsoft.com/office/officeart/2018/2/layout/IconCircleList"/>
    <dgm:cxn modelId="{0CF0168B-0D21-4972-8B23-95089EA1223B}" type="presParOf" srcId="{28A7F371-90A6-4B13-80DF-84B0A399B736}" destId="{22D0681C-E4A0-490A-938C-46686171FA79}" srcOrd="0" destOrd="0" presId="urn:microsoft.com/office/officeart/2018/2/layout/IconCircleList"/>
    <dgm:cxn modelId="{44B20EBE-CDC4-4559-A003-6AE23146ACDB}" type="presParOf" srcId="{28A7F371-90A6-4B13-80DF-84B0A399B736}" destId="{E48F04CE-E5DC-447C-BF81-7F665FA5FD7F}" srcOrd="1" destOrd="0" presId="urn:microsoft.com/office/officeart/2018/2/layout/IconCircleList"/>
    <dgm:cxn modelId="{B9070606-0722-4326-A7F1-EF621E956597}" type="presParOf" srcId="{28A7F371-90A6-4B13-80DF-84B0A399B736}" destId="{1DB21131-D385-42CB-9510-88D3EF68AD36}" srcOrd="2" destOrd="0" presId="urn:microsoft.com/office/officeart/2018/2/layout/IconCircleList"/>
    <dgm:cxn modelId="{886C25FA-445F-478F-905E-5AC26331B11B}" type="presParOf" srcId="{28A7F371-90A6-4B13-80DF-84B0A399B736}" destId="{A8800215-BAD8-4D63-B936-F9B8C543A472}" srcOrd="3" destOrd="0" presId="urn:microsoft.com/office/officeart/2018/2/layout/IconCircleList"/>
    <dgm:cxn modelId="{E30512D9-A476-442C-AB8E-2FF0FC064B7F}" type="presParOf" srcId="{3E9EF3C1-1885-4F5F-8B94-941375CA5219}" destId="{E3CA06D6-EBCC-4402-8652-7DC60712CAE6}" srcOrd="7" destOrd="0" presId="urn:microsoft.com/office/officeart/2018/2/layout/IconCircleList"/>
    <dgm:cxn modelId="{85DF407A-2A57-4CCF-95EE-B10CF58DBD17}" type="presParOf" srcId="{3E9EF3C1-1885-4F5F-8B94-941375CA5219}" destId="{D73011A6-FDFD-4C63-8602-3B1EC445D020}" srcOrd="8" destOrd="0" presId="urn:microsoft.com/office/officeart/2018/2/layout/IconCircleList"/>
    <dgm:cxn modelId="{C6EDBD69-7EA7-4536-9A3E-9FDD1C79EECA}" type="presParOf" srcId="{D73011A6-FDFD-4C63-8602-3B1EC445D020}" destId="{350937F8-0661-42EE-81A7-1EFAE52318F4}" srcOrd="0" destOrd="0" presId="urn:microsoft.com/office/officeart/2018/2/layout/IconCircleList"/>
    <dgm:cxn modelId="{BC93E8ED-29AE-4D6E-A21E-5EEF756F9F55}" type="presParOf" srcId="{D73011A6-FDFD-4C63-8602-3B1EC445D020}" destId="{10A7395B-135D-439B-B747-E9FA214A0545}" srcOrd="1" destOrd="0" presId="urn:microsoft.com/office/officeart/2018/2/layout/IconCircleList"/>
    <dgm:cxn modelId="{730FB736-F626-4836-BCFC-81D640CF6355}" type="presParOf" srcId="{D73011A6-FDFD-4C63-8602-3B1EC445D020}" destId="{8EA4EDF9-7950-47F3-A39D-DF526E0129F7}" srcOrd="2" destOrd="0" presId="urn:microsoft.com/office/officeart/2018/2/layout/IconCircleList"/>
    <dgm:cxn modelId="{3C72AF03-57EB-4D69-A39F-8E9254E2A1DE}" type="presParOf" srcId="{D73011A6-FDFD-4C63-8602-3B1EC445D020}" destId="{0F369BEE-57E5-4F2B-9351-42BEE93CB7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CCE64-EAD2-44C3-AC1D-5A0663A709D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2E68E3-4570-434A-B824-265A8730391D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Bank , Financial Institute</a:t>
          </a:r>
          <a:endParaRPr lang="en-US" dirty="0"/>
        </a:p>
      </dgm:t>
    </dgm:pt>
    <dgm:pt modelId="{D5F88D18-977A-447F-803B-5DC119ED0E03}" type="parTrans" cxnId="{FD586F7D-6682-4411-83A8-7EC7335494BC}">
      <dgm:prSet/>
      <dgm:spPr/>
      <dgm:t>
        <a:bodyPr/>
        <a:lstStyle/>
        <a:p>
          <a:endParaRPr lang="en-US"/>
        </a:p>
      </dgm:t>
    </dgm:pt>
    <dgm:pt modelId="{10AE78D8-5DF9-4BF7-8580-8B8DE1211974}" type="sibTrans" cxnId="{FD586F7D-6682-4411-83A8-7EC7335494BC}">
      <dgm:prSet/>
      <dgm:spPr/>
      <dgm:t>
        <a:bodyPr/>
        <a:lstStyle/>
        <a:p>
          <a:endParaRPr lang="en-US"/>
        </a:p>
      </dgm:t>
    </dgm:pt>
    <dgm:pt modelId="{2DC4B617-562A-4AB1-9D42-0A8F5A3DFA2A}">
      <dgm:prSet/>
      <dgm:spPr/>
      <dgm:t>
        <a:bodyPr/>
        <a:lstStyle/>
        <a:p>
          <a:r>
            <a:rPr lang="en-US" dirty="0">
              <a:latin typeface="Avenir Next LT Pro"/>
            </a:rPr>
            <a:t>Assess</a:t>
          </a:r>
          <a:r>
            <a:rPr lang="en-US" dirty="0"/>
            <a:t> credit risk and make informed lending </a:t>
          </a:r>
          <a:r>
            <a:rPr lang="en-US" dirty="0">
              <a:latin typeface="Avenir Next LT Pro"/>
            </a:rPr>
            <a:t>decision.</a:t>
          </a:r>
          <a:endParaRPr lang="en-US" dirty="0"/>
        </a:p>
      </dgm:t>
    </dgm:pt>
    <dgm:pt modelId="{323911C2-9A2D-4249-B389-F1BA47D579D3}" type="parTrans" cxnId="{902F78A3-2E92-4010-99D6-0AE4415C46BC}">
      <dgm:prSet/>
      <dgm:spPr/>
      <dgm:t>
        <a:bodyPr/>
        <a:lstStyle/>
        <a:p>
          <a:endParaRPr lang="en-US"/>
        </a:p>
      </dgm:t>
    </dgm:pt>
    <dgm:pt modelId="{58CA1894-494D-4310-8029-8B0C10405BFB}" type="sibTrans" cxnId="{902F78A3-2E92-4010-99D6-0AE4415C46BC}">
      <dgm:prSet/>
      <dgm:spPr/>
      <dgm:t>
        <a:bodyPr/>
        <a:lstStyle/>
        <a:p>
          <a:endParaRPr lang="en-US"/>
        </a:p>
      </dgm:t>
    </dgm:pt>
    <dgm:pt modelId="{11E2AC50-A9C8-4B95-AB5B-C06A3C88BBC7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Investors,Financial Analyts</a:t>
          </a:r>
          <a:endParaRPr lang="en-US"/>
        </a:p>
      </dgm:t>
    </dgm:pt>
    <dgm:pt modelId="{BC06419A-7FA4-411F-A776-38714DB2D5E7}" type="parTrans" cxnId="{126DD2EE-D7F5-40BF-9087-2DBCEA1D1394}">
      <dgm:prSet/>
      <dgm:spPr/>
      <dgm:t>
        <a:bodyPr/>
        <a:lstStyle/>
        <a:p>
          <a:endParaRPr lang="en-US"/>
        </a:p>
      </dgm:t>
    </dgm:pt>
    <dgm:pt modelId="{6AF2A490-867D-473A-A7EE-ADF9709EEEAC}" type="sibTrans" cxnId="{126DD2EE-D7F5-40BF-9087-2DBCEA1D1394}">
      <dgm:prSet/>
      <dgm:spPr/>
      <dgm:t>
        <a:bodyPr/>
        <a:lstStyle/>
        <a:p>
          <a:endParaRPr lang="en-US"/>
        </a:p>
      </dgm:t>
    </dgm:pt>
    <dgm:pt modelId="{1072F7CE-3E23-4B7D-91CB-A5EB75F86BFD}">
      <dgm:prSet/>
      <dgm:spPr/>
      <dgm:t>
        <a:bodyPr/>
        <a:lstStyle/>
        <a:p>
          <a:r>
            <a:rPr lang="en-US" dirty="0"/>
            <a:t> Evaluate company financial health and risk profiles.</a:t>
          </a:r>
        </a:p>
      </dgm:t>
    </dgm:pt>
    <dgm:pt modelId="{2001F480-60D9-49D3-B5C7-3760830B97B9}" type="parTrans" cxnId="{C8397DC6-FFB1-4E6D-87B5-61B6C6ABE6C9}">
      <dgm:prSet/>
      <dgm:spPr/>
      <dgm:t>
        <a:bodyPr/>
        <a:lstStyle/>
        <a:p>
          <a:endParaRPr lang="en-US"/>
        </a:p>
      </dgm:t>
    </dgm:pt>
    <dgm:pt modelId="{820408A9-F34C-48B3-A3AE-F050FBD86316}" type="sibTrans" cxnId="{C8397DC6-FFB1-4E6D-87B5-61B6C6ABE6C9}">
      <dgm:prSet/>
      <dgm:spPr/>
      <dgm:t>
        <a:bodyPr/>
        <a:lstStyle/>
        <a:p>
          <a:endParaRPr lang="en-US"/>
        </a:p>
      </dgm:t>
    </dgm:pt>
    <dgm:pt modelId="{D0E87CCC-AF43-4081-B400-1841FC9B30BA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Data Scientists</a:t>
          </a:r>
        </a:p>
      </dgm:t>
    </dgm:pt>
    <dgm:pt modelId="{90427C17-5C3A-4293-B381-3ECD1D0A7645}" type="parTrans" cxnId="{1F751DE5-0D0D-4EE8-A396-1A7A9A347DD7}">
      <dgm:prSet/>
      <dgm:spPr/>
      <dgm:t>
        <a:bodyPr/>
        <a:lstStyle/>
        <a:p>
          <a:endParaRPr lang="en-US"/>
        </a:p>
      </dgm:t>
    </dgm:pt>
    <dgm:pt modelId="{6EC1AFCC-2344-4315-9C2A-6C35DDC178ED}" type="sibTrans" cxnId="{1F751DE5-0D0D-4EE8-A396-1A7A9A347DD7}">
      <dgm:prSet/>
      <dgm:spPr/>
      <dgm:t>
        <a:bodyPr/>
        <a:lstStyle/>
        <a:p>
          <a:endParaRPr lang="en-US"/>
        </a:p>
      </dgm:t>
    </dgm:pt>
    <dgm:pt modelId="{81CB5DFD-A733-4CAC-81AE-703996697E33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</a:t>
          </a:r>
          <a:r>
            <a:rPr lang="en-US" dirty="0"/>
            <a:t>Apply advanced techniques for real-world data challenges.</a:t>
          </a:r>
        </a:p>
      </dgm:t>
    </dgm:pt>
    <dgm:pt modelId="{D572454B-882E-4D8D-BD66-17964B56B4E9}" type="parTrans" cxnId="{479EE893-B11C-4029-98FC-39B67E87205A}">
      <dgm:prSet/>
      <dgm:spPr/>
      <dgm:t>
        <a:bodyPr/>
        <a:lstStyle/>
        <a:p>
          <a:endParaRPr lang="en-US"/>
        </a:p>
      </dgm:t>
    </dgm:pt>
    <dgm:pt modelId="{6911D6E8-9363-44C6-9854-9F02B179958F}" type="sibTrans" cxnId="{479EE893-B11C-4029-98FC-39B67E87205A}">
      <dgm:prSet/>
      <dgm:spPr/>
      <dgm:t>
        <a:bodyPr/>
        <a:lstStyle/>
        <a:p>
          <a:endParaRPr lang="en-US"/>
        </a:p>
      </dgm:t>
    </dgm:pt>
    <dgm:pt modelId="{BB1AB068-B78D-4BF4-B52D-20DE1CFF0692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 </a:t>
          </a:r>
          <a:r>
            <a:rPr lang="en-US" dirty="0"/>
            <a:t>Inform and contribute to machine learning research.</a:t>
          </a:r>
        </a:p>
      </dgm:t>
    </dgm:pt>
    <dgm:pt modelId="{C4820CD9-04B6-467F-8862-D8F0A8684254}" type="parTrans" cxnId="{6793C03A-5115-4719-AD1C-45C55BF636E5}">
      <dgm:prSet/>
      <dgm:spPr/>
      <dgm:t>
        <a:bodyPr/>
        <a:lstStyle/>
        <a:p>
          <a:endParaRPr lang="en-US"/>
        </a:p>
      </dgm:t>
    </dgm:pt>
    <dgm:pt modelId="{16C77646-442E-4B84-AF4C-D1986C96A3A8}" type="sibTrans" cxnId="{6793C03A-5115-4719-AD1C-45C55BF636E5}">
      <dgm:prSet/>
      <dgm:spPr/>
      <dgm:t>
        <a:bodyPr/>
        <a:lstStyle/>
        <a:p>
          <a:endParaRPr lang="en-US"/>
        </a:p>
      </dgm:t>
    </dgm:pt>
    <dgm:pt modelId="{0BD520B2-87D9-4317-B34E-6CBC3B4D486B}">
      <dgm:prSet/>
      <dgm:spPr/>
      <dgm:t>
        <a:bodyPr/>
        <a:lstStyle/>
        <a:p>
          <a:r>
            <a:rPr lang="en-US" dirty="0"/>
            <a:t> Implement machine learning solutions for financial applications.</a:t>
          </a:r>
        </a:p>
      </dgm:t>
    </dgm:pt>
    <dgm:pt modelId="{9D247317-DDBE-4736-B35A-28F0B28A4801}" type="parTrans" cxnId="{8341AACE-8294-40B1-997E-8D8B05F5A26F}">
      <dgm:prSet/>
      <dgm:spPr/>
      <dgm:t>
        <a:bodyPr/>
        <a:lstStyle/>
        <a:p>
          <a:endParaRPr lang="en-US"/>
        </a:p>
      </dgm:t>
    </dgm:pt>
    <dgm:pt modelId="{C26A1D30-B76B-4CA5-8EB2-85F4F0A78BDE}" type="sibTrans" cxnId="{8341AACE-8294-40B1-997E-8D8B05F5A26F}">
      <dgm:prSet/>
      <dgm:spPr/>
      <dgm:t>
        <a:bodyPr/>
        <a:lstStyle/>
        <a:p>
          <a:endParaRPr lang="en-US"/>
        </a:p>
      </dgm:t>
    </dgm:pt>
    <dgm:pt modelId="{01342F30-06B6-443F-A8DE-EF22F07F8D6B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Software Developers:</a:t>
          </a:r>
          <a:endParaRPr lang="en-US" dirty="0">
            <a:latin typeface="Avenir Next LT Pro"/>
          </a:endParaRPr>
        </a:p>
      </dgm:t>
    </dgm:pt>
    <dgm:pt modelId="{12E64541-4BD0-47BA-909B-5399894B1FFD}" type="parTrans" cxnId="{10FF6C77-F8AD-41DF-8803-11E620189D45}">
      <dgm:prSet/>
      <dgm:spPr/>
    </dgm:pt>
    <dgm:pt modelId="{2E6AB419-2EC7-428D-92E8-C8F9FC70CCE5}" type="sibTrans" cxnId="{10FF6C77-F8AD-41DF-8803-11E620189D45}">
      <dgm:prSet/>
      <dgm:spPr/>
    </dgm:pt>
    <dgm:pt modelId="{91E8840F-1DBB-4BC5-ACC0-24AC0BFCEDAA}" type="pres">
      <dgm:prSet presAssocID="{FB0CCE64-EAD2-44C3-AC1D-5A0663A709DC}" presName="Name0" presStyleCnt="0">
        <dgm:presLayoutVars>
          <dgm:dir/>
          <dgm:animLvl val="lvl"/>
          <dgm:resizeHandles val="exact"/>
        </dgm:presLayoutVars>
      </dgm:prSet>
      <dgm:spPr/>
    </dgm:pt>
    <dgm:pt modelId="{C6E889D8-07EC-4CCB-8634-97CA3038A8AC}" type="pres">
      <dgm:prSet presAssocID="{B42E68E3-4570-434A-B824-265A8730391D}" presName="linNode" presStyleCnt="0"/>
      <dgm:spPr/>
    </dgm:pt>
    <dgm:pt modelId="{484D06BD-4C6B-47F0-BFCD-D50CB0E3FB4D}" type="pres">
      <dgm:prSet presAssocID="{B42E68E3-4570-434A-B824-265A8730391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25B77B1-95D3-4446-B54C-64B18433BA64}" type="pres">
      <dgm:prSet presAssocID="{B42E68E3-4570-434A-B824-265A8730391D}" presName="descendantText" presStyleLbl="alignAccFollowNode1" presStyleIdx="0" presStyleCnt="4">
        <dgm:presLayoutVars>
          <dgm:bulletEnabled/>
        </dgm:presLayoutVars>
      </dgm:prSet>
      <dgm:spPr/>
    </dgm:pt>
    <dgm:pt modelId="{CF2F1D7B-3D42-40D7-B7DD-0A07EA605E63}" type="pres">
      <dgm:prSet presAssocID="{10AE78D8-5DF9-4BF7-8580-8B8DE1211974}" presName="sp" presStyleCnt="0"/>
      <dgm:spPr/>
    </dgm:pt>
    <dgm:pt modelId="{25E25FA3-5E50-488A-AF8B-9E7B443D93DE}" type="pres">
      <dgm:prSet presAssocID="{11E2AC50-A9C8-4B95-AB5B-C06A3C88BBC7}" presName="linNode" presStyleCnt="0"/>
      <dgm:spPr/>
    </dgm:pt>
    <dgm:pt modelId="{DCD24FD0-58B8-4AEE-9A20-890E26C1EA9E}" type="pres">
      <dgm:prSet presAssocID="{11E2AC50-A9C8-4B95-AB5B-C06A3C88BBC7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98B9596-E388-4B1F-BB2E-4C6E450EFD2A}" type="pres">
      <dgm:prSet presAssocID="{11E2AC50-A9C8-4B95-AB5B-C06A3C88BBC7}" presName="descendantText" presStyleLbl="alignAccFollowNode1" presStyleIdx="1" presStyleCnt="4">
        <dgm:presLayoutVars>
          <dgm:bulletEnabled/>
        </dgm:presLayoutVars>
      </dgm:prSet>
      <dgm:spPr/>
    </dgm:pt>
    <dgm:pt modelId="{EFF5CDDA-B2A0-45CD-B63F-9F3071876300}" type="pres">
      <dgm:prSet presAssocID="{6AF2A490-867D-473A-A7EE-ADF9709EEEAC}" presName="sp" presStyleCnt="0"/>
      <dgm:spPr/>
    </dgm:pt>
    <dgm:pt modelId="{844AAAA0-6ABB-4BCC-B516-DCC8F7E7BFF9}" type="pres">
      <dgm:prSet presAssocID="{D0E87CCC-AF43-4081-B400-1841FC9B30BA}" presName="linNode" presStyleCnt="0"/>
      <dgm:spPr/>
    </dgm:pt>
    <dgm:pt modelId="{BBB15A2E-C1BF-4019-9A19-9AA0246A7620}" type="pres">
      <dgm:prSet presAssocID="{D0E87CCC-AF43-4081-B400-1841FC9B30B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C965709-6F92-4A4B-918E-D56F58E3CAFE}" type="pres">
      <dgm:prSet presAssocID="{D0E87CCC-AF43-4081-B400-1841FC9B30BA}" presName="descendantText" presStyleLbl="alignAccFollowNode1" presStyleIdx="2" presStyleCnt="4">
        <dgm:presLayoutVars>
          <dgm:bulletEnabled/>
        </dgm:presLayoutVars>
      </dgm:prSet>
      <dgm:spPr/>
    </dgm:pt>
    <dgm:pt modelId="{36C540DD-1521-41A1-AB92-91695323539B}" type="pres">
      <dgm:prSet presAssocID="{6EC1AFCC-2344-4315-9C2A-6C35DDC178ED}" presName="sp" presStyleCnt="0"/>
      <dgm:spPr/>
    </dgm:pt>
    <dgm:pt modelId="{44E5CE3D-8032-421A-B85E-95129F9FF1F2}" type="pres">
      <dgm:prSet presAssocID="{01342F30-06B6-443F-A8DE-EF22F07F8D6B}" presName="linNode" presStyleCnt="0"/>
      <dgm:spPr/>
    </dgm:pt>
    <dgm:pt modelId="{4E1D13BD-AC69-4A0B-AC1A-24870D16A8AC}" type="pres">
      <dgm:prSet presAssocID="{01342F30-06B6-443F-A8DE-EF22F07F8D6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BAE2FF7-DC37-44FF-9084-57A72842CB92}" type="pres">
      <dgm:prSet presAssocID="{01342F30-06B6-443F-A8DE-EF22F07F8D6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CE82931-3A6E-4CA6-9D10-ABB7F15662E1}" type="presOf" srcId="{81CB5DFD-A733-4CAC-81AE-703996697E33}" destId="{5C965709-6F92-4A4B-918E-D56F58E3CAFE}" srcOrd="0" destOrd="0" presId="urn:microsoft.com/office/officeart/2016/7/layout/VerticalSolidActionList"/>
    <dgm:cxn modelId="{6793C03A-5115-4719-AD1C-45C55BF636E5}" srcId="{D0E87CCC-AF43-4081-B400-1841FC9B30BA}" destId="{BB1AB068-B78D-4BF4-B52D-20DE1CFF0692}" srcOrd="1" destOrd="0" parTransId="{C4820CD9-04B6-467F-8862-D8F0A8684254}" sibTransId="{16C77646-442E-4B84-AF4C-D1986C96A3A8}"/>
    <dgm:cxn modelId="{147B0D41-67CD-4BA0-A42B-A6625CD12F98}" type="presOf" srcId="{FB0CCE64-EAD2-44C3-AC1D-5A0663A709DC}" destId="{91E8840F-1DBB-4BC5-ACC0-24AC0BFCEDAA}" srcOrd="0" destOrd="0" presId="urn:microsoft.com/office/officeart/2016/7/layout/VerticalSolidActionList"/>
    <dgm:cxn modelId="{FF8C9F72-E4EB-4B95-BAD5-19704AB74796}" type="presOf" srcId="{01342F30-06B6-443F-A8DE-EF22F07F8D6B}" destId="{4E1D13BD-AC69-4A0B-AC1A-24870D16A8AC}" srcOrd="0" destOrd="0" presId="urn:microsoft.com/office/officeart/2016/7/layout/VerticalSolidActionList"/>
    <dgm:cxn modelId="{10FF6C77-F8AD-41DF-8803-11E620189D45}" srcId="{FB0CCE64-EAD2-44C3-AC1D-5A0663A709DC}" destId="{01342F30-06B6-443F-A8DE-EF22F07F8D6B}" srcOrd="3" destOrd="0" parTransId="{12E64541-4BD0-47BA-909B-5399894B1FFD}" sibTransId="{2E6AB419-2EC7-428D-92E8-C8F9FC70CCE5}"/>
    <dgm:cxn modelId="{FD586F7D-6682-4411-83A8-7EC7335494BC}" srcId="{FB0CCE64-EAD2-44C3-AC1D-5A0663A709DC}" destId="{B42E68E3-4570-434A-B824-265A8730391D}" srcOrd="0" destOrd="0" parTransId="{D5F88D18-977A-447F-803B-5DC119ED0E03}" sibTransId="{10AE78D8-5DF9-4BF7-8580-8B8DE1211974}"/>
    <dgm:cxn modelId="{D9811981-E506-42EF-BB75-D4E11E1B8722}" type="presOf" srcId="{D0E87CCC-AF43-4081-B400-1841FC9B30BA}" destId="{BBB15A2E-C1BF-4019-9A19-9AA0246A7620}" srcOrd="0" destOrd="0" presId="urn:microsoft.com/office/officeart/2016/7/layout/VerticalSolidActionList"/>
    <dgm:cxn modelId="{405F4792-20A3-4484-AAD6-5322D7E14A44}" type="presOf" srcId="{2DC4B617-562A-4AB1-9D42-0A8F5A3DFA2A}" destId="{325B77B1-95D3-4446-B54C-64B18433BA64}" srcOrd="0" destOrd="0" presId="urn:microsoft.com/office/officeart/2016/7/layout/VerticalSolidActionList"/>
    <dgm:cxn modelId="{479EE893-B11C-4029-98FC-39B67E87205A}" srcId="{D0E87CCC-AF43-4081-B400-1841FC9B30BA}" destId="{81CB5DFD-A733-4CAC-81AE-703996697E33}" srcOrd="0" destOrd="0" parTransId="{D572454B-882E-4D8D-BD66-17964B56B4E9}" sibTransId="{6911D6E8-9363-44C6-9854-9F02B179958F}"/>
    <dgm:cxn modelId="{62FA3194-30DC-4F27-834C-CA925EF67405}" type="presOf" srcId="{11E2AC50-A9C8-4B95-AB5B-C06A3C88BBC7}" destId="{DCD24FD0-58B8-4AEE-9A20-890E26C1EA9E}" srcOrd="0" destOrd="0" presId="urn:microsoft.com/office/officeart/2016/7/layout/VerticalSolidActionList"/>
    <dgm:cxn modelId="{31C8CD94-39F8-427A-B0A8-3C3441EAF80D}" type="presOf" srcId="{B42E68E3-4570-434A-B824-265A8730391D}" destId="{484D06BD-4C6B-47F0-BFCD-D50CB0E3FB4D}" srcOrd="0" destOrd="0" presId="urn:microsoft.com/office/officeart/2016/7/layout/VerticalSolidActionList"/>
    <dgm:cxn modelId="{01D574A2-78CB-41D3-9E44-9FD119DC8B50}" type="presOf" srcId="{1072F7CE-3E23-4B7D-91CB-A5EB75F86BFD}" destId="{B98B9596-E388-4B1F-BB2E-4C6E450EFD2A}" srcOrd="0" destOrd="0" presId="urn:microsoft.com/office/officeart/2016/7/layout/VerticalSolidActionList"/>
    <dgm:cxn modelId="{902F78A3-2E92-4010-99D6-0AE4415C46BC}" srcId="{B42E68E3-4570-434A-B824-265A8730391D}" destId="{2DC4B617-562A-4AB1-9D42-0A8F5A3DFA2A}" srcOrd="0" destOrd="0" parTransId="{323911C2-9A2D-4249-B389-F1BA47D579D3}" sibTransId="{58CA1894-494D-4310-8029-8B0C10405BFB}"/>
    <dgm:cxn modelId="{C8397DC6-FFB1-4E6D-87B5-61B6C6ABE6C9}" srcId="{11E2AC50-A9C8-4B95-AB5B-C06A3C88BBC7}" destId="{1072F7CE-3E23-4B7D-91CB-A5EB75F86BFD}" srcOrd="0" destOrd="0" parTransId="{2001F480-60D9-49D3-B5C7-3760830B97B9}" sibTransId="{820408A9-F34C-48B3-A3AE-F050FBD86316}"/>
    <dgm:cxn modelId="{8341AACE-8294-40B1-997E-8D8B05F5A26F}" srcId="{01342F30-06B6-443F-A8DE-EF22F07F8D6B}" destId="{0BD520B2-87D9-4317-B34E-6CBC3B4D486B}" srcOrd="0" destOrd="0" parTransId="{9D247317-DDBE-4736-B35A-28F0B28A4801}" sibTransId="{C26A1D30-B76B-4CA5-8EB2-85F4F0A78BDE}"/>
    <dgm:cxn modelId="{C4566DE4-98AC-4787-BC4E-E57C39BCFECD}" type="presOf" srcId="{BB1AB068-B78D-4BF4-B52D-20DE1CFF0692}" destId="{5C965709-6F92-4A4B-918E-D56F58E3CAFE}" srcOrd="0" destOrd="1" presId="urn:microsoft.com/office/officeart/2016/7/layout/VerticalSolidActionList"/>
    <dgm:cxn modelId="{1F751DE5-0D0D-4EE8-A396-1A7A9A347DD7}" srcId="{FB0CCE64-EAD2-44C3-AC1D-5A0663A709DC}" destId="{D0E87CCC-AF43-4081-B400-1841FC9B30BA}" srcOrd="2" destOrd="0" parTransId="{90427C17-5C3A-4293-B381-3ECD1D0A7645}" sibTransId="{6EC1AFCC-2344-4315-9C2A-6C35DDC178ED}"/>
    <dgm:cxn modelId="{126DD2EE-D7F5-40BF-9087-2DBCEA1D1394}" srcId="{FB0CCE64-EAD2-44C3-AC1D-5A0663A709DC}" destId="{11E2AC50-A9C8-4B95-AB5B-C06A3C88BBC7}" srcOrd="1" destOrd="0" parTransId="{BC06419A-7FA4-411F-A776-38714DB2D5E7}" sibTransId="{6AF2A490-867D-473A-A7EE-ADF9709EEEAC}"/>
    <dgm:cxn modelId="{81CB4AF6-2AA7-46B2-B9CF-4FA6B87ECE6D}" type="presOf" srcId="{0BD520B2-87D9-4317-B34E-6CBC3B4D486B}" destId="{0BAE2FF7-DC37-44FF-9084-57A72842CB92}" srcOrd="0" destOrd="0" presId="urn:microsoft.com/office/officeart/2016/7/layout/VerticalSolidActionList"/>
    <dgm:cxn modelId="{DFF9F4CD-759E-4D73-AE49-B1F4B9DB7156}" type="presParOf" srcId="{91E8840F-1DBB-4BC5-ACC0-24AC0BFCEDAA}" destId="{C6E889D8-07EC-4CCB-8634-97CA3038A8AC}" srcOrd="0" destOrd="0" presId="urn:microsoft.com/office/officeart/2016/7/layout/VerticalSolidActionList"/>
    <dgm:cxn modelId="{1DBBCFD2-8E34-4CC8-82A0-857B3348EFB2}" type="presParOf" srcId="{C6E889D8-07EC-4CCB-8634-97CA3038A8AC}" destId="{484D06BD-4C6B-47F0-BFCD-D50CB0E3FB4D}" srcOrd="0" destOrd="0" presId="urn:microsoft.com/office/officeart/2016/7/layout/VerticalSolidActionList"/>
    <dgm:cxn modelId="{1D592062-EBCA-4424-AD41-0BD31991C71B}" type="presParOf" srcId="{C6E889D8-07EC-4CCB-8634-97CA3038A8AC}" destId="{325B77B1-95D3-4446-B54C-64B18433BA64}" srcOrd="1" destOrd="0" presId="urn:microsoft.com/office/officeart/2016/7/layout/VerticalSolidActionList"/>
    <dgm:cxn modelId="{06BB94E1-C23E-4C52-B8DB-FCA75FC66CEC}" type="presParOf" srcId="{91E8840F-1DBB-4BC5-ACC0-24AC0BFCEDAA}" destId="{CF2F1D7B-3D42-40D7-B7DD-0A07EA605E63}" srcOrd="1" destOrd="0" presId="urn:microsoft.com/office/officeart/2016/7/layout/VerticalSolidActionList"/>
    <dgm:cxn modelId="{F91249BA-A076-4FF1-9513-D8A83175B51B}" type="presParOf" srcId="{91E8840F-1DBB-4BC5-ACC0-24AC0BFCEDAA}" destId="{25E25FA3-5E50-488A-AF8B-9E7B443D93DE}" srcOrd="2" destOrd="0" presId="urn:microsoft.com/office/officeart/2016/7/layout/VerticalSolidActionList"/>
    <dgm:cxn modelId="{484D15A2-A8DF-4F8B-8AF4-D3BFA4C8CDE2}" type="presParOf" srcId="{25E25FA3-5E50-488A-AF8B-9E7B443D93DE}" destId="{DCD24FD0-58B8-4AEE-9A20-890E26C1EA9E}" srcOrd="0" destOrd="0" presId="urn:microsoft.com/office/officeart/2016/7/layout/VerticalSolidActionList"/>
    <dgm:cxn modelId="{75944CAB-8A82-4154-9F89-D93379A79262}" type="presParOf" srcId="{25E25FA3-5E50-488A-AF8B-9E7B443D93DE}" destId="{B98B9596-E388-4B1F-BB2E-4C6E450EFD2A}" srcOrd="1" destOrd="0" presId="urn:microsoft.com/office/officeart/2016/7/layout/VerticalSolidActionList"/>
    <dgm:cxn modelId="{72EC7787-9D42-4A3E-B6EA-0137616E805A}" type="presParOf" srcId="{91E8840F-1DBB-4BC5-ACC0-24AC0BFCEDAA}" destId="{EFF5CDDA-B2A0-45CD-B63F-9F3071876300}" srcOrd="3" destOrd="0" presId="urn:microsoft.com/office/officeart/2016/7/layout/VerticalSolidActionList"/>
    <dgm:cxn modelId="{5CC2E748-604E-4B6D-9B20-9FEEBFE0758A}" type="presParOf" srcId="{91E8840F-1DBB-4BC5-ACC0-24AC0BFCEDAA}" destId="{844AAAA0-6ABB-4BCC-B516-DCC8F7E7BFF9}" srcOrd="4" destOrd="0" presId="urn:microsoft.com/office/officeart/2016/7/layout/VerticalSolidActionList"/>
    <dgm:cxn modelId="{38F1E3AA-F872-46E2-BBAE-58EAE8CFCDE3}" type="presParOf" srcId="{844AAAA0-6ABB-4BCC-B516-DCC8F7E7BFF9}" destId="{BBB15A2E-C1BF-4019-9A19-9AA0246A7620}" srcOrd="0" destOrd="0" presId="urn:microsoft.com/office/officeart/2016/7/layout/VerticalSolidActionList"/>
    <dgm:cxn modelId="{7A577AFF-73C6-4B00-BD6C-65B58B1F620B}" type="presParOf" srcId="{844AAAA0-6ABB-4BCC-B516-DCC8F7E7BFF9}" destId="{5C965709-6F92-4A4B-918E-D56F58E3CAFE}" srcOrd="1" destOrd="0" presId="urn:microsoft.com/office/officeart/2016/7/layout/VerticalSolidActionList"/>
    <dgm:cxn modelId="{0DE62EBD-FB29-4F3A-8456-1FA9BCEB5221}" type="presParOf" srcId="{91E8840F-1DBB-4BC5-ACC0-24AC0BFCEDAA}" destId="{36C540DD-1521-41A1-AB92-91695323539B}" srcOrd="5" destOrd="0" presId="urn:microsoft.com/office/officeart/2016/7/layout/VerticalSolidActionList"/>
    <dgm:cxn modelId="{DDA24B9B-CC60-4579-B4AA-24F97C9CEF2F}" type="presParOf" srcId="{91E8840F-1DBB-4BC5-ACC0-24AC0BFCEDAA}" destId="{44E5CE3D-8032-421A-B85E-95129F9FF1F2}" srcOrd="6" destOrd="0" presId="urn:microsoft.com/office/officeart/2016/7/layout/VerticalSolidActionList"/>
    <dgm:cxn modelId="{C71425CA-963D-48F3-B798-265C60188577}" type="presParOf" srcId="{44E5CE3D-8032-421A-B85E-95129F9FF1F2}" destId="{4E1D13BD-AC69-4A0B-AC1A-24870D16A8AC}" srcOrd="0" destOrd="0" presId="urn:microsoft.com/office/officeart/2016/7/layout/VerticalSolidActionList"/>
    <dgm:cxn modelId="{19AD2AA9-F85E-4E7A-9681-EA28AAE4E380}" type="presParOf" srcId="{44E5CE3D-8032-421A-B85E-95129F9FF1F2}" destId="{0BAE2FF7-DC37-44FF-9084-57A72842CB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4F93-51DC-496B-BB99-1383CA7C1F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72E1E0-AD5E-4FE6-8F34-7E4EF5E396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Improved Performance: By leveraging random sampling, our approach aims to counteract bias towards the majority class, resulting in enhanced prediction accuracy and performance metrics.</a:t>
          </a:r>
        </a:p>
      </dgm:t>
    </dgm:pt>
    <dgm:pt modelId="{84C5A09A-8E81-4F0A-A304-6CF94BF7C268}" type="parTrans" cxnId="{9E2F0CE1-D8AB-48A9-BF37-FB1643646029}">
      <dgm:prSet/>
      <dgm:spPr/>
      <dgm:t>
        <a:bodyPr/>
        <a:lstStyle/>
        <a:p>
          <a:endParaRPr lang="en-US"/>
        </a:p>
      </dgm:t>
    </dgm:pt>
    <dgm:pt modelId="{F5603E01-526F-4198-A984-48898474D9E2}" type="sibTrans" cxnId="{9E2F0CE1-D8AB-48A9-BF37-FB1643646029}">
      <dgm:prSet/>
      <dgm:spPr/>
      <dgm:t>
        <a:bodyPr/>
        <a:lstStyle/>
        <a:p>
          <a:endParaRPr lang="en-US"/>
        </a:p>
      </dgm:t>
    </dgm:pt>
    <dgm:pt modelId="{B2CD6E0C-3B4E-4E79-A37A-4C5AE1D2B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Robustness and Generalizability: The ensemble-based random forest method, complemented by grid search optimization, offers a robust and adaptable solution applicable beyond bankruptcy prediction to various imbalanced classification tasks.</a:t>
          </a:r>
        </a:p>
      </dgm:t>
    </dgm:pt>
    <dgm:pt modelId="{8B6769C8-CD11-40B2-8273-1949C446656B}" type="parTrans" cxnId="{48326190-0679-4DF0-930A-ED914F037351}">
      <dgm:prSet/>
      <dgm:spPr/>
      <dgm:t>
        <a:bodyPr/>
        <a:lstStyle/>
        <a:p>
          <a:endParaRPr lang="en-US"/>
        </a:p>
      </dgm:t>
    </dgm:pt>
    <dgm:pt modelId="{39A189F0-EC75-4C2D-B999-02038FBE912C}" type="sibTrans" cxnId="{48326190-0679-4DF0-930A-ED914F037351}">
      <dgm:prSet/>
      <dgm:spPr/>
      <dgm:t>
        <a:bodyPr/>
        <a:lstStyle/>
        <a:p>
          <a:endParaRPr lang="en-US"/>
        </a:p>
      </dgm:t>
    </dgm:pt>
    <dgm:pt modelId="{D3329FB4-D53B-4314-8FFD-4DB22F8A5D9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Efficient Implementation:</a:t>
          </a:r>
          <a:r>
            <a:rPr lang="en-US" b="1" dirty="0">
              <a:latin typeface="Avenir Next LT Pro"/>
            </a:rPr>
            <a:t> To</a:t>
          </a:r>
          <a:r>
            <a:rPr lang="en-US" b="1" dirty="0"/>
            <a:t> enhance classification accuracy in scenarios characterized by imbalanced class distributions, benefiting stakeholders such as financial institutions, regulators, and investors.</a:t>
          </a:r>
        </a:p>
      </dgm:t>
    </dgm:pt>
    <dgm:pt modelId="{FCCB859C-6BA7-4D7A-9281-9A4AAF582CA6}" type="parTrans" cxnId="{5D2BCBB6-1BCF-459F-9D2F-7F8D3E6D17A4}">
      <dgm:prSet/>
      <dgm:spPr/>
      <dgm:t>
        <a:bodyPr/>
        <a:lstStyle/>
        <a:p>
          <a:endParaRPr lang="en-US"/>
        </a:p>
      </dgm:t>
    </dgm:pt>
    <dgm:pt modelId="{8165DD6A-DE0C-4749-A13F-7240EF2D8613}" type="sibTrans" cxnId="{5D2BCBB6-1BCF-459F-9D2F-7F8D3E6D17A4}">
      <dgm:prSet/>
      <dgm:spPr/>
      <dgm:t>
        <a:bodyPr/>
        <a:lstStyle/>
        <a:p>
          <a:endParaRPr lang="en-US"/>
        </a:p>
      </dgm:t>
    </dgm:pt>
    <dgm:pt modelId="{E8E2E602-4672-4BD7-9588-EC1DCD331325}" type="pres">
      <dgm:prSet presAssocID="{A7534F93-51DC-496B-BB99-1383CA7C1F85}" presName="root" presStyleCnt="0">
        <dgm:presLayoutVars>
          <dgm:dir/>
          <dgm:resizeHandles val="exact"/>
        </dgm:presLayoutVars>
      </dgm:prSet>
      <dgm:spPr/>
    </dgm:pt>
    <dgm:pt modelId="{A2F57C93-0496-4D11-8C03-1313B3048383}" type="pres">
      <dgm:prSet presAssocID="{3472E1E0-AD5E-4FE6-8F34-7E4EF5E3961F}" presName="compNode" presStyleCnt="0"/>
      <dgm:spPr/>
    </dgm:pt>
    <dgm:pt modelId="{DC6769F8-3D86-4CFF-94A1-707D2FC999F0}" type="pres">
      <dgm:prSet presAssocID="{3472E1E0-AD5E-4FE6-8F34-7E4EF5E396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165A78-6181-4F90-8789-8CE34CF9F323}" type="pres">
      <dgm:prSet presAssocID="{3472E1E0-AD5E-4FE6-8F34-7E4EF5E3961F}" presName="spaceRect" presStyleCnt="0"/>
      <dgm:spPr/>
    </dgm:pt>
    <dgm:pt modelId="{3C53AE5E-9359-4A6B-B39F-D1DD8A5D378E}" type="pres">
      <dgm:prSet presAssocID="{3472E1E0-AD5E-4FE6-8F34-7E4EF5E3961F}" presName="textRect" presStyleLbl="revTx" presStyleIdx="0" presStyleCnt="3">
        <dgm:presLayoutVars>
          <dgm:chMax val="1"/>
          <dgm:chPref val="1"/>
        </dgm:presLayoutVars>
      </dgm:prSet>
      <dgm:spPr/>
    </dgm:pt>
    <dgm:pt modelId="{38B7A402-2A0D-4133-B1F2-51FDB905C0CE}" type="pres">
      <dgm:prSet presAssocID="{F5603E01-526F-4198-A984-48898474D9E2}" presName="sibTrans" presStyleCnt="0"/>
      <dgm:spPr/>
    </dgm:pt>
    <dgm:pt modelId="{C47B8CA1-870C-474F-B6BA-61D7C530A088}" type="pres">
      <dgm:prSet presAssocID="{B2CD6E0C-3B4E-4E79-A37A-4C5AE1D2B33B}" presName="compNode" presStyleCnt="0"/>
      <dgm:spPr/>
    </dgm:pt>
    <dgm:pt modelId="{7B5D0A8D-617B-4C63-9739-0778233DD72E}" type="pres">
      <dgm:prSet presAssocID="{B2CD6E0C-3B4E-4E79-A37A-4C5AE1D2B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8E55CA2-65D9-4D49-B860-2FEBDAF3CB4C}" type="pres">
      <dgm:prSet presAssocID="{B2CD6E0C-3B4E-4E79-A37A-4C5AE1D2B33B}" presName="spaceRect" presStyleCnt="0"/>
      <dgm:spPr/>
    </dgm:pt>
    <dgm:pt modelId="{DF742A7F-CBD4-4211-9C7F-FB09B3C8C727}" type="pres">
      <dgm:prSet presAssocID="{B2CD6E0C-3B4E-4E79-A37A-4C5AE1D2B33B}" presName="textRect" presStyleLbl="revTx" presStyleIdx="1" presStyleCnt="3">
        <dgm:presLayoutVars>
          <dgm:chMax val="1"/>
          <dgm:chPref val="1"/>
        </dgm:presLayoutVars>
      </dgm:prSet>
      <dgm:spPr/>
    </dgm:pt>
    <dgm:pt modelId="{506E478C-2039-42FC-BB89-5F504E24160F}" type="pres">
      <dgm:prSet presAssocID="{39A189F0-EC75-4C2D-B999-02038FBE912C}" presName="sibTrans" presStyleCnt="0"/>
      <dgm:spPr/>
    </dgm:pt>
    <dgm:pt modelId="{8CD7251A-F383-4593-A6E0-F80144129B43}" type="pres">
      <dgm:prSet presAssocID="{D3329FB4-D53B-4314-8FFD-4DB22F8A5D98}" presName="compNode" presStyleCnt="0"/>
      <dgm:spPr/>
    </dgm:pt>
    <dgm:pt modelId="{F826C285-1354-4A1E-B479-250789237192}" type="pres">
      <dgm:prSet presAssocID="{D3329FB4-D53B-4314-8FFD-4DB22F8A5D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028EBC-4862-4D36-99DD-24316C06E2A0}" type="pres">
      <dgm:prSet presAssocID="{D3329FB4-D53B-4314-8FFD-4DB22F8A5D98}" presName="spaceRect" presStyleCnt="0"/>
      <dgm:spPr/>
    </dgm:pt>
    <dgm:pt modelId="{811A19BE-C594-4BA9-85F1-03EE39CD2C36}" type="pres">
      <dgm:prSet presAssocID="{D3329FB4-D53B-4314-8FFD-4DB22F8A5D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DA6866-6E1A-4798-8314-3F1960BBC9C9}" type="presOf" srcId="{3472E1E0-AD5E-4FE6-8F34-7E4EF5E3961F}" destId="{3C53AE5E-9359-4A6B-B39F-D1DD8A5D378E}" srcOrd="0" destOrd="0" presId="urn:microsoft.com/office/officeart/2018/2/layout/IconLabelList"/>
    <dgm:cxn modelId="{9D5A036D-38DE-4537-AF0C-69753DD7BEBD}" type="presOf" srcId="{A7534F93-51DC-496B-BB99-1383CA7C1F85}" destId="{E8E2E602-4672-4BD7-9588-EC1DCD331325}" srcOrd="0" destOrd="0" presId="urn:microsoft.com/office/officeart/2018/2/layout/IconLabelList"/>
    <dgm:cxn modelId="{298CC686-9C68-4ECC-BB92-E21830F50F66}" type="presOf" srcId="{D3329FB4-D53B-4314-8FFD-4DB22F8A5D98}" destId="{811A19BE-C594-4BA9-85F1-03EE39CD2C36}" srcOrd="0" destOrd="0" presId="urn:microsoft.com/office/officeart/2018/2/layout/IconLabelList"/>
    <dgm:cxn modelId="{48326190-0679-4DF0-930A-ED914F037351}" srcId="{A7534F93-51DC-496B-BB99-1383CA7C1F85}" destId="{B2CD6E0C-3B4E-4E79-A37A-4C5AE1D2B33B}" srcOrd="1" destOrd="0" parTransId="{8B6769C8-CD11-40B2-8273-1949C446656B}" sibTransId="{39A189F0-EC75-4C2D-B999-02038FBE912C}"/>
    <dgm:cxn modelId="{5D2BCBB6-1BCF-459F-9D2F-7F8D3E6D17A4}" srcId="{A7534F93-51DC-496B-BB99-1383CA7C1F85}" destId="{D3329FB4-D53B-4314-8FFD-4DB22F8A5D98}" srcOrd="2" destOrd="0" parTransId="{FCCB859C-6BA7-4D7A-9281-9A4AAF582CA6}" sibTransId="{8165DD6A-DE0C-4749-A13F-7240EF2D8613}"/>
    <dgm:cxn modelId="{9E2F0CE1-D8AB-48A9-BF37-FB1643646029}" srcId="{A7534F93-51DC-496B-BB99-1383CA7C1F85}" destId="{3472E1E0-AD5E-4FE6-8F34-7E4EF5E3961F}" srcOrd="0" destOrd="0" parTransId="{84C5A09A-8E81-4F0A-A304-6CF94BF7C268}" sibTransId="{F5603E01-526F-4198-A984-48898474D9E2}"/>
    <dgm:cxn modelId="{B7AAB4F3-60EC-45C9-8D6D-1B2FC82C2207}" type="presOf" srcId="{B2CD6E0C-3B4E-4E79-A37A-4C5AE1D2B33B}" destId="{DF742A7F-CBD4-4211-9C7F-FB09B3C8C727}" srcOrd="0" destOrd="0" presId="urn:microsoft.com/office/officeart/2018/2/layout/IconLabelList"/>
    <dgm:cxn modelId="{B58D446E-F04E-49AD-B3C4-38683CE25D5F}" type="presParOf" srcId="{E8E2E602-4672-4BD7-9588-EC1DCD331325}" destId="{A2F57C93-0496-4D11-8C03-1313B3048383}" srcOrd="0" destOrd="0" presId="urn:microsoft.com/office/officeart/2018/2/layout/IconLabelList"/>
    <dgm:cxn modelId="{255D01C0-6C18-4968-A547-012BE0D66D3B}" type="presParOf" srcId="{A2F57C93-0496-4D11-8C03-1313B3048383}" destId="{DC6769F8-3D86-4CFF-94A1-707D2FC999F0}" srcOrd="0" destOrd="0" presId="urn:microsoft.com/office/officeart/2018/2/layout/IconLabelList"/>
    <dgm:cxn modelId="{172175A2-CC01-491A-ABD7-60855BF12786}" type="presParOf" srcId="{A2F57C93-0496-4D11-8C03-1313B3048383}" destId="{09165A78-6181-4F90-8789-8CE34CF9F323}" srcOrd="1" destOrd="0" presId="urn:microsoft.com/office/officeart/2018/2/layout/IconLabelList"/>
    <dgm:cxn modelId="{7EE15E06-C78C-4A51-8CED-CCDE6B4D8AA8}" type="presParOf" srcId="{A2F57C93-0496-4D11-8C03-1313B3048383}" destId="{3C53AE5E-9359-4A6B-B39F-D1DD8A5D378E}" srcOrd="2" destOrd="0" presId="urn:microsoft.com/office/officeart/2018/2/layout/IconLabelList"/>
    <dgm:cxn modelId="{A33D8525-E557-4C11-9AE6-23FAF9B77960}" type="presParOf" srcId="{E8E2E602-4672-4BD7-9588-EC1DCD331325}" destId="{38B7A402-2A0D-4133-B1F2-51FDB905C0CE}" srcOrd="1" destOrd="0" presId="urn:microsoft.com/office/officeart/2018/2/layout/IconLabelList"/>
    <dgm:cxn modelId="{DCD5997E-58FC-4EA1-B18A-2D66160D8EBF}" type="presParOf" srcId="{E8E2E602-4672-4BD7-9588-EC1DCD331325}" destId="{C47B8CA1-870C-474F-B6BA-61D7C530A088}" srcOrd="2" destOrd="0" presId="urn:microsoft.com/office/officeart/2018/2/layout/IconLabelList"/>
    <dgm:cxn modelId="{D2EE9470-A5E8-49DF-9617-F8816863A1B1}" type="presParOf" srcId="{C47B8CA1-870C-474F-B6BA-61D7C530A088}" destId="{7B5D0A8D-617B-4C63-9739-0778233DD72E}" srcOrd="0" destOrd="0" presId="urn:microsoft.com/office/officeart/2018/2/layout/IconLabelList"/>
    <dgm:cxn modelId="{89113624-AB7B-4543-A556-267017C931D8}" type="presParOf" srcId="{C47B8CA1-870C-474F-B6BA-61D7C530A088}" destId="{B8E55CA2-65D9-4D49-B860-2FEBDAF3CB4C}" srcOrd="1" destOrd="0" presId="urn:microsoft.com/office/officeart/2018/2/layout/IconLabelList"/>
    <dgm:cxn modelId="{5BA56880-3F5B-49D6-8386-629BF533EC35}" type="presParOf" srcId="{C47B8CA1-870C-474F-B6BA-61D7C530A088}" destId="{DF742A7F-CBD4-4211-9C7F-FB09B3C8C727}" srcOrd="2" destOrd="0" presId="urn:microsoft.com/office/officeart/2018/2/layout/IconLabelList"/>
    <dgm:cxn modelId="{C36C248A-0832-499B-8FD0-EBEF7E27F446}" type="presParOf" srcId="{E8E2E602-4672-4BD7-9588-EC1DCD331325}" destId="{506E478C-2039-42FC-BB89-5F504E24160F}" srcOrd="3" destOrd="0" presId="urn:microsoft.com/office/officeart/2018/2/layout/IconLabelList"/>
    <dgm:cxn modelId="{221B75F9-4EC4-42FA-96E2-9B72F946C539}" type="presParOf" srcId="{E8E2E602-4672-4BD7-9588-EC1DCD331325}" destId="{8CD7251A-F383-4593-A6E0-F80144129B43}" srcOrd="4" destOrd="0" presId="urn:microsoft.com/office/officeart/2018/2/layout/IconLabelList"/>
    <dgm:cxn modelId="{05BC5F1A-0A3A-43AC-BF03-8B5286185286}" type="presParOf" srcId="{8CD7251A-F383-4593-A6E0-F80144129B43}" destId="{F826C285-1354-4A1E-B479-250789237192}" srcOrd="0" destOrd="0" presId="urn:microsoft.com/office/officeart/2018/2/layout/IconLabelList"/>
    <dgm:cxn modelId="{9FF91AA3-1A09-4699-9AB2-BE31E76B2A2E}" type="presParOf" srcId="{8CD7251A-F383-4593-A6E0-F80144129B43}" destId="{7B028EBC-4862-4D36-99DD-24316C06E2A0}" srcOrd="1" destOrd="0" presId="urn:microsoft.com/office/officeart/2018/2/layout/IconLabelList"/>
    <dgm:cxn modelId="{C39CF0BA-6D62-417C-8732-19981FD266EA}" type="presParOf" srcId="{8CD7251A-F383-4593-A6E0-F80144129B43}" destId="{811A19BE-C594-4BA9-85F1-03EE39CD2C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980C6-90C1-4E7B-ADA7-B61F3065FFEB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C1D3E6-AD11-4F37-A170-C4BB7F7EEA7A}">
      <dgm:prSet/>
      <dgm:spPr/>
      <dgm:t>
        <a:bodyPr/>
        <a:lstStyle/>
        <a:p>
          <a:pPr rtl="0"/>
          <a:r>
            <a:rPr lang="en-US" b="1" dirty="0"/>
            <a:t>Cutting-Edge Integration:</a:t>
          </a:r>
          <a:r>
            <a:rPr lang="en-US" b="1" dirty="0">
              <a:latin typeface="Avenir Next LT Pro"/>
            </a:rPr>
            <a:t> </a:t>
          </a:r>
          <a:r>
            <a:rPr lang="en-US" b="1" dirty="0"/>
            <a:t> </a:t>
          </a:r>
          <a:r>
            <a:rPr lang="en-US" b="1" dirty="0">
              <a:latin typeface="Avenir Next LT Pro"/>
            </a:rPr>
            <a:t>Random</a:t>
          </a:r>
          <a:r>
            <a:rPr lang="en-US" b="1" dirty="0"/>
            <a:t> </a:t>
          </a:r>
          <a:r>
            <a:rPr lang="en-US" b="1" dirty="0">
              <a:latin typeface="Avenir Next LT Pro"/>
            </a:rPr>
            <a:t>Forest</a:t>
          </a:r>
          <a:r>
            <a:rPr lang="en-US" b="1" dirty="0"/>
            <a:t> modeling for tackling imbalanced datasets in binary classification.</a:t>
          </a:r>
        </a:p>
      </dgm:t>
    </dgm:pt>
    <dgm:pt modelId="{F883A0AE-5953-4BE2-9F0B-D430ADCC475E}" type="parTrans" cxnId="{C1CAEF24-9458-4EEE-AB29-EAEB87F4CD48}">
      <dgm:prSet/>
      <dgm:spPr/>
      <dgm:t>
        <a:bodyPr/>
        <a:lstStyle/>
        <a:p>
          <a:endParaRPr lang="en-US"/>
        </a:p>
      </dgm:t>
    </dgm:pt>
    <dgm:pt modelId="{E8188EED-692B-4784-989A-26BB24DE34D0}" type="sibTrans" cxnId="{C1CAEF24-9458-4EEE-AB29-EAEB87F4CD48}">
      <dgm:prSet/>
      <dgm:spPr/>
      <dgm:t>
        <a:bodyPr/>
        <a:lstStyle/>
        <a:p>
          <a:endParaRPr lang="en-US"/>
        </a:p>
      </dgm:t>
    </dgm:pt>
    <dgm:pt modelId="{402A74E5-0108-4301-B623-6EFE0A167500}">
      <dgm:prSet/>
      <dgm:spPr/>
      <dgm:t>
        <a:bodyPr/>
        <a:lstStyle/>
        <a:p>
          <a:pPr rtl="0"/>
          <a:r>
            <a:rPr lang="en-US" b="1" dirty="0"/>
            <a:t>Revolutionary Innovation:</a:t>
          </a:r>
          <a:r>
            <a:rPr lang="en-US" b="1" dirty="0">
              <a:latin typeface="Avenir Next LT Pro"/>
            </a:rPr>
            <a:t> </a:t>
          </a:r>
          <a:r>
            <a:rPr lang="en-US" b="1" dirty="0"/>
            <a:t> state-of-the-art methods to handle imbalanced data effectively.</a:t>
          </a:r>
        </a:p>
      </dgm:t>
    </dgm:pt>
    <dgm:pt modelId="{6790D25C-2CD7-417E-A74B-934C8366BCD0}" type="parTrans" cxnId="{4D1B6F38-2982-435E-96C2-29681AC2C5CF}">
      <dgm:prSet/>
      <dgm:spPr/>
      <dgm:t>
        <a:bodyPr/>
        <a:lstStyle/>
        <a:p>
          <a:endParaRPr lang="en-US"/>
        </a:p>
      </dgm:t>
    </dgm:pt>
    <dgm:pt modelId="{6F4EEF25-EEC8-4D9E-8DB7-8E8BF6BF1741}" type="sibTrans" cxnId="{4D1B6F38-2982-435E-96C2-29681AC2C5CF}">
      <dgm:prSet/>
      <dgm:spPr/>
      <dgm:t>
        <a:bodyPr/>
        <a:lstStyle/>
        <a:p>
          <a:endParaRPr lang="en-US"/>
        </a:p>
      </dgm:t>
    </dgm:pt>
    <dgm:pt modelId="{F6CFA769-EB90-42E6-9996-E5642329A4A1}">
      <dgm:prSet/>
      <dgm:spPr/>
      <dgm:t>
        <a:bodyPr/>
        <a:lstStyle/>
        <a:p>
          <a:pPr rtl="0"/>
          <a:r>
            <a:rPr lang="en-US" b="1" dirty="0"/>
            <a:t>Unprecedented Performance:</a:t>
          </a:r>
          <a:r>
            <a:rPr lang="en-US" b="1" dirty="0">
              <a:latin typeface="Avenir Next LT Pro"/>
            </a:rPr>
            <a:t> </a:t>
          </a:r>
          <a:r>
            <a:rPr lang="en-US" b="1" dirty="0"/>
            <a:t> </a:t>
          </a:r>
          <a:r>
            <a:rPr lang="en-US" b="1" dirty="0">
              <a:latin typeface="Avenir Next LT Pro"/>
            </a:rPr>
            <a:t>Model</a:t>
          </a:r>
          <a:r>
            <a:rPr lang="en-US" b="1" dirty="0"/>
            <a:t> accuracy and performance, exceeding traditional approaches and expectations.</a:t>
          </a:r>
        </a:p>
      </dgm:t>
    </dgm:pt>
    <dgm:pt modelId="{C44245BA-69ED-4450-A0DB-A9E04C393EAA}" type="parTrans" cxnId="{9C0672FD-1D21-4B49-ABFB-2471C8693814}">
      <dgm:prSet/>
      <dgm:spPr/>
      <dgm:t>
        <a:bodyPr/>
        <a:lstStyle/>
        <a:p>
          <a:endParaRPr lang="en-US"/>
        </a:p>
      </dgm:t>
    </dgm:pt>
    <dgm:pt modelId="{01751774-FA04-42BC-9704-8C1D4C0674B3}" type="sibTrans" cxnId="{9C0672FD-1D21-4B49-ABFB-2471C8693814}">
      <dgm:prSet/>
      <dgm:spPr/>
      <dgm:t>
        <a:bodyPr/>
        <a:lstStyle/>
        <a:p>
          <a:endParaRPr lang="en-US"/>
        </a:p>
      </dgm:t>
    </dgm:pt>
    <dgm:pt modelId="{CA7CD88D-6FCE-464E-B036-4B5D92F20A03}">
      <dgm:prSet/>
      <dgm:spPr/>
      <dgm:t>
        <a:bodyPr/>
        <a:lstStyle/>
        <a:p>
          <a:pPr rtl="0"/>
          <a:r>
            <a:rPr lang="en-US" b="1" dirty="0"/>
            <a:t>Versatile and Future-Proof:</a:t>
          </a:r>
          <a:r>
            <a:rPr lang="en-US" b="1" dirty="0">
              <a:latin typeface="Avenir Next LT Pro"/>
            </a:rPr>
            <a:t> </a:t>
          </a:r>
          <a:r>
            <a:rPr lang="en-US" b="1" dirty="0"/>
            <a:t> </a:t>
          </a:r>
          <a:r>
            <a:rPr lang="en-US" b="1" dirty="0">
              <a:latin typeface="Avenir Next LT Pro"/>
            </a:rPr>
            <a:t>bankruptcy prediction</a:t>
          </a:r>
          <a:r>
            <a:rPr lang="en-US" b="1" dirty="0"/>
            <a:t> ensuring relevance and impact in various applications.</a:t>
          </a:r>
        </a:p>
      </dgm:t>
    </dgm:pt>
    <dgm:pt modelId="{8AE82CC5-69C2-4993-AA84-03E45A5B3B54}" type="parTrans" cxnId="{90598D05-BA00-48A1-9281-895FBB26534A}">
      <dgm:prSet/>
      <dgm:spPr/>
      <dgm:t>
        <a:bodyPr/>
        <a:lstStyle/>
        <a:p>
          <a:endParaRPr lang="en-US"/>
        </a:p>
      </dgm:t>
    </dgm:pt>
    <dgm:pt modelId="{5F140B3B-3D8E-4FC2-A92F-DE4742456A52}" type="sibTrans" cxnId="{90598D05-BA00-48A1-9281-895FBB26534A}">
      <dgm:prSet/>
      <dgm:spPr/>
      <dgm:t>
        <a:bodyPr/>
        <a:lstStyle/>
        <a:p>
          <a:endParaRPr lang="en-US"/>
        </a:p>
      </dgm:t>
    </dgm:pt>
    <dgm:pt modelId="{736C20F7-135B-45D6-96A6-A68C59907C0F}" type="pres">
      <dgm:prSet presAssocID="{079980C6-90C1-4E7B-ADA7-B61F3065FFEB}" presName="compositeShape" presStyleCnt="0">
        <dgm:presLayoutVars>
          <dgm:chMax val="7"/>
          <dgm:dir/>
          <dgm:resizeHandles val="exact"/>
        </dgm:presLayoutVars>
      </dgm:prSet>
      <dgm:spPr/>
    </dgm:pt>
    <dgm:pt modelId="{EB5878FF-4AB3-4725-A66B-1EBFA1704D74}" type="pres">
      <dgm:prSet presAssocID="{079980C6-90C1-4E7B-ADA7-B61F3065FFEB}" presName="wedge1" presStyleLbl="node1" presStyleIdx="0" presStyleCnt="4"/>
      <dgm:spPr/>
    </dgm:pt>
    <dgm:pt modelId="{4A233F37-0EC4-4C2E-8DF6-86D40FC17637}" type="pres">
      <dgm:prSet presAssocID="{079980C6-90C1-4E7B-ADA7-B61F3065FFE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BE4C8E-1782-4983-994A-4981C6E53E41}" type="pres">
      <dgm:prSet presAssocID="{079980C6-90C1-4E7B-ADA7-B61F3065FFEB}" presName="wedge2" presStyleLbl="node1" presStyleIdx="1" presStyleCnt="4"/>
      <dgm:spPr/>
    </dgm:pt>
    <dgm:pt modelId="{431A2279-A3EF-4FBC-BD63-E3236AF3D0AC}" type="pres">
      <dgm:prSet presAssocID="{079980C6-90C1-4E7B-ADA7-B61F3065FFE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BD5DC1-6E0B-4751-98B9-513A717FD8D6}" type="pres">
      <dgm:prSet presAssocID="{079980C6-90C1-4E7B-ADA7-B61F3065FFEB}" presName="wedge3" presStyleLbl="node1" presStyleIdx="2" presStyleCnt="4"/>
      <dgm:spPr/>
    </dgm:pt>
    <dgm:pt modelId="{01E27868-C51E-45B8-8180-1611276211F4}" type="pres">
      <dgm:prSet presAssocID="{079980C6-90C1-4E7B-ADA7-B61F3065FFE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9A41C7-D629-4387-9FFD-69AE5A98BA0B}" type="pres">
      <dgm:prSet presAssocID="{079980C6-90C1-4E7B-ADA7-B61F3065FFEB}" presName="wedge4" presStyleLbl="node1" presStyleIdx="3" presStyleCnt="4"/>
      <dgm:spPr/>
    </dgm:pt>
    <dgm:pt modelId="{F677CE66-991C-4A9D-B506-868A75BFA1CF}" type="pres">
      <dgm:prSet presAssocID="{079980C6-90C1-4E7B-ADA7-B61F3065FFE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0598D05-BA00-48A1-9281-895FBB26534A}" srcId="{079980C6-90C1-4E7B-ADA7-B61F3065FFEB}" destId="{CA7CD88D-6FCE-464E-B036-4B5D92F20A03}" srcOrd="3" destOrd="0" parTransId="{8AE82CC5-69C2-4993-AA84-03E45A5B3B54}" sibTransId="{5F140B3B-3D8E-4FC2-A92F-DE4742456A52}"/>
    <dgm:cxn modelId="{899A8A12-A7FB-4878-82D3-8DEECAD347D2}" type="presOf" srcId="{B4C1D3E6-AD11-4F37-A170-C4BB7F7EEA7A}" destId="{EB5878FF-4AB3-4725-A66B-1EBFA1704D74}" srcOrd="0" destOrd="0" presId="urn:microsoft.com/office/officeart/2005/8/layout/chart3"/>
    <dgm:cxn modelId="{C1CAEF24-9458-4EEE-AB29-EAEB87F4CD48}" srcId="{079980C6-90C1-4E7B-ADA7-B61F3065FFEB}" destId="{B4C1D3E6-AD11-4F37-A170-C4BB7F7EEA7A}" srcOrd="0" destOrd="0" parTransId="{F883A0AE-5953-4BE2-9F0B-D430ADCC475E}" sibTransId="{E8188EED-692B-4784-989A-26BB24DE34D0}"/>
    <dgm:cxn modelId="{00B35237-F773-4604-B52D-F06D5085FFB7}" type="presOf" srcId="{B4C1D3E6-AD11-4F37-A170-C4BB7F7EEA7A}" destId="{4A233F37-0EC4-4C2E-8DF6-86D40FC17637}" srcOrd="1" destOrd="0" presId="urn:microsoft.com/office/officeart/2005/8/layout/chart3"/>
    <dgm:cxn modelId="{4D1B6F38-2982-435E-96C2-29681AC2C5CF}" srcId="{079980C6-90C1-4E7B-ADA7-B61F3065FFEB}" destId="{402A74E5-0108-4301-B623-6EFE0A167500}" srcOrd="1" destOrd="0" parTransId="{6790D25C-2CD7-417E-A74B-934C8366BCD0}" sibTransId="{6F4EEF25-EEC8-4D9E-8DB7-8E8BF6BF1741}"/>
    <dgm:cxn modelId="{A2F9DA90-7E0D-4618-B484-DCEE8B5BF10B}" type="presOf" srcId="{CA7CD88D-6FCE-464E-B036-4B5D92F20A03}" destId="{F677CE66-991C-4A9D-B506-868A75BFA1CF}" srcOrd="1" destOrd="0" presId="urn:microsoft.com/office/officeart/2005/8/layout/chart3"/>
    <dgm:cxn modelId="{F4645C92-FF09-4AC3-8A10-2093B93A1C30}" type="presOf" srcId="{079980C6-90C1-4E7B-ADA7-B61F3065FFEB}" destId="{736C20F7-135B-45D6-96A6-A68C59907C0F}" srcOrd="0" destOrd="0" presId="urn:microsoft.com/office/officeart/2005/8/layout/chart3"/>
    <dgm:cxn modelId="{13CD0094-3827-4CEC-B523-A16E39F62338}" type="presOf" srcId="{F6CFA769-EB90-42E6-9996-E5642329A4A1}" destId="{78BD5DC1-6E0B-4751-98B9-513A717FD8D6}" srcOrd="0" destOrd="0" presId="urn:microsoft.com/office/officeart/2005/8/layout/chart3"/>
    <dgm:cxn modelId="{9DB094A6-2A38-4023-9609-9D612EB446AD}" type="presOf" srcId="{F6CFA769-EB90-42E6-9996-E5642329A4A1}" destId="{01E27868-C51E-45B8-8180-1611276211F4}" srcOrd="1" destOrd="0" presId="urn:microsoft.com/office/officeart/2005/8/layout/chart3"/>
    <dgm:cxn modelId="{496E6FCC-261A-41A1-B368-107E9B54F66D}" type="presOf" srcId="{CA7CD88D-6FCE-464E-B036-4B5D92F20A03}" destId="{C79A41C7-D629-4387-9FFD-69AE5A98BA0B}" srcOrd="0" destOrd="0" presId="urn:microsoft.com/office/officeart/2005/8/layout/chart3"/>
    <dgm:cxn modelId="{3EE922D6-1FE3-4618-81A8-EE163858874F}" type="presOf" srcId="{402A74E5-0108-4301-B623-6EFE0A167500}" destId="{431A2279-A3EF-4FBC-BD63-E3236AF3D0AC}" srcOrd="1" destOrd="0" presId="urn:microsoft.com/office/officeart/2005/8/layout/chart3"/>
    <dgm:cxn modelId="{9D56CBE4-5A67-4B3B-B3BA-9588B8593842}" type="presOf" srcId="{402A74E5-0108-4301-B623-6EFE0A167500}" destId="{7CBE4C8E-1782-4983-994A-4981C6E53E41}" srcOrd="0" destOrd="0" presId="urn:microsoft.com/office/officeart/2005/8/layout/chart3"/>
    <dgm:cxn modelId="{9C0672FD-1D21-4B49-ABFB-2471C8693814}" srcId="{079980C6-90C1-4E7B-ADA7-B61F3065FFEB}" destId="{F6CFA769-EB90-42E6-9996-E5642329A4A1}" srcOrd="2" destOrd="0" parTransId="{C44245BA-69ED-4450-A0DB-A9E04C393EAA}" sibTransId="{01751774-FA04-42BC-9704-8C1D4C0674B3}"/>
    <dgm:cxn modelId="{6E59138B-90E6-4658-8B3F-E064271AD745}" type="presParOf" srcId="{736C20F7-135B-45D6-96A6-A68C59907C0F}" destId="{EB5878FF-4AB3-4725-A66B-1EBFA1704D74}" srcOrd="0" destOrd="0" presId="urn:microsoft.com/office/officeart/2005/8/layout/chart3"/>
    <dgm:cxn modelId="{7EF7231E-4187-4486-B189-69D92FC4A28F}" type="presParOf" srcId="{736C20F7-135B-45D6-96A6-A68C59907C0F}" destId="{4A233F37-0EC4-4C2E-8DF6-86D40FC17637}" srcOrd="1" destOrd="0" presId="urn:microsoft.com/office/officeart/2005/8/layout/chart3"/>
    <dgm:cxn modelId="{F8E843EF-CDEE-4C9D-AFC7-537470917455}" type="presParOf" srcId="{736C20F7-135B-45D6-96A6-A68C59907C0F}" destId="{7CBE4C8E-1782-4983-994A-4981C6E53E41}" srcOrd="2" destOrd="0" presId="urn:microsoft.com/office/officeart/2005/8/layout/chart3"/>
    <dgm:cxn modelId="{CE696B60-C31C-437A-A864-E1099FF2CABB}" type="presParOf" srcId="{736C20F7-135B-45D6-96A6-A68C59907C0F}" destId="{431A2279-A3EF-4FBC-BD63-E3236AF3D0AC}" srcOrd="3" destOrd="0" presId="urn:microsoft.com/office/officeart/2005/8/layout/chart3"/>
    <dgm:cxn modelId="{96154CDB-E83B-4A3D-BEDD-524E0B3781E9}" type="presParOf" srcId="{736C20F7-135B-45D6-96A6-A68C59907C0F}" destId="{78BD5DC1-6E0B-4751-98B9-513A717FD8D6}" srcOrd="4" destOrd="0" presId="urn:microsoft.com/office/officeart/2005/8/layout/chart3"/>
    <dgm:cxn modelId="{118EAEA9-4E4B-4BD6-8462-D7487C5E2497}" type="presParOf" srcId="{736C20F7-135B-45D6-96A6-A68C59907C0F}" destId="{01E27868-C51E-45B8-8180-1611276211F4}" srcOrd="5" destOrd="0" presId="urn:microsoft.com/office/officeart/2005/8/layout/chart3"/>
    <dgm:cxn modelId="{6AA4768E-2DE4-4858-A4A9-981601D923B5}" type="presParOf" srcId="{736C20F7-135B-45D6-96A6-A68C59907C0F}" destId="{C79A41C7-D629-4387-9FFD-69AE5A98BA0B}" srcOrd="6" destOrd="0" presId="urn:microsoft.com/office/officeart/2005/8/layout/chart3"/>
    <dgm:cxn modelId="{F5AE3E37-D889-49BA-9469-BC35E624E69B}" type="presParOf" srcId="{736C20F7-135B-45D6-96A6-A68C59907C0F}" destId="{F677CE66-991C-4A9D-B506-868A75BFA1C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D1812C-C387-4DFB-984D-8332E786D60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5FD187-8642-4641-BCE4-F3BD95503B67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41AF2BD1-A6F9-4FE9-9CE1-71BB1E3DA44D}" type="parTrans" cxnId="{4F3DF589-ADF9-4609-A745-3190D4DB6AA1}">
      <dgm:prSet/>
      <dgm:spPr/>
      <dgm:t>
        <a:bodyPr/>
        <a:lstStyle/>
        <a:p>
          <a:endParaRPr lang="en-US"/>
        </a:p>
      </dgm:t>
    </dgm:pt>
    <dgm:pt modelId="{06732FFD-0B85-479B-8B5B-B2B3303987EF}" type="sibTrans" cxnId="{4F3DF589-ADF9-4609-A745-3190D4DB6AA1}">
      <dgm:prSet/>
      <dgm:spPr/>
      <dgm:t>
        <a:bodyPr/>
        <a:lstStyle/>
        <a:p>
          <a:endParaRPr lang="en-US"/>
        </a:p>
      </dgm:t>
    </dgm:pt>
    <dgm:pt modelId="{3C8DB3CF-BAE6-42B5-A430-0D294B1528BC}">
      <dgm:prSet/>
      <dgm:spPr/>
      <dgm:t>
        <a:bodyPr/>
        <a:lstStyle/>
        <a:p>
          <a:r>
            <a:rPr lang="en-US"/>
            <a:t>Handling Imbalanced Data</a:t>
          </a:r>
        </a:p>
      </dgm:t>
    </dgm:pt>
    <dgm:pt modelId="{2000E2FD-EDDA-441C-9683-43590D2DE979}" type="parTrans" cxnId="{997B53DB-202E-45ED-B545-240A013CFCE8}">
      <dgm:prSet/>
      <dgm:spPr/>
      <dgm:t>
        <a:bodyPr/>
        <a:lstStyle/>
        <a:p>
          <a:endParaRPr lang="en-US"/>
        </a:p>
      </dgm:t>
    </dgm:pt>
    <dgm:pt modelId="{34236ABA-3C70-4C5D-9691-86C57EAD738E}" type="sibTrans" cxnId="{997B53DB-202E-45ED-B545-240A013CFCE8}">
      <dgm:prSet/>
      <dgm:spPr/>
      <dgm:t>
        <a:bodyPr/>
        <a:lstStyle/>
        <a:p>
          <a:endParaRPr lang="en-US"/>
        </a:p>
      </dgm:t>
    </dgm:pt>
    <dgm:pt modelId="{80F4A068-B04A-4115-A008-BA198634C790}">
      <dgm:prSet/>
      <dgm:spPr/>
      <dgm:t>
        <a:bodyPr/>
        <a:lstStyle/>
        <a:p>
          <a:r>
            <a:rPr lang="en-US"/>
            <a:t>Ensemble-Based Random Forest Model</a:t>
          </a:r>
        </a:p>
      </dgm:t>
    </dgm:pt>
    <dgm:pt modelId="{9E2B9032-B224-4EC6-AEFA-339BC10D35B7}" type="parTrans" cxnId="{5F151827-CB50-4838-AADB-0908CAC409D2}">
      <dgm:prSet/>
      <dgm:spPr/>
      <dgm:t>
        <a:bodyPr/>
        <a:lstStyle/>
        <a:p>
          <a:endParaRPr lang="en-US"/>
        </a:p>
      </dgm:t>
    </dgm:pt>
    <dgm:pt modelId="{FC4A82E8-E8D5-4D26-80B4-A3733FA256E5}" type="sibTrans" cxnId="{5F151827-CB50-4838-AADB-0908CAC409D2}">
      <dgm:prSet/>
      <dgm:spPr/>
      <dgm:t>
        <a:bodyPr/>
        <a:lstStyle/>
        <a:p>
          <a:endParaRPr lang="en-US"/>
        </a:p>
      </dgm:t>
    </dgm:pt>
    <dgm:pt modelId="{BD7F8097-52C2-4007-A221-562FCCEDB368}">
      <dgm:prSet/>
      <dgm:spPr/>
      <dgm:t>
        <a:bodyPr/>
        <a:lstStyle/>
        <a:p>
          <a:r>
            <a:rPr lang="en-US"/>
            <a:t>Hyperparameter Optimization</a:t>
          </a:r>
        </a:p>
      </dgm:t>
    </dgm:pt>
    <dgm:pt modelId="{D20FEF1D-1389-46FF-A5DC-9F0B423D3CF3}" type="parTrans" cxnId="{3235BF35-6310-486C-BEE5-838848D0F134}">
      <dgm:prSet/>
      <dgm:spPr/>
      <dgm:t>
        <a:bodyPr/>
        <a:lstStyle/>
        <a:p>
          <a:endParaRPr lang="en-US"/>
        </a:p>
      </dgm:t>
    </dgm:pt>
    <dgm:pt modelId="{CBF16CDC-FDAE-450A-84D1-8080D3C2A71B}" type="sibTrans" cxnId="{3235BF35-6310-486C-BEE5-838848D0F134}">
      <dgm:prSet/>
      <dgm:spPr/>
      <dgm:t>
        <a:bodyPr/>
        <a:lstStyle/>
        <a:p>
          <a:endParaRPr lang="en-US"/>
        </a:p>
      </dgm:t>
    </dgm:pt>
    <dgm:pt modelId="{2D55C91C-E667-44F0-8711-A1B243556426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A7139FE-64A4-418D-8AF4-ED02D27DD54C}" type="parTrans" cxnId="{83F3D0AD-786B-4166-B25A-AEEA46D8BB19}">
      <dgm:prSet/>
      <dgm:spPr/>
      <dgm:t>
        <a:bodyPr/>
        <a:lstStyle/>
        <a:p>
          <a:endParaRPr lang="en-US"/>
        </a:p>
      </dgm:t>
    </dgm:pt>
    <dgm:pt modelId="{DCDABFCF-BBF0-4411-8406-8E4DB1BE61B2}" type="sibTrans" cxnId="{83F3D0AD-786B-4166-B25A-AEEA46D8BB19}">
      <dgm:prSet/>
      <dgm:spPr/>
      <dgm:t>
        <a:bodyPr/>
        <a:lstStyle/>
        <a:p>
          <a:endParaRPr lang="en-US"/>
        </a:p>
      </dgm:t>
    </dgm:pt>
    <dgm:pt modelId="{4CEA774B-BD0C-4E6E-8F92-29851E567D76}">
      <dgm:prSet/>
      <dgm:spPr/>
      <dgm:t>
        <a:bodyPr/>
        <a:lstStyle/>
        <a:p>
          <a:r>
            <a:rPr lang="en-US"/>
            <a:t>Implementation and Deployment</a:t>
          </a:r>
        </a:p>
      </dgm:t>
    </dgm:pt>
    <dgm:pt modelId="{B3CE3A56-C2A0-4528-A112-FB25BC0769F4}" type="parTrans" cxnId="{AB49EEB8-EF98-4942-B7A8-C70372D7E287}">
      <dgm:prSet/>
      <dgm:spPr/>
      <dgm:t>
        <a:bodyPr/>
        <a:lstStyle/>
        <a:p>
          <a:endParaRPr lang="en-US"/>
        </a:p>
      </dgm:t>
    </dgm:pt>
    <dgm:pt modelId="{9801C2F0-4275-49DC-A1DB-CCC62EB36083}" type="sibTrans" cxnId="{AB49EEB8-EF98-4942-B7A8-C70372D7E287}">
      <dgm:prSet/>
      <dgm:spPr/>
      <dgm:t>
        <a:bodyPr/>
        <a:lstStyle/>
        <a:p>
          <a:endParaRPr lang="en-US"/>
        </a:p>
      </dgm:t>
    </dgm:pt>
    <dgm:pt modelId="{3C8B7EEE-7D1E-4CE0-AAA7-119099B40C96}" type="pres">
      <dgm:prSet presAssocID="{7CD1812C-C387-4DFB-984D-8332E786D609}" presName="Name0" presStyleCnt="0">
        <dgm:presLayoutVars>
          <dgm:dir/>
          <dgm:resizeHandles val="exact"/>
        </dgm:presLayoutVars>
      </dgm:prSet>
      <dgm:spPr/>
    </dgm:pt>
    <dgm:pt modelId="{299D1F0D-73E4-48CC-AB6B-F7370B323481}" type="pres">
      <dgm:prSet presAssocID="{975FD187-8642-4641-BCE4-F3BD95503B67}" presName="node" presStyleLbl="node1" presStyleIdx="0" presStyleCnt="6">
        <dgm:presLayoutVars>
          <dgm:bulletEnabled val="1"/>
        </dgm:presLayoutVars>
      </dgm:prSet>
      <dgm:spPr/>
    </dgm:pt>
    <dgm:pt modelId="{48A88723-A2FB-42B2-874D-5686139BF734}" type="pres">
      <dgm:prSet presAssocID="{06732FFD-0B85-479B-8B5B-B2B3303987EF}" presName="sibTrans" presStyleLbl="sibTrans1D1" presStyleIdx="0" presStyleCnt="5"/>
      <dgm:spPr/>
    </dgm:pt>
    <dgm:pt modelId="{80D4F223-32FD-47F2-BA14-597ECF7BFD91}" type="pres">
      <dgm:prSet presAssocID="{06732FFD-0B85-479B-8B5B-B2B3303987EF}" presName="connectorText" presStyleLbl="sibTrans1D1" presStyleIdx="0" presStyleCnt="5"/>
      <dgm:spPr/>
    </dgm:pt>
    <dgm:pt modelId="{F1E19A0E-22B4-4296-9930-6AECC95CD62C}" type="pres">
      <dgm:prSet presAssocID="{3C8DB3CF-BAE6-42B5-A430-0D294B1528BC}" presName="node" presStyleLbl="node1" presStyleIdx="1" presStyleCnt="6">
        <dgm:presLayoutVars>
          <dgm:bulletEnabled val="1"/>
        </dgm:presLayoutVars>
      </dgm:prSet>
      <dgm:spPr/>
    </dgm:pt>
    <dgm:pt modelId="{4B329DD7-2BD7-4272-9618-9296297E788F}" type="pres">
      <dgm:prSet presAssocID="{34236ABA-3C70-4C5D-9691-86C57EAD738E}" presName="sibTrans" presStyleLbl="sibTrans1D1" presStyleIdx="1" presStyleCnt="5"/>
      <dgm:spPr/>
    </dgm:pt>
    <dgm:pt modelId="{0304EB58-0584-4741-81EE-9386F2044E43}" type="pres">
      <dgm:prSet presAssocID="{34236ABA-3C70-4C5D-9691-86C57EAD738E}" presName="connectorText" presStyleLbl="sibTrans1D1" presStyleIdx="1" presStyleCnt="5"/>
      <dgm:spPr/>
    </dgm:pt>
    <dgm:pt modelId="{230E8326-7CE6-4AAB-AD41-5CF4795394AF}" type="pres">
      <dgm:prSet presAssocID="{80F4A068-B04A-4115-A008-BA198634C790}" presName="node" presStyleLbl="node1" presStyleIdx="2" presStyleCnt="6">
        <dgm:presLayoutVars>
          <dgm:bulletEnabled val="1"/>
        </dgm:presLayoutVars>
      </dgm:prSet>
      <dgm:spPr/>
    </dgm:pt>
    <dgm:pt modelId="{DA0C6937-B992-4C91-8CB3-A1ED31D5B743}" type="pres">
      <dgm:prSet presAssocID="{FC4A82E8-E8D5-4D26-80B4-A3733FA256E5}" presName="sibTrans" presStyleLbl="sibTrans1D1" presStyleIdx="2" presStyleCnt="5"/>
      <dgm:spPr/>
    </dgm:pt>
    <dgm:pt modelId="{D0EBD6FC-5DBD-40F6-A799-B342DD0C861B}" type="pres">
      <dgm:prSet presAssocID="{FC4A82E8-E8D5-4D26-80B4-A3733FA256E5}" presName="connectorText" presStyleLbl="sibTrans1D1" presStyleIdx="2" presStyleCnt="5"/>
      <dgm:spPr/>
    </dgm:pt>
    <dgm:pt modelId="{62CC8784-D73A-4FFC-A2B7-51014587A1BA}" type="pres">
      <dgm:prSet presAssocID="{BD7F8097-52C2-4007-A221-562FCCEDB368}" presName="node" presStyleLbl="node1" presStyleIdx="3" presStyleCnt="6">
        <dgm:presLayoutVars>
          <dgm:bulletEnabled val="1"/>
        </dgm:presLayoutVars>
      </dgm:prSet>
      <dgm:spPr/>
    </dgm:pt>
    <dgm:pt modelId="{6210557B-61B1-4317-BFDB-77C0D992FBA3}" type="pres">
      <dgm:prSet presAssocID="{CBF16CDC-FDAE-450A-84D1-8080D3C2A71B}" presName="sibTrans" presStyleLbl="sibTrans1D1" presStyleIdx="3" presStyleCnt="5"/>
      <dgm:spPr/>
    </dgm:pt>
    <dgm:pt modelId="{2B720BA3-491E-4EB8-A1E4-20EBA24C6E69}" type="pres">
      <dgm:prSet presAssocID="{CBF16CDC-FDAE-450A-84D1-8080D3C2A71B}" presName="connectorText" presStyleLbl="sibTrans1D1" presStyleIdx="3" presStyleCnt="5"/>
      <dgm:spPr/>
    </dgm:pt>
    <dgm:pt modelId="{C689FDF0-C021-4221-B9E6-E2FCEF2F48A1}" type="pres">
      <dgm:prSet presAssocID="{2D55C91C-E667-44F0-8711-A1B243556426}" presName="node" presStyleLbl="node1" presStyleIdx="4" presStyleCnt="6">
        <dgm:presLayoutVars>
          <dgm:bulletEnabled val="1"/>
        </dgm:presLayoutVars>
      </dgm:prSet>
      <dgm:spPr/>
    </dgm:pt>
    <dgm:pt modelId="{2CA4443E-1109-4C83-834D-AC720E3173CC}" type="pres">
      <dgm:prSet presAssocID="{DCDABFCF-BBF0-4411-8406-8E4DB1BE61B2}" presName="sibTrans" presStyleLbl="sibTrans1D1" presStyleIdx="4" presStyleCnt="5"/>
      <dgm:spPr/>
    </dgm:pt>
    <dgm:pt modelId="{FA9077A1-9279-4F78-B543-E3417965060C}" type="pres">
      <dgm:prSet presAssocID="{DCDABFCF-BBF0-4411-8406-8E4DB1BE61B2}" presName="connectorText" presStyleLbl="sibTrans1D1" presStyleIdx="4" presStyleCnt="5"/>
      <dgm:spPr/>
    </dgm:pt>
    <dgm:pt modelId="{6726F361-73CD-422C-860D-C90D16DEF6E6}" type="pres">
      <dgm:prSet presAssocID="{4CEA774B-BD0C-4E6E-8F92-29851E567D76}" presName="node" presStyleLbl="node1" presStyleIdx="5" presStyleCnt="6">
        <dgm:presLayoutVars>
          <dgm:bulletEnabled val="1"/>
        </dgm:presLayoutVars>
      </dgm:prSet>
      <dgm:spPr/>
    </dgm:pt>
  </dgm:ptLst>
  <dgm:cxnLst>
    <dgm:cxn modelId="{2F9D2417-F31A-4293-B406-43E4B6A806CD}" type="presOf" srcId="{CBF16CDC-FDAE-450A-84D1-8080D3C2A71B}" destId="{6210557B-61B1-4317-BFDB-77C0D992FBA3}" srcOrd="0" destOrd="0" presId="urn:microsoft.com/office/officeart/2016/7/layout/RepeatingBendingProcessNew"/>
    <dgm:cxn modelId="{E78A221A-4C9C-4A68-A554-12E3ABB155F1}" type="presOf" srcId="{975FD187-8642-4641-BCE4-F3BD95503B67}" destId="{299D1F0D-73E4-48CC-AB6B-F7370B323481}" srcOrd="0" destOrd="0" presId="urn:microsoft.com/office/officeart/2016/7/layout/RepeatingBendingProcessNew"/>
    <dgm:cxn modelId="{5F151827-CB50-4838-AADB-0908CAC409D2}" srcId="{7CD1812C-C387-4DFB-984D-8332E786D609}" destId="{80F4A068-B04A-4115-A008-BA198634C790}" srcOrd="2" destOrd="0" parTransId="{9E2B9032-B224-4EC6-AEFA-339BC10D35B7}" sibTransId="{FC4A82E8-E8D5-4D26-80B4-A3733FA256E5}"/>
    <dgm:cxn modelId="{1E8A862E-6BA5-4DEE-AA7D-7344D2E5A935}" type="presOf" srcId="{FC4A82E8-E8D5-4D26-80B4-A3733FA256E5}" destId="{DA0C6937-B992-4C91-8CB3-A1ED31D5B743}" srcOrd="0" destOrd="0" presId="urn:microsoft.com/office/officeart/2016/7/layout/RepeatingBendingProcessNew"/>
    <dgm:cxn modelId="{3235BF35-6310-486C-BEE5-838848D0F134}" srcId="{7CD1812C-C387-4DFB-984D-8332E786D609}" destId="{BD7F8097-52C2-4007-A221-562FCCEDB368}" srcOrd="3" destOrd="0" parTransId="{D20FEF1D-1389-46FF-A5DC-9F0B423D3CF3}" sibTransId="{CBF16CDC-FDAE-450A-84D1-8080D3C2A71B}"/>
    <dgm:cxn modelId="{89526739-C496-4A22-BBEA-E45660BE4ED2}" type="presOf" srcId="{06732FFD-0B85-479B-8B5B-B2B3303987EF}" destId="{48A88723-A2FB-42B2-874D-5686139BF734}" srcOrd="0" destOrd="0" presId="urn:microsoft.com/office/officeart/2016/7/layout/RepeatingBendingProcessNew"/>
    <dgm:cxn modelId="{6A5D916C-72A7-45A1-A777-7D15D50A37CA}" type="presOf" srcId="{06732FFD-0B85-479B-8B5B-B2B3303987EF}" destId="{80D4F223-32FD-47F2-BA14-597ECF7BFD91}" srcOrd="1" destOrd="0" presId="urn:microsoft.com/office/officeart/2016/7/layout/RepeatingBendingProcessNew"/>
    <dgm:cxn modelId="{FBF3E451-FB6B-4C4D-AFBE-C872A70FBAFA}" type="presOf" srcId="{2D55C91C-E667-44F0-8711-A1B243556426}" destId="{C689FDF0-C021-4221-B9E6-E2FCEF2F48A1}" srcOrd="0" destOrd="0" presId="urn:microsoft.com/office/officeart/2016/7/layout/RepeatingBendingProcessNew"/>
    <dgm:cxn modelId="{550BAB74-66D7-4F59-988B-B3A52CB0A3CC}" type="presOf" srcId="{4CEA774B-BD0C-4E6E-8F92-29851E567D76}" destId="{6726F361-73CD-422C-860D-C90D16DEF6E6}" srcOrd="0" destOrd="0" presId="urn:microsoft.com/office/officeart/2016/7/layout/RepeatingBendingProcessNew"/>
    <dgm:cxn modelId="{8475A67B-A7F2-4FAC-856B-38EA9C7E7838}" type="presOf" srcId="{BD7F8097-52C2-4007-A221-562FCCEDB368}" destId="{62CC8784-D73A-4FFC-A2B7-51014587A1BA}" srcOrd="0" destOrd="0" presId="urn:microsoft.com/office/officeart/2016/7/layout/RepeatingBendingProcessNew"/>
    <dgm:cxn modelId="{4896B587-0196-4C5D-8A70-9CD32CE314EB}" type="presOf" srcId="{34236ABA-3C70-4C5D-9691-86C57EAD738E}" destId="{4B329DD7-2BD7-4272-9618-9296297E788F}" srcOrd="0" destOrd="0" presId="urn:microsoft.com/office/officeart/2016/7/layout/RepeatingBendingProcessNew"/>
    <dgm:cxn modelId="{4F3DF589-ADF9-4609-A745-3190D4DB6AA1}" srcId="{7CD1812C-C387-4DFB-984D-8332E786D609}" destId="{975FD187-8642-4641-BCE4-F3BD95503B67}" srcOrd="0" destOrd="0" parTransId="{41AF2BD1-A6F9-4FE9-9CE1-71BB1E3DA44D}" sibTransId="{06732FFD-0B85-479B-8B5B-B2B3303987EF}"/>
    <dgm:cxn modelId="{0A7E1399-F7B6-4636-B685-216D31F4EBFC}" type="presOf" srcId="{DCDABFCF-BBF0-4411-8406-8E4DB1BE61B2}" destId="{2CA4443E-1109-4C83-834D-AC720E3173CC}" srcOrd="0" destOrd="0" presId="urn:microsoft.com/office/officeart/2016/7/layout/RepeatingBendingProcessNew"/>
    <dgm:cxn modelId="{00AC07A6-30CA-4227-AEDC-8BF11E517C03}" type="presOf" srcId="{34236ABA-3C70-4C5D-9691-86C57EAD738E}" destId="{0304EB58-0584-4741-81EE-9386F2044E43}" srcOrd="1" destOrd="0" presId="urn:microsoft.com/office/officeart/2016/7/layout/RepeatingBendingProcessNew"/>
    <dgm:cxn modelId="{A63688AD-FDF6-42E7-B5F1-02D683465F92}" type="presOf" srcId="{7CD1812C-C387-4DFB-984D-8332E786D609}" destId="{3C8B7EEE-7D1E-4CE0-AAA7-119099B40C96}" srcOrd="0" destOrd="0" presId="urn:microsoft.com/office/officeart/2016/7/layout/RepeatingBendingProcessNew"/>
    <dgm:cxn modelId="{83F3D0AD-786B-4166-B25A-AEEA46D8BB19}" srcId="{7CD1812C-C387-4DFB-984D-8332E786D609}" destId="{2D55C91C-E667-44F0-8711-A1B243556426}" srcOrd="4" destOrd="0" parTransId="{7A7139FE-64A4-418D-8AF4-ED02D27DD54C}" sibTransId="{DCDABFCF-BBF0-4411-8406-8E4DB1BE61B2}"/>
    <dgm:cxn modelId="{5B6D5CB5-D232-4319-BF34-714E932DE97E}" type="presOf" srcId="{3C8DB3CF-BAE6-42B5-A430-0D294B1528BC}" destId="{F1E19A0E-22B4-4296-9930-6AECC95CD62C}" srcOrd="0" destOrd="0" presId="urn:microsoft.com/office/officeart/2016/7/layout/RepeatingBendingProcessNew"/>
    <dgm:cxn modelId="{AB49EEB8-EF98-4942-B7A8-C70372D7E287}" srcId="{7CD1812C-C387-4DFB-984D-8332E786D609}" destId="{4CEA774B-BD0C-4E6E-8F92-29851E567D76}" srcOrd="5" destOrd="0" parTransId="{B3CE3A56-C2A0-4528-A112-FB25BC0769F4}" sibTransId="{9801C2F0-4275-49DC-A1DB-CCC62EB36083}"/>
    <dgm:cxn modelId="{997B53DB-202E-45ED-B545-240A013CFCE8}" srcId="{7CD1812C-C387-4DFB-984D-8332E786D609}" destId="{3C8DB3CF-BAE6-42B5-A430-0D294B1528BC}" srcOrd="1" destOrd="0" parTransId="{2000E2FD-EDDA-441C-9683-43590D2DE979}" sibTransId="{34236ABA-3C70-4C5D-9691-86C57EAD738E}"/>
    <dgm:cxn modelId="{24315EDF-6315-4057-B578-B78150A5E002}" type="presOf" srcId="{CBF16CDC-FDAE-450A-84D1-8080D3C2A71B}" destId="{2B720BA3-491E-4EB8-A1E4-20EBA24C6E69}" srcOrd="1" destOrd="0" presId="urn:microsoft.com/office/officeart/2016/7/layout/RepeatingBendingProcessNew"/>
    <dgm:cxn modelId="{43E3D0E6-D752-4115-A718-C38E3583C5B2}" type="presOf" srcId="{80F4A068-B04A-4115-A008-BA198634C790}" destId="{230E8326-7CE6-4AAB-AD41-5CF4795394AF}" srcOrd="0" destOrd="0" presId="urn:microsoft.com/office/officeart/2016/7/layout/RepeatingBendingProcessNew"/>
    <dgm:cxn modelId="{7395C5FD-5279-4D05-B2F7-B559550F6D30}" type="presOf" srcId="{FC4A82E8-E8D5-4D26-80B4-A3733FA256E5}" destId="{D0EBD6FC-5DBD-40F6-A799-B342DD0C861B}" srcOrd="1" destOrd="0" presId="urn:microsoft.com/office/officeart/2016/7/layout/RepeatingBendingProcessNew"/>
    <dgm:cxn modelId="{62E5F2FF-33F4-446D-8770-0218D07962DC}" type="presOf" srcId="{DCDABFCF-BBF0-4411-8406-8E4DB1BE61B2}" destId="{FA9077A1-9279-4F78-B543-E3417965060C}" srcOrd="1" destOrd="0" presId="urn:microsoft.com/office/officeart/2016/7/layout/RepeatingBendingProcessNew"/>
    <dgm:cxn modelId="{9C196598-9146-426E-97C9-E158AB5687B2}" type="presParOf" srcId="{3C8B7EEE-7D1E-4CE0-AAA7-119099B40C96}" destId="{299D1F0D-73E4-48CC-AB6B-F7370B323481}" srcOrd="0" destOrd="0" presId="urn:microsoft.com/office/officeart/2016/7/layout/RepeatingBendingProcessNew"/>
    <dgm:cxn modelId="{8CB310FC-2C01-480C-B252-8207B0819B90}" type="presParOf" srcId="{3C8B7EEE-7D1E-4CE0-AAA7-119099B40C96}" destId="{48A88723-A2FB-42B2-874D-5686139BF734}" srcOrd="1" destOrd="0" presId="urn:microsoft.com/office/officeart/2016/7/layout/RepeatingBendingProcessNew"/>
    <dgm:cxn modelId="{47DDC8C6-D6B0-4967-A6D7-9DCB6483A4FB}" type="presParOf" srcId="{48A88723-A2FB-42B2-874D-5686139BF734}" destId="{80D4F223-32FD-47F2-BA14-597ECF7BFD91}" srcOrd="0" destOrd="0" presId="urn:microsoft.com/office/officeart/2016/7/layout/RepeatingBendingProcessNew"/>
    <dgm:cxn modelId="{300EBF5F-8A5F-4F86-83E1-0DC4A937F4EE}" type="presParOf" srcId="{3C8B7EEE-7D1E-4CE0-AAA7-119099B40C96}" destId="{F1E19A0E-22B4-4296-9930-6AECC95CD62C}" srcOrd="2" destOrd="0" presId="urn:microsoft.com/office/officeart/2016/7/layout/RepeatingBendingProcessNew"/>
    <dgm:cxn modelId="{3C1AD4AD-9E9E-40A6-B31E-55E7CF90A806}" type="presParOf" srcId="{3C8B7EEE-7D1E-4CE0-AAA7-119099B40C96}" destId="{4B329DD7-2BD7-4272-9618-9296297E788F}" srcOrd="3" destOrd="0" presId="urn:microsoft.com/office/officeart/2016/7/layout/RepeatingBendingProcessNew"/>
    <dgm:cxn modelId="{634F0FAC-750A-46B4-9036-1C60D3720246}" type="presParOf" srcId="{4B329DD7-2BD7-4272-9618-9296297E788F}" destId="{0304EB58-0584-4741-81EE-9386F2044E43}" srcOrd="0" destOrd="0" presId="urn:microsoft.com/office/officeart/2016/7/layout/RepeatingBendingProcessNew"/>
    <dgm:cxn modelId="{84875318-FF7D-46CB-BBE1-72CE4BC70A70}" type="presParOf" srcId="{3C8B7EEE-7D1E-4CE0-AAA7-119099B40C96}" destId="{230E8326-7CE6-4AAB-AD41-5CF4795394AF}" srcOrd="4" destOrd="0" presId="urn:microsoft.com/office/officeart/2016/7/layout/RepeatingBendingProcessNew"/>
    <dgm:cxn modelId="{EB7A156C-A3B8-478A-867B-412AE03042ED}" type="presParOf" srcId="{3C8B7EEE-7D1E-4CE0-AAA7-119099B40C96}" destId="{DA0C6937-B992-4C91-8CB3-A1ED31D5B743}" srcOrd="5" destOrd="0" presId="urn:microsoft.com/office/officeart/2016/7/layout/RepeatingBendingProcessNew"/>
    <dgm:cxn modelId="{6D16E5FF-DA1A-488A-B9F9-29608C5097BC}" type="presParOf" srcId="{DA0C6937-B992-4C91-8CB3-A1ED31D5B743}" destId="{D0EBD6FC-5DBD-40F6-A799-B342DD0C861B}" srcOrd="0" destOrd="0" presId="urn:microsoft.com/office/officeart/2016/7/layout/RepeatingBendingProcessNew"/>
    <dgm:cxn modelId="{B7C28E9A-0A62-414F-B5C1-7D5ECDF858F9}" type="presParOf" srcId="{3C8B7EEE-7D1E-4CE0-AAA7-119099B40C96}" destId="{62CC8784-D73A-4FFC-A2B7-51014587A1BA}" srcOrd="6" destOrd="0" presId="urn:microsoft.com/office/officeart/2016/7/layout/RepeatingBendingProcessNew"/>
    <dgm:cxn modelId="{A224D233-3A37-4A50-A5A0-3278784623C2}" type="presParOf" srcId="{3C8B7EEE-7D1E-4CE0-AAA7-119099B40C96}" destId="{6210557B-61B1-4317-BFDB-77C0D992FBA3}" srcOrd="7" destOrd="0" presId="urn:microsoft.com/office/officeart/2016/7/layout/RepeatingBendingProcessNew"/>
    <dgm:cxn modelId="{3907AE67-0A70-4D6C-B8A5-F7A8B4A69930}" type="presParOf" srcId="{6210557B-61B1-4317-BFDB-77C0D992FBA3}" destId="{2B720BA3-491E-4EB8-A1E4-20EBA24C6E69}" srcOrd="0" destOrd="0" presId="urn:microsoft.com/office/officeart/2016/7/layout/RepeatingBendingProcessNew"/>
    <dgm:cxn modelId="{3258CF90-AABA-4478-9097-137F42BF2EB8}" type="presParOf" srcId="{3C8B7EEE-7D1E-4CE0-AAA7-119099B40C96}" destId="{C689FDF0-C021-4221-B9E6-E2FCEF2F48A1}" srcOrd="8" destOrd="0" presId="urn:microsoft.com/office/officeart/2016/7/layout/RepeatingBendingProcessNew"/>
    <dgm:cxn modelId="{F18B1273-5E33-4BC4-B640-9E48A0C2AE3E}" type="presParOf" srcId="{3C8B7EEE-7D1E-4CE0-AAA7-119099B40C96}" destId="{2CA4443E-1109-4C83-834D-AC720E3173CC}" srcOrd="9" destOrd="0" presId="urn:microsoft.com/office/officeart/2016/7/layout/RepeatingBendingProcessNew"/>
    <dgm:cxn modelId="{81847C1F-FDBD-474A-97E4-8EF8AB6BD060}" type="presParOf" srcId="{2CA4443E-1109-4C83-834D-AC720E3173CC}" destId="{FA9077A1-9279-4F78-B543-E3417965060C}" srcOrd="0" destOrd="0" presId="urn:microsoft.com/office/officeart/2016/7/layout/RepeatingBendingProcessNew"/>
    <dgm:cxn modelId="{00E6A145-B5DE-442F-B9CA-6C438E2AF270}" type="presParOf" srcId="{3C8B7EEE-7D1E-4CE0-AAA7-119099B40C96}" destId="{6726F361-73CD-422C-860D-C90D16DEF6E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A620CC-7F8D-4899-9443-7597A283144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B14DB8-6CE9-4C96-96FC-8041D7B0229E}">
      <dgm:prSet/>
      <dgm:spPr/>
      <dgm:t>
        <a:bodyPr/>
        <a:lstStyle/>
        <a:p>
          <a:r>
            <a:rPr lang="en-US"/>
            <a:t>Implemented random sampling techniques within an ensemble-based random forest model for bankruptcy prediction, resulting in improved accuracy and reduced bias towards the majority class.</a:t>
          </a:r>
        </a:p>
      </dgm:t>
    </dgm:pt>
    <dgm:pt modelId="{880C8AA1-E89A-4A62-B3A5-53ABF1110F68}" type="parTrans" cxnId="{E31D2270-684C-4562-9718-D4BA47A57698}">
      <dgm:prSet/>
      <dgm:spPr/>
      <dgm:t>
        <a:bodyPr/>
        <a:lstStyle/>
        <a:p>
          <a:endParaRPr lang="en-US"/>
        </a:p>
      </dgm:t>
    </dgm:pt>
    <dgm:pt modelId="{F104FCEA-7E60-4246-A238-FED50DC0C302}" type="sibTrans" cxnId="{E31D2270-684C-4562-9718-D4BA47A57698}">
      <dgm:prSet/>
      <dgm:spPr/>
      <dgm:t>
        <a:bodyPr/>
        <a:lstStyle/>
        <a:p>
          <a:endParaRPr lang="en-US"/>
        </a:p>
      </dgm:t>
    </dgm:pt>
    <dgm:pt modelId="{C586C9CC-37DC-4F58-A771-8708A07F125E}">
      <dgm:prSet/>
      <dgm:spPr/>
      <dgm:t>
        <a:bodyPr/>
        <a:lstStyle/>
        <a:p>
          <a:r>
            <a:rPr lang="en-US"/>
            <a:t>Achieved significant enhancements in precision, recall, and F1-score metrics, demonstrating the effectiveness of the approach in handling imbalanced datasets.</a:t>
          </a:r>
        </a:p>
      </dgm:t>
    </dgm:pt>
    <dgm:pt modelId="{8A345B40-7C06-4123-8DE1-594B88C001C9}" type="parTrans" cxnId="{4E7BA14C-C73A-4F37-AA3A-DC2E934A851D}">
      <dgm:prSet/>
      <dgm:spPr/>
      <dgm:t>
        <a:bodyPr/>
        <a:lstStyle/>
        <a:p>
          <a:endParaRPr lang="en-US"/>
        </a:p>
      </dgm:t>
    </dgm:pt>
    <dgm:pt modelId="{43ECF1A6-BFDC-4461-9F6C-1B916E98879B}" type="sibTrans" cxnId="{4E7BA14C-C73A-4F37-AA3A-DC2E934A851D}">
      <dgm:prSet/>
      <dgm:spPr/>
      <dgm:t>
        <a:bodyPr/>
        <a:lstStyle/>
        <a:p>
          <a:endParaRPr lang="en-US"/>
        </a:p>
      </dgm:t>
    </dgm:pt>
    <dgm:pt modelId="{638985E7-1FA4-4652-BE5D-0D141D8B26C9}">
      <dgm:prSet/>
      <dgm:spPr/>
      <dgm:t>
        <a:bodyPr/>
        <a:lstStyle/>
        <a:p>
          <a:r>
            <a:rPr lang="en-US"/>
            <a:t>The methodology proved robust and suitable for practical deployment, showcasing its potential for real-world applications in classification tasks.</a:t>
          </a:r>
        </a:p>
      </dgm:t>
    </dgm:pt>
    <dgm:pt modelId="{FAECE0A1-7B27-4001-B9CE-78CE5C166F74}" type="parTrans" cxnId="{E317F25F-8335-4E06-9E14-ED87B5A4BD1B}">
      <dgm:prSet/>
      <dgm:spPr/>
      <dgm:t>
        <a:bodyPr/>
        <a:lstStyle/>
        <a:p>
          <a:endParaRPr lang="en-US"/>
        </a:p>
      </dgm:t>
    </dgm:pt>
    <dgm:pt modelId="{BCD9E7CE-B471-4686-BE74-191D3F01116E}" type="sibTrans" cxnId="{E317F25F-8335-4E06-9E14-ED87B5A4BD1B}">
      <dgm:prSet/>
      <dgm:spPr/>
      <dgm:t>
        <a:bodyPr/>
        <a:lstStyle/>
        <a:p>
          <a:endParaRPr lang="en-US"/>
        </a:p>
      </dgm:t>
    </dgm:pt>
    <dgm:pt modelId="{07B8737F-4344-44CB-8008-7CD4074689EC}" type="pres">
      <dgm:prSet presAssocID="{1CA620CC-7F8D-4899-9443-7597A283144F}" presName="Name0" presStyleCnt="0">
        <dgm:presLayoutVars>
          <dgm:dir/>
          <dgm:animLvl val="lvl"/>
          <dgm:resizeHandles val="exact"/>
        </dgm:presLayoutVars>
      </dgm:prSet>
      <dgm:spPr/>
    </dgm:pt>
    <dgm:pt modelId="{4F47C5D2-2569-40CF-A192-062C4EE44A74}" type="pres">
      <dgm:prSet presAssocID="{638985E7-1FA4-4652-BE5D-0D141D8B26C9}" presName="boxAndChildren" presStyleCnt="0"/>
      <dgm:spPr/>
    </dgm:pt>
    <dgm:pt modelId="{8B1D0852-0E73-4745-AD63-4E4D63737EC8}" type="pres">
      <dgm:prSet presAssocID="{638985E7-1FA4-4652-BE5D-0D141D8B26C9}" presName="parentTextBox" presStyleLbl="node1" presStyleIdx="0" presStyleCnt="3"/>
      <dgm:spPr/>
    </dgm:pt>
    <dgm:pt modelId="{197C4FC8-A810-4A33-A9D3-80658BEEA5B1}" type="pres">
      <dgm:prSet presAssocID="{43ECF1A6-BFDC-4461-9F6C-1B916E98879B}" presName="sp" presStyleCnt="0"/>
      <dgm:spPr/>
    </dgm:pt>
    <dgm:pt modelId="{6A386DCF-382B-459D-921D-FAEA0C47D2D4}" type="pres">
      <dgm:prSet presAssocID="{C586C9CC-37DC-4F58-A771-8708A07F125E}" presName="arrowAndChildren" presStyleCnt="0"/>
      <dgm:spPr/>
    </dgm:pt>
    <dgm:pt modelId="{6034429F-373E-4D6F-9C1A-9A48AB9358C3}" type="pres">
      <dgm:prSet presAssocID="{C586C9CC-37DC-4F58-A771-8708A07F125E}" presName="parentTextArrow" presStyleLbl="node1" presStyleIdx="1" presStyleCnt="3"/>
      <dgm:spPr/>
    </dgm:pt>
    <dgm:pt modelId="{A76DF4B5-CDF2-431B-8AE7-16F7BEA57BB3}" type="pres">
      <dgm:prSet presAssocID="{F104FCEA-7E60-4246-A238-FED50DC0C302}" presName="sp" presStyleCnt="0"/>
      <dgm:spPr/>
    </dgm:pt>
    <dgm:pt modelId="{151EC8E0-AB54-4CCD-A17A-D75F9382C53F}" type="pres">
      <dgm:prSet presAssocID="{2AB14DB8-6CE9-4C96-96FC-8041D7B0229E}" presName="arrowAndChildren" presStyleCnt="0"/>
      <dgm:spPr/>
    </dgm:pt>
    <dgm:pt modelId="{5771DB4D-5158-4453-9C56-A3BECD25B45B}" type="pres">
      <dgm:prSet presAssocID="{2AB14DB8-6CE9-4C96-96FC-8041D7B0229E}" presName="parentTextArrow" presStyleLbl="node1" presStyleIdx="2" presStyleCnt="3"/>
      <dgm:spPr/>
    </dgm:pt>
  </dgm:ptLst>
  <dgm:cxnLst>
    <dgm:cxn modelId="{A97DE435-C467-472D-B887-69784D57B70C}" type="presOf" srcId="{638985E7-1FA4-4652-BE5D-0D141D8B26C9}" destId="{8B1D0852-0E73-4745-AD63-4E4D63737EC8}" srcOrd="0" destOrd="0" presId="urn:microsoft.com/office/officeart/2005/8/layout/process4"/>
    <dgm:cxn modelId="{E317F25F-8335-4E06-9E14-ED87B5A4BD1B}" srcId="{1CA620CC-7F8D-4899-9443-7597A283144F}" destId="{638985E7-1FA4-4652-BE5D-0D141D8B26C9}" srcOrd="2" destOrd="0" parTransId="{FAECE0A1-7B27-4001-B9CE-78CE5C166F74}" sibTransId="{BCD9E7CE-B471-4686-BE74-191D3F01116E}"/>
    <dgm:cxn modelId="{D5459960-72A5-441A-AB98-D798ECD46221}" type="presOf" srcId="{C586C9CC-37DC-4F58-A771-8708A07F125E}" destId="{6034429F-373E-4D6F-9C1A-9A48AB9358C3}" srcOrd="0" destOrd="0" presId="urn:microsoft.com/office/officeart/2005/8/layout/process4"/>
    <dgm:cxn modelId="{BD16564A-C674-4419-AA84-4AD7BB3F99EA}" type="presOf" srcId="{2AB14DB8-6CE9-4C96-96FC-8041D7B0229E}" destId="{5771DB4D-5158-4453-9C56-A3BECD25B45B}" srcOrd="0" destOrd="0" presId="urn:microsoft.com/office/officeart/2005/8/layout/process4"/>
    <dgm:cxn modelId="{4E7BA14C-C73A-4F37-AA3A-DC2E934A851D}" srcId="{1CA620CC-7F8D-4899-9443-7597A283144F}" destId="{C586C9CC-37DC-4F58-A771-8708A07F125E}" srcOrd="1" destOrd="0" parTransId="{8A345B40-7C06-4123-8DE1-594B88C001C9}" sibTransId="{43ECF1A6-BFDC-4461-9F6C-1B916E98879B}"/>
    <dgm:cxn modelId="{E31D2270-684C-4562-9718-D4BA47A57698}" srcId="{1CA620CC-7F8D-4899-9443-7597A283144F}" destId="{2AB14DB8-6CE9-4C96-96FC-8041D7B0229E}" srcOrd="0" destOrd="0" parTransId="{880C8AA1-E89A-4A62-B3A5-53ABF1110F68}" sibTransId="{F104FCEA-7E60-4246-A238-FED50DC0C302}"/>
    <dgm:cxn modelId="{2764265A-CD19-4670-AB04-7C714B4BC73C}" type="presOf" srcId="{1CA620CC-7F8D-4899-9443-7597A283144F}" destId="{07B8737F-4344-44CB-8008-7CD4074689EC}" srcOrd="0" destOrd="0" presId="urn:microsoft.com/office/officeart/2005/8/layout/process4"/>
    <dgm:cxn modelId="{E6D32644-2249-47BA-9736-5AF3EC5B8A90}" type="presParOf" srcId="{07B8737F-4344-44CB-8008-7CD4074689EC}" destId="{4F47C5D2-2569-40CF-A192-062C4EE44A74}" srcOrd="0" destOrd="0" presId="urn:microsoft.com/office/officeart/2005/8/layout/process4"/>
    <dgm:cxn modelId="{923B7E9B-7609-4023-86FB-B6DA1423D7FA}" type="presParOf" srcId="{4F47C5D2-2569-40CF-A192-062C4EE44A74}" destId="{8B1D0852-0E73-4745-AD63-4E4D63737EC8}" srcOrd="0" destOrd="0" presId="urn:microsoft.com/office/officeart/2005/8/layout/process4"/>
    <dgm:cxn modelId="{D2703837-2CB2-4820-A432-C5063E71FC7B}" type="presParOf" srcId="{07B8737F-4344-44CB-8008-7CD4074689EC}" destId="{197C4FC8-A810-4A33-A9D3-80658BEEA5B1}" srcOrd="1" destOrd="0" presId="urn:microsoft.com/office/officeart/2005/8/layout/process4"/>
    <dgm:cxn modelId="{0CEAD1DD-D172-4B8C-8608-5164A60A730F}" type="presParOf" srcId="{07B8737F-4344-44CB-8008-7CD4074689EC}" destId="{6A386DCF-382B-459D-921D-FAEA0C47D2D4}" srcOrd="2" destOrd="0" presId="urn:microsoft.com/office/officeart/2005/8/layout/process4"/>
    <dgm:cxn modelId="{5B2AA616-9A9C-4BD5-AF30-A9920AFC9A85}" type="presParOf" srcId="{6A386DCF-382B-459D-921D-FAEA0C47D2D4}" destId="{6034429F-373E-4D6F-9C1A-9A48AB9358C3}" srcOrd="0" destOrd="0" presId="urn:microsoft.com/office/officeart/2005/8/layout/process4"/>
    <dgm:cxn modelId="{C1F42646-FDA7-4E9E-8F49-3E29F099FEEF}" type="presParOf" srcId="{07B8737F-4344-44CB-8008-7CD4074689EC}" destId="{A76DF4B5-CDF2-431B-8AE7-16F7BEA57BB3}" srcOrd="3" destOrd="0" presId="urn:microsoft.com/office/officeart/2005/8/layout/process4"/>
    <dgm:cxn modelId="{2EBDF6BB-B874-4909-AD5E-6ECB0160C581}" type="presParOf" srcId="{07B8737F-4344-44CB-8008-7CD4074689EC}" destId="{151EC8E0-AB54-4CCD-A17A-D75F9382C53F}" srcOrd="4" destOrd="0" presId="urn:microsoft.com/office/officeart/2005/8/layout/process4"/>
    <dgm:cxn modelId="{99600917-42DD-4B3F-BE34-7FCF8C06F10B}" type="presParOf" srcId="{151EC8E0-AB54-4CCD-A17A-D75F9382C53F}" destId="{5771DB4D-5158-4453-9C56-A3BECD25B45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5CE71-4CCC-467D-A5E1-D086B029C605}">
      <dsp:nvSpPr>
        <dsp:cNvPr id="0" name=""/>
        <dsp:cNvSpPr/>
      </dsp:nvSpPr>
      <dsp:spPr>
        <a:xfrm>
          <a:off x="0" y="4443"/>
          <a:ext cx="4914899" cy="973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02D3-A3E7-459E-8A95-81256D04FC8E}">
      <dsp:nvSpPr>
        <dsp:cNvPr id="0" name=""/>
        <dsp:cNvSpPr/>
      </dsp:nvSpPr>
      <dsp:spPr>
        <a:xfrm>
          <a:off x="294466" y="223468"/>
          <a:ext cx="535917" cy="535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C4B6F-948D-4108-9FF3-7298272AB129}">
      <dsp:nvSpPr>
        <dsp:cNvPr id="0" name=""/>
        <dsp:cNvSpPr/>
      </dsp:nvSpPr>
      <dsp:spPr>
        <a:xfrm>
          <a:off x="1124850" y="4443"/>
          <a:ext cx="3755977" cy="103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2" tIns="109462" rIns="109462" bIns="109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Imbalanced distribution in binary classification datasets, with one class significantly underrepresented.</a:t>
          </a:r>
        </a:p>
      </dsp:txBody>
      <dsp:txXfrm>
        <a:off x="1124850" y="4443"/>
        <a:ext cx="3755977" cy="1034284"/>
      </dsp:txXfrm>
    </dsp:sp>
    <dsp:sp modelId="{C6F78CE8-663C-45F7-A35F-5D35032DB745}">
      <dsp:nvSpPr>
        <dsp:cNvPr id="0" name=""/>
        <dsp:cNvSpPr/>
      </dsp:nvSpPr>
      <dsp:spPr>
        <a:xfrm>
          <a:off x="0" y="1297298"/>
          <a:ext cx="4914899" cy="973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2D035-A0AE-4D54-A68E-80385FC8C378}">
      <dsp:nvSpPr>
        <dsp:cNvPr id="0" name=""/>
        <dsp:cNvSpPr/>
      </dsp:nvSpPr>
      <dsp:spPr>
        <a:xfrm>
          <a:off x="294466" y="1516323"/>
          <a:ext cx="535917" cy="535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CEF8-25E3-49EF-88B5-3C5F321EA987}">
      <dsp:nvSpPr>
        <dsp:cNvPr id="0" name=""/>
        <dsp:cNvSpPr/>
      </dsp:nvSpPr>
      <dsp:spPr>
        <a:xfrm>
          <a:off x="1124850" y="1297298"/>
          <a:ext cx="3755977" cy="103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2" tIns="109462" rIns="109462" bIns="109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Biased predictions towards the majority class due to the imbalance, resulting in reduced performance metrics.</a:t>
          </a:r>
        </a:p>
      </dsp:txBody>
      <dsp:txXfrm>
        <a:off x="1124850" y="1297298"/>
        <a:ext cx="3755977" cy="1034284"/>
      </dsp:txXfrm>
    </dsp:sp>
    <dsp:sp modelId="{45690E11-F2CC-46F7-A61C-77BE511215CB}">
      <dsp:nvSpPr>
        <dsp:cNvPr id="0" name=""/>
        <dsp:cNvSpPr/>
      </dsp:nvSpPr>
      <dsp:spPr>
        <a:xfrm>
          <a:off x="0" y="2590154"/>
          <a:ext cx="4914899" cy="973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D3C93-5EC3-4395-BF7F-E05B83B9A627}">
      <dsp:nvSpPr>
        <dsp:cNvPr id="0" name=""/>
        <dsp:cNvSpPr/>
      </dsp:nvSpPr>
      <dsp:spPr>
        <a:xfrm>
          <a:off x="294466" y="2809178"/>
          <a:ext cx="535917" cy="535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E0C16-66C5-4476-B45B-519B663FD95B}">
      <dsp:nvSpPr>
        <dsp:cNvPr id="0" name=""/>
        <dsp:cNvSpPr/>
      </dsp:nvSpPr>
      <dsp:spPr>
        <a:xfrm>
          <a:off x="1124850" y="2590154"/>
          <a:ext cx="3755977" cy="103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2" tIns="109462" rIns="109462" bIns="109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Solution involves implementing random sampling techniques within an ensemble-based random forest framework.</a:t>
          </a:r>
        </a:p>
      </dsp:txBody>
      <dsp:txXfrm>
        <a:off x="1124850" y="2590154"/>
        <a:ext cx="3755977" cy="1034284"/>
      </dsp:txXfrm>
    </dsp:sp>
    <dsp:sp modelId="{B9431AEA-B969-48AB-8DB4-E8D5088526B5}">
      <dsp:nvSpPr>
        <dsp:cNvPr id="0" name=""/>
        <dsp:cNvSpPr/>
      </dsp:nvSpPr>
      <dsp:spPr>
        <a:xfrm>
          <a:off x="0" y="3883009"/>
          <a:ext cx="4914899" cy="973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80F73-43CE-4A83-89BA-15C153F3B4E6}">
      <dsp:nvSpPr>
        <dsp:cNvPr id="0" name=""/>
        <dsp:cNvSpPr/>
      </dsp:nvSpPr>
      <dsp:spPr>
        <a:xfrm>
          <a:off x="294754" y="4102033"/>
          <a:ext cx="535917" cy="535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542B-DAD3-48A0-9673-C9FBACA7227F}">
      <dsp:nvSpPr>
        <dsp:cNvPr id="0" name=""/>
        <dsp:cNvSpPr/>
      </dsp:nvSpPr>
      <dsp:spPr>
        <a:xfrm>
          <a:off x="1125426" y="3883009"/>
          <a:ext cx="3719133" cy="103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2" tIns="109462" rIns="109462" bIns="1094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Objective is to enhance bankruptcy prediction accuracy on imbalanced datasets by mitigating class imbalance effects.</a:t>
          </a:r>
        </a:p>
      </dsp:txBody>
      <dsp:txXfrm>
        <a:off x="1125426" y="3883009"/>
        <a:ext cx="3719133" cy="103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03492-2083-4EF8-9D45-D28DE0F9C578}">
      <dsp:nvSpPr>
        <dsp:cNvPr id="0" name=""/>
        <dsp:cNvSpPr/>
      </dsp:nvSpPr>
      <dsp:spPr>
        <a:xfrm>
          <a:off x="240341" y="630521"/>
          <a:ext cx="804257" cy="804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37C7E-5D94-4486-98A1-29F97A486BA6}">
      <dsp:nvSpPr>
        <dsp:cNvPr id="0" name=""/>
        <dsp:cNvSpPr/>
      </dsp:nvSpPr>
      <dsp:spPr>
        <a:xfrm>
          <a:off x="409235" y="799415"/>
          <a:ext cx="466469" cy="466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62577-3358-4845-B88A-26A1D1C78144}">
      <dsp:nvSpPr>
        <dsp:cNvPr id="0" name=""/>
        <dsp:cNvSpPr/>
      </dsp:nvSpPr>
      <dsp:spPr>
        <a:xfrm>
          <a:off x="1216939" y="630521"/>
          <a:ext cx="1895748" cy="80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Focuses on addressing imbalanced data in binary classification scenarios.</a:t>
          </a:r>
        </a:p>
      </dsp:txBody>
      <dsp:txXfrm>
        <a:off x="1216939" y="630521"/>
        <a:ext cx="1895748" cy="804257"/>
      </dsp:txXfrm>
    </dsp:sp>
    <dsp:sp modelId="{189CE6DA-2114-467F-9B83-DDDB3C889BE9}">
      <dsp:nvSpPr>
        <dsp:cNvPr id="0" name=""/>
        <dsp:cNvSpPr/>
      </dsp:nvSpPr>
      <dsp:spPr>
        <a:xfrm>
          <a:off x="3443007" y="630521"/>
          <a:ext cx="804257" cy="804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9C421-F4DF-4602-95D2-B5D0F29661E0}">
      <dsp:nvSpPr>
        <dsp:cNvPr id="0" name=""/>
        <dsp:cNvSpPr/>
      </dsp:nvSpPr>
      <dsp:spPr>
        <a:xfrm>
          <a:off x="3611901" y="799415"/>
          <a:ext cx="466469" cy="466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D8AE3-7CCF-4A24-A2EA-EC7C8B91E330}">
      <dsp:nvSpPr>
        <dsp:cNvPr id="0" name=""/>
        <dsp:cNvSpPr/>
      </dsp:nvSpPr>
      <dsp:spPr>
        <a:xfrm>
          <a:off x="4419605" y="630521"/>
          <a:ext cx="1895748" cy="80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Imbalance occurs when one class is significantly underrepresented compared to the other.</a:t>
          </a:r>
        </a:p>
      </dsp:txBody>
      <dsp:txXfrm>
        <a:off x="4419605" y="630521"/>
        <a:ext cx="1895748" cy="804257"/>
      </dsp:txXfrm>
    </dsp:sp>
    <dsp:sp modelId="{F6D29A3A-D3A6-4DBF-B530-A6B79040ED1C}">
      <dsp:nvSpPr>
        <dsp:cNvPr id="0" name=""/>
        <dsp:cNvSpPr/>
      </dsp:nvSpPr>
      <dsp:spPr>
        <a:xfrm>
          <a:off x="6645674" y="630521"/>
          <a:ext cx="804257" cy="804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3D0CE-A8A1-496F-ACC0-DA98D16D3B1D}">
      <dsp:nvSpPr>
        <dsp:cNvPr id="0" name=""/>
        <dsp:cNvSpPr/>
      </dsp:nvSpPr>
      <dsp:spPr>
        <a:xfrm>
          <a:off x="6814568" y="799415"/>
          <a:ext cx="466469" cy="466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C711-E221-4411-A505-E1E82D2E3A4C}">
      <dsp:nvSpPr>
        <dsp:cNvPr id="0" name=""/>
        <dsp:cNvSpPr/>
      </dsp:nvSpPr>
      <dsp:spPr>
        <a:xfrm>
          <a:off x="7622271" y="630521"/>
          <a:ext cx="1895748" cy="80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 leads to biased predictions favoring the majority class and reduced overall model performance.</a:t>
          </a:r>
        </a:p>
      </dsp:txBody>
      <dsp:txXfrm>
        <a:off x="7622271" y="630521"/>
        <a:ext cx="1895748" cy="804257"/>
      </dsp:txXfrm>
    </dsp:sp>
    <dsp:sp modelId="{22D0681C-E4A0-490A-938C-46686171FA79}">
      <dsp:nvSpPr>
        <dsp:cNvPr id="0" name=""/>
        <dsp:cNvSpPr/>
      </dsp:nvSpPr>
      <dsp:spPr>
        <a:xfrm>
          <a:off x="240341" y="2022518"/>
          <a:ext cx="804257" cy="8042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F04CE-E5DC-447C-BF81-7F665FA5FD7F}">
      <dsp:nvSpPr>
        <dsp:cNvPr id="0" name=""/>
        <dsp:cNvSpPr/>
      </dsp:nvSpPr>
      <dsp:spPr>
        <a:xfrm>
          <a:off x="409235" y="2191412"/>
          <a:ext cx="466469" cy="4664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0215-BAD8-4D63-B936-F9B8C543A472}">
      <dsp:nvSpPr>
        <dsp:cNvPr id="0" name=""/>
        <dsp:cNvSpPr/>
      </dsp:nvSpPr>
      <dsp:spPr>
        <a:xfrm>
          <a:off x="1216939" y="2022518"/>
          <a:ext cx="1895748" cy="80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Proposed solution involves applying random sampling techniques within an ensemble-based random forest framework.</a:t>
          </a:r>
        </a:p>
      </dsp:txBody>
      <dsp:txXfrm>
        <a:off x="1216939" y="2022518"/>
        <a:ext cx="1895748" cy="804257"/>
      </dsp:txXfrm>
    </dsp:sp>
    <dsp:sp modelId="{350937F8-0661-42EE-81A7-1EFAE52318F4}">
      <dsp:nvSpPr>
        <dsp:cNvPr id="0" name=""/>
        <dsp:cNvSpPr/>
      </dsp:nvSpPr>
      <dsp:spPr>
        <a:xfrm>
          <a:off x="3443007" y="2022518"/>
          <a:ext cx="804257" cy="8042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7395B-135D-439B-B747-E9FA214A0545}">
      <dsp:nvSpPr>
        <dsp:cNvPr id="0" name=""/>
        <dsp:cNvSpPr/>
      </dsp:nvSpPr>
      <dsp:spPr>
        <a:xfrm>
          <a:off x="3611901" y="2191412"/>
          <a:ext cx="466469" cy="4664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69BEE-57E5-4F2B-9351-42BEE93CB78A}">
      <dsp:nvSpPr>
        <dsp:cNvPr id="0" name=""/>
        <dsp:cNvSpPr/>
      </dsp:nvSpPr>
      <dsp:spPr>
        <a:xfrm>
          <a:off x="4419605" y="2022518"/>
          <a:ext cx="1895748" cy="80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Aim is to improve bankruptcy prediction accuracy on imbalanced datasets by mitigating the impact of class imbalance through effective sampling strategies.</a:t>
          </a:r>
        </a:p>
      </dsp:txBody>
      <dsp:txXfrm>
        <a:off x="4419605" y="2022518"/>
        <a:ext cx="1895748" cy="80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77B1-95D3-4446-B54C-64B18433BA64}">
      <dsp:nvSpPr>
        <dsp:cNvPr id="0" name=""/>
        <dsp:cNvSpPr/>
      </dsp:nvSpPr>
      <dsp:spPr>
        <a:xfrm>
          <a:off x="1178623" y="2513"/>
          <a:ext cx="4714493" cy="13022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74" tIns="330763" rIns="91474" bIns="33076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Assess</a:t>
          </a:r>
          <a:r>
            <a:rPr lang="en-US" sz="1200" kern="1200" dirty="0"/>
            <a:t> credit risk and make informed lending </a:t>
          </a:r>
          <a:r>
            <a:rPr lang="en-US" sz="1200" kern="1200" dirty="0">
              <a:latin typeface="Avenir Next LT Pro"/>
            </a:rPr>
            <a:t>decision.</a:t>
          </a:r>
          <a:endParaRPr lang="en-US" sz="1200" kern="1200" dirty="0"/>
        </a:p>
      </dsp:txBody>
      <dsp:txXfrm>
        <a:off x="1178623" y="2513"/>
        <a:ext cx="4714493" cy="1302217"/>
      </dsp:txXfrm>
    </dsp:sp>
    <dsp:sp modelId="{484D06BD-4C6B-47F0-BFCD-D50CB0E3FB4D}">
      <dsp:nvSpPr>
        <dsp:cNvPr id="0" name=""/>
        <dsp:cNvSpPr/>
      </dsp:nvSpPr>
      <dsp:spPr>
        <a:xfrm>
          <a:off x="0" y="2513"/>
          <a:ext cx="1178623" cy="130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9" tIns="128630" rIns="62369" bIns="12863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Bank , Financial Institute</a:t>
          </a:r>
          <a:endParaRPr lang="en-US" sz="1500" kern="1200" dirty="0"/>
        </a:p>
      </dsp:txBody>
      <dsp:txXfrm>
        <a:off x="0" y="2513"/>
        <a:ext cx="1178623" cy="1302217"/>
      </dsp:txXfrm>
    </dsp:sp>
    <dsp:sp modelId="{B98B9596-E388-4B1F-BB2E-4C6E450EFD2A}">
      <dsp:nvSpPr>
        <dsp:cNvPr id="0" name=""/>
        <dsp:cNvSpPr/>
      </dsp:nvSpPr>
      <dsp:spPr>
        <a:xfrm>
          <a:off x="1178623" y="1382865"/>
          <a:ext cx="4714493" cy="1302217"/>
        </a:xfrm>
        <a:prstGeom prst="rect">
          <a:avLst/>
        </a:prstGeom>
        <a:solidFill>
          <a:schemeClr val="accent2">
            <a:tint val="40000"/>
            <a:alpha val="90000"/>
            <a:hueOff val="765928"/>
            <a:satOff val="1806"/>
            <a:lumOff val="2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65928"/>
              <a:satOff val="1806"/>
              <a:lumOff val="2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74" tIns="330763" rIns="91474" bIns="33076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Evaluate company financial health and risk profiles.</a:t>
          </a:r>
        </a:p>
      </dsp:txBody>
      <dsp:txXfrm>
        <a:off x="1178623" y="1382865"/>
        <a:ext cx="4714493" cy="1302217"/>
      </dsp:txXfrm>
    </dsp:sp>
    <dsp:sp modelId="{DCD24FD0-58B8-4AEE-9A20-890E26C1EA9E}">
      <dsp:nvSpPr>
        <dsp:cNvPr id="0" name=""/>
        <dsp:cNvSpPr/>
      </dsp:nvSpPr>
      <dsp:spPr>
        <a:xfrm>
          <a:off x="0" y="1382865"/>
          <a:ext cx="1178623" cy="1302217"/>
        </a:xfrm>
        <a:prstGeom prst="rect">
          <a:avLst/>
        </a:prstGeom>
        <a:solidFill>
          <a:schemeClr val="accent2">
            <a:hueOff val="497470"/>
            <a:satOff val="-2784"/>
            <a:lumOff val="1634"/>
            <a:alphaOff val="0"/>
          </a:schemeClr>
        </a:solidFill>
        <a:ln w="12700" cap="flat" cmpd="sng" algn="ctr">
          <a:solidFill>
            <a:schemeClr val="accent2">
              <a:hueOff val="497470"/>
              <a:satOff val="-2784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9" tIns="128630" rIns="62369" bIns="12863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venir Next LT Pro"/>
            </a:rPr>
            <a:t>Investors,Financial Analyts</a:t>
          </a:r>
          <a:endParaRPr lang="en-US" sz="1500" kern="1200"/>
        </a:p>
      </dsp:txBody>
      <dsp:txXfrm>
        <a:off x="0" y="1382865"/>
        <a:ext cx="1178623" cy="1302217"/>
      </dsp:txXfrm>
    </dsp:sp>
    <dsp:sp modelId="{5C965709-6F92-4A4B-918E-D56F58E3CAFE}">
      <dsp:nvSpPr>
        <dsp:cNvPr id="0" name=""/>
        <dsp:cNvSpPr/>
      </dsp:nvSpPr>
      <dsp:spPr>
        <a:xfrm>
          <a:off x="1178623" y="2763216"/>
          <a:ext cx="4714493" cy="1302217"/>
        </a:xfrm>
        <a:prstGeom prst="rect">
          <a:avLst/>
        </a:prstGeom>
        <a:solidFill>
          <a:schemeClr val="accent2">
            <a:tint val="40000"/>
            <a:alpha val="90000"/>
            <a:hueOff val="1531856"/>
            <a:satOff val="3613"/>
            <a:lumOff val="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31856"/>
              <a:satOff val="3613"/>
              <a:lumOff val="5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74" tIns="330763" rIns="91474" bIns="330763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</a:t>
          </a:r>
          <a:r>
            <a:rPr lang="en-US" sz="1200" kern="1200" dirty="0"/>
            <a:t>Apply advanced techniques for real-world data challenges.</a:t>
          </a:r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Next LT Pro"/>
            </a:rPr>
            <a:t> </a:t>
          </a:r>
          <a:r>
            <a:rPr lang="en-US" sz="1200" kern="1200" dirty="0"/>
            <a:t>Inform and contribute to machine learning research.</a:t>
          </a:r>
        </a:p>
      </dsp:txBody>
      <dsp:txXfrm>
        <a:off x="1178623" y="2763216"/>
        <a:ext cx="4714493" cy="1302217"/>
      </dsp:txXfrm>
    </dsp:sp>
    <dsp:sp modelId="{BBB15A2E-C1BF-4019-9A19-9AA0246A7620}">
      <dsp:nvSpPr>
        <dsp:cNvPr id="0" name=""/>
        <dsp:cNvSpPr/>
      </dsp:nvSpPr>
      <dsp:spPr>
        <a:xfrm>
          <a:off x="0" y="2763216"/>
          <a:ext cx="1178623" cy="1302217"/>
        </a:xfrm>
        <a:prstGeom prst="rect">
          <a:avLst/>
        </a:prstGeom>
        <a:solidFill>
          <a:schemeClr val="accent2">
            <a:hueOff val="994940"/>
            <a:satOff val="-5567"/>
            <a:lumOff val="3268"/>
            <a:alphaOff val="0"/>
          </a:schemeClr>
        </a:solidFill>
        <a:ln w="12700" cap="flat" cmpd="sng" algn="ctr">
          <a:solidFill>
            <a:schemeClr val="accent2">
              <a:hueOff val="994940"/>
              <a:satOff val="-5567"/>
              <a:lumOff val="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9" tIns="128630" rIns="62369" bIns="12863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Data Scientists</a:t>
          </a:r>
        </a:p>
      </dsp:txBody>
      <dsp:txXfrm>
        <a:off x="0" y="2763216"/>
        <a:ext cx="1178623" cy="1302217"/>
      </dsp:txXfrm>
    </dsp:sp>
    <dsp:sp modelId="{0BAE2FF7-DC37-44FF-9084-57A72842CB92}">
      <dsp:nvSpPr>
        <dsp:cNvPr id="0" name=""/>
        <dsp:cNvSpPr/>
      </dsp:nvSpPr>
      <dsp:spPr>
        <a:xfrm>
          <a:off x="1178623" y="4143567"/>
          <a:ext cx="4714493" cy="1302217"/>
        </a:xfrm>
        <a:prstGeom prst="rect">
          <a:avLst/>
        </a:prstGeom>
        <a:solidFill>
          <a:schemeClr val="accent2">
            <a:tint val="40000"/>
            <a:alpha val="90000"/>
            <a:hueOff val="2297784"/>
            <a:satOff val="5419"/>
            <a:lumOff val="8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97784"/>
              <a:satOff val="5419"/>
              <a:lumOff val="8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74" tIns="330763" rIns="91474" bIns="33076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Implement machine learning solutions for financial applications.</a:t>
          </a:r>
        </a:p>
      </dsp:txBody>
      <dsp:txXfrm>
        <a:off x="1178623" y="4143567"/>
        <a:ext cx="4714493" cy="1302217"/>
      </dsp:txXfrm>
    </dsp:sp>
    <dsp:sp modelId="{4E1D13BD-AC69-4A0B-AC1A-24870D16A8AC}">
      <dsp:nvSpPr>
        <dsp:cNvPr id="0" name=""/>
        <dsp:cNvSpPr/>
      </dsp:nvSpPr>
      <dsp:spPr>
        <a:xfrm>
          <a:off x="0" y="4143567"/>
          <a:ext cx="1178623" cy="1302217"/>
        </a:xfrm>
        <a:prstGeom prst="rect">
          <a:avLst/>
        </a:prstGeom>
        <a:solidFill>
          <a:schemeClr val="accent2">
            <a:hueOff val="1492410"/>
            <a:satOff val="-8351"/>
            <a:lumOff val="4902"/>
            <a:alphaOff val="0"/>
          </a:schemeClr>
        </a:solidFill>
        <a:ln w="12700" cap="flat" cmpd="sng" algn="ctr">
          <a:solidFill>
            <a:schemeClr val="accent2">
              <a:hueOff val="1492410"/>
              <a:satOff val="-8351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69" tIns="128630" rIns="62369" bIns="12863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/>
              </a:solidFill>
              <a:latin typeface="Calibri"/>
              <a:cs typeface="Calibri"/>
            </a:rPr>
            <a:t>Software Developers:</a:t>
          </a:r>
          <a:endParaRPr lang="en-US" sz="1500" kern="1200" dirty="0">
            <a:latin typeface="Avenir Next LT Pro"/>
          </a:endParaRPr>
        </a:p>
      </dsp:txBody>
      <dsp:txXfrm>
        <a:off x="0" y="4143567"/>
        <a:ext cx="1178623" cy="1302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69F8-3D86-4CFF-94A1-707D2FC999F0}">
      <dsp:nvSpPr>
        <dsp:cNvPr id="0" name=""/>
        <dsp:cNvSpPr/>
      </dsp:nvSpPr>
      <dsp:spPr>
        <a:xfrm>
          <a:off x="1003804" y="714530"/>
          <a:ext cx="1110181" cy="1110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AE5E-9359-4A6B-B39F-D1DD8A5D378E}">
      <dsp:nvSpPr>
        <dsp:cNvPr id="0" name=""/>
        <dsp:cNvSpPr/>
      </dsp:nvSpPr>
      <dsp:spPr>
        <a:xfrm>
          <a:off x="325360" y="2231239"/>
          <a:ext cx="2467068" cy="11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Improved Performance: By leveraging random sampling, our approach aims to counteract bias towards the majority class, resulting in enhanced prediction accuracy and performance metrics.</a:t>
          </a:r>
        </a:p>
      </dsp:txBody>
      <dsp:txXfrm>
        <a:off x="325360" y="2231239"/>
        <a:ext cx="2467068" cy="1191489"/>
      </dsp:txXfrm>
    </dsp:sp>
    <dsp:sp modelId="{7B5D0A8D-617B-4C63-9739-0778233DD72E}">
      <dsp:nvSpPr>
        <dsp:cNvPr id="0" name=""/>
        <dsp:cNvSpPr/>
      </dsp:nvSpPr>
      <dsp:spPr>
        <a:xfrm>
          <a:off x="3902610" y="714530"/>
          <a:ext cx="1110181" cy="1110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2A7F-CBD4-4211-9C7F-FB09B3C8C727}">
      <dsp:nvSpPr>
        <dsp:cNvPr id="0" name=""/>
        <dsp:cNvSpPr/>
      </dsp:nvSpPr>
      <dsp:spPr>
        <a:xfrm>
          <a:off x="3224166" y="2231239"/>
          <a:ext cx="2467068" cy="11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Robustness and Generalizability: The ensemble-based random forest method, complemented by grid search optimization, offers a robust and adaptable solution applicable beyond bankruptcy prediction to various imbalanced classification tasks.</a:t>
          </a:r>
        </a:p>
      </dsp:txBody>
      <dsp:txXfrm>
        <a:off x="3224166" y="2231239"/>
        <a:ext cx="2467068" cy="1191489"/>
      </dsp:txXfrm>
    </dsp:sp>
    <dsp:sp modelId="{F826C285-1354-4A1E-B479-250789237192}">
      <dsp:nvSpPr>
        <dsp:cNvPr id="0" name=""/>
        <dsp:cNvSpPr/>
      </dsp:nvSpPr>
      <dsp:spPr>
        <a:xfrm>
          <a:off x="6801416" y="714530"/>
          <a:ext cx="1110181" cy="1110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A19BE-C594-4BA9-85F1-03EE39CD2C36}">
      <dsp:nvSpPr>
        <dsp:cNvPr id="0" name=""/>
        <dsp:cNvSpPr/>
      </dsp:nvSpPr>
      <dsp:spPr>
        <a:xfrm>
          <a:off x="6122972" y="2231239"/>
          <a:ext cx="2467068" cy="11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Efficient Implementation:</a:t>
          </a:r>
          <a:r>
            <a:rPr lang="en-US" sz="1100" b="1" kern="1200" dirty="0">
              <a:latin typeface="Avenir Next LT Pro"/>
            </a:rPr>
            <a:t> To</a:t>
          </a:r>
          <a:r>
            <a:rPr lang="en-US" sz="1100" b="1" kern="1200" dirty="0"/>
            <a:t> enhance classification accuracy in scenarios characterized by imbalanced class distributions, benefiting stakeholders such as financial institutions, regulators, and investors.</a:t>
          </a:r>
        </a:p>
      </dsp:txBody>
      <dsp:txXfrm>
        <a:off x="6122972" y="2231239"/>
        <a:ext cx="2467068" cy="1191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78FF-4AB3-4725-A66B-1EBFA1704D74}">
      <dsp:nvSpPr>
        <dsp:cNvPr id="0" name=""/>
        <dsp:cNvSpPr/>
      </dsp:nvSpPr>
      <dsp:spPr>
        <a:xfrm>
          <a:off x="754707" y="339429"/>
          <a:ext cx="4576571" cy="457657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Cutting-Edge Integration:</a:t>
          </a:r>
          <a:r>
            <a:rPr lang="en-US" sz="1300" b="1" kern="1200" dirty="0">
              <a:latin typeface="Avenir Next LT Pro"/>
            </a:rPr>
            <a:t> </a:t>
          </a:r>
          <a:r>
            <a:rPr lang="en-US" sz="1300" b="1" kern="1200" dirty="0"/>
            <a:t> </a:t>
          </a:r>
          <a:r>
            <a:rPr lang="en-US" sz="1300" b="1" kern="1200" dirty="0">
              <a:latin typeface="Avenir Next LT Pro"/>
            </a:rPr>
            <a:t>Random</a:t>
          </a:r>
          <a:r>
            <a:rPr lang="en-US" sz="1300" b="1" kern="1200" dirty="0"/>
            <a:t> </a:t>
          </a:r>
          <a:r>
            <a:rPr lang="en-US" sz="1300" b="1" kern="1200" dirty="0">
              <a:latin typeface="Avenir Next LT Pro"/>
            </a:rPr>
            <a:t>Forest</a:t>
          </a:r>
          <a:r>
            <a:rPr lang="en-US" sz="1300" b="1" kern="1200" dirty="0"/>
            <a:t> modeling for tackling imbalanced datasets in binary classification.</a:t>
          </a:r>
        </a:p>
      </dsp:txBody>
      <dsp:txXfrm>
        <a:off x="3095297" y="1186094"/>
        <a:ext cx="1688972" cy="1362074"/>
      </dsp:txXfrm>
    </dsp:sp>
    <dsp:sp modelId="{7CBE4C8E-1782-4983-994A-4981C6E53E41}">
      <dsp:nvSpPr>
        <dsp:cNvPr id="0" name=""/>
        <dsp:cNvSpPr/>
      </dsp:nvSpPr>
      <dsp:spPr>
        <a:xfrm>
          <a:off x="561838" y="532298"/>
          <a:ext cx="4576571" cy="457657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Revolutionary Innovation:</a:t>
          </a:r>
          <a:r>
            <a:rPr lang="en-US" sz="1300" b="1" kern="1200" dirty="0">
              <a:latin typeface="Avenir Next LT Pro"/>
            </a:rPr>
            <a:t> </a:t>
          </a:r>
          <a:r>
            <a:rPr lang="en-US" sz="1300" b="1" kern="1200" dirty="0"/>
            <a:t> state-of-the-art methods to handle imbalanced data effectively.</a:t>
          </a:r>
        </a:p>
      </dsp:txBody>
      <dsp:txXfrm>
        <a:off x="2931848" y="2902308"/>
        <a:ext cx="1688972" cy="1362074"/>
      </dsp:txXfrm>
    </dsp:sp>
    <dsp:sp modelId="{78BD5DC1-6E0B-4751-98B9-513A717FD8D6}">
      <dsp:nvSpPr>
        <dsp:cNvPr id="0" name=""/>
        <dsp:cNvSpPr/>
      </dsp:nvSpPr>
      <dsp:spPr>
        <a:xfrm>
          <a:off x="561838" y="532298"/>
          <a:ext cx="4576571" cy="457657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Unprecedented Performance:</a:t>
          </a:r>
          <a:r>
            <a:rPr lang="en-US" sz="1300" b="1" kern="1200" dirty="0">
              <a:latin typeface="Avenir Next LT Pro"/>
            </a:rPr>
            <a:t> </a:t>
          </a:r>
          <a:r>
            <a:rPr lang="en-US" sz="1300" b="1" kern="1200" dirty="0"/>
            <a:t> </a:t>
          </a:r>
          <a:r>
            <a:rPr lang="en-US" sz="1300" b="1" kern="1200" dirty="0">
              <a:latin typeface="Avenir Next LT Pro"/>
            </a:rPr>
            <a:t>Model</a:t>
          </a:r>
          <a:r>
            <a:rPr lang="en-US" sz="1300" b="1" kern="1200" dirty="0"/>
            <a:t> accuracy and performance, exceeding traditional approaches and expectations.</a:t>
          </a:r>
        </a:p>
      </dsp:txBody>
      <dsp:txXfrm>
        <a:off x="1079426" y="2902308"/>
        <a:ext cx="1688972" cy="1362074"/>
      </dsp:txXfrm>
    </dsp:sp>
    <dsp:sp modelId="{C79A41C7-D629-4387-9FFD-69AE5A98BA0B}">
      <dsp:nvSpPr>
        <dsp:cNvPr id="0" name=""/>
        <dsp:cNvSpPr/>
      </dsp:nvSpPr>
      <dsp:spPr>
        <a:xfrm>
          <a:off x="561838" y="532298"/>
          <a:ext cx="4576571" cy="457657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Versatile and Future-Proof:</a:t>
          </a:r>
          <a:r>
            <a:rPr lang="en-US" sz="1300" b="1" kern="1200" dirty="0">
              <a:latin typeface="Avenir Next LT Pro"/>
            </a:rPr>
            <a:t> </a:t>
          </a:r>
          <a:r>
            <a:rPr lang="en-US" sz="1300" b="1" kern="1200" dirty="0"/>
            <a:t> </a:t>
          </a:r>
          <a:r>
            <a:rPr lang="en-US" sz="1300" b="1" kern="1200" dirty="0">
              <a:latin typeface="Avenir Next LT Pro"/>
            </a:rPr>
            <a:t>bankruptcy prediction</a:t>
          </a:r>
          <a:r>
            <a:rPr lang="en-US" sz="1300" b="1" kern="1200" dirty="0"/>
            <a:t> ensuring relevance and impact in various applications.</a:t>
          </a:r>
        </a:p>
      </dsp:txBody>
      <dsp:txXfrm>
        <a:off x="1079426" y="1376785"/>
        <a:ext cx="1688972" cy="1362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88723-A2FB-42B2-874D-5686139BF734}">
      <dsp:nvSpPr>
        <dsp:cNvPr id="0" name=""/>
        <dsp:cNvSpPr/>
      </dsp:nvSpPr>
      <dsp:spPr>
        <a:xfrm>
          <a:off x="2667784" y="679402"/>
          <a:ext cx="523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34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609" y="722352"/>
        <a:ext cx="27697" cy="5539"/>
      </dsp:txXfrm>
    </dsp:sp>
    <dsp:sp modelId="{299D1F0D-73E4-48CC-AB6B-F7370B323481}">
      <dsp:nvSpPr>
        <dsp:cNvPr id="0" name=""/>
        <dsp:cNvSpPr/>
      </dsp:nvSpPr>
      <dsp:spPr>
        <a:xfrm>
          <a:off x="261118" y="2582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Preprocessing</a:t>
          </a:r>
        </a:p>
      </dsp:txBody>
      <dsp:txXfrm>
        <a:off x="261118" y="2582"/>
        <a:ext cx="2408466" cy="1445079"/>
      </dsp:txXfrm>
    </dsp:sp>
    <dsp:sp modelId="{4B329DD7-2BD7-4272-9618-9296297E788F}">
      <dsp:nvSpPr>
        <dsp:cNvPr id="0" name=""/>
        <dsp:cNvSpPr/>
      </dsp:nvSpPr>
      <dsp:spPr>
        <a:xfrm>
          <a:off x="1465351" y="1445862"/>
          <a:ext cx="2962413" cy="523347"/>
        </a:xfrm>
        <a:custGeom>
          <a:avLst/>
          <a:gdLst/>
          <a:ahLst/>
          <a:cxnLst/>
          <a:rect l="0" t="0" r="0" b="0"/>
          <a:pathLst>
            <a:path>
              <a:moveTo>
                <a:pt x="2962413" y="0"/>
              </a:moveTo>
              <a:lnTo>
                <a:pt x="2962413" y="278773"/>
              </a:lnTo>
              <a:lnTo>
                <a:pt x="0" y="278773"/>
              </a:lnTo>
              <a:lnTo>
                <a:pt x="0" y="52334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1214" y="1704766"/>
        <a:ext cx="150688" cy="5539"/>
      </dsp:txXfrm>
    </dsp:sp>
    <dsp:sp modelId="{F1E19A0E-22B4-4296-9930-6AECC95CD62C}">
      <dsp:nvSpPr>
        <dsp:cNvPr id="0" name=""/>
        <dsp:cNvSpPr/>
      </dsp:nvSpPr>
      <dsp:spPr>
        <a:xfrm>
          <a:off x="3223532" y="2582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Imbalanced Data</a:t>
          </a:r>
        </a:p>
      </dsp:txBody>
      <dsp:txXfrm>
        <a:off x="3223532" y="2582"/>
        <a:ext cx="2408466" cy="1445079"/>
      </dsp:txXfrm>
    </dsp:sp>
    <dsp:sp modelId="{DA0C6937-B992-4C91-8CB3-A1ED31D5B743}">
      <dsp:nvSpPr>
        <dsp:cNvPr id="0" name=""/>
        <dsp:cNvSpPr/>
      </dsp:nvSpPr>
      <dsp:spPr>
        <a:xfrm>
          <a:off x="2667784" y="2678429"/>
          <a:ext cx="523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34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609" y="2721379"/>
        <a:ext cx="27697" cy="5539"/>
      </dsp:txXfrm>
    </dsp:sp>
    <dsp:sp modelId="{230E8326-7CE6-4AAB-AD41-5CF4795394AF}">
      <dsp:nvSpPr>
        <dsp:cNvPr id="0" name=""/>
        <dsp:cNvSpPr/>
      </dsp:nvSpPr>
      <dsp:spPr>
        <a:xfrm>
          <a:off x="261118" y="2001609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Ensemble-Based Random Forest Model</a:t>
          </a:r>
        </a:p>
      </dsp:txBody>
      <dsp:txXfrm>
        <a:off x="261118" y="2001609"/>
        <a:ext cx="2408466" cy="1445079"/>
      </dsp:txXfrm>
    </dsp:sp>
    <dsp:sp modelId="{6210557B-61B1-4317-BFDB-77C0D992FBA3}">
      <dsp:nvSpPr>
        <dsp:cNvPr id="0" name=""/>
        <dsp:cNvSpPr/>
      </dsp:nvSpPr>
      <dsp:spPr>
        <a:xfrm>
          <a:off x="1465351" y="3444889"/>
          <a:ext cx="2962413" cy="523347"/>
        </a:xfrm>
        <a:custGeom>
          <a:avLst/>
          <a:gdLst/>
          <a:ahLst/>
          <a:cxnLst/>
          <a:rect l="0" t="0" r="0" b="0"/>
          <a:pathLst>
            <a:path>
              <a:moveTo>
                <a:pt x="2962413" y="0"/>
              </a:moveTo>
              <a:lnTo>
                <a:pt x="2962413" y="278773"/>
              </a:lnTo>
              <a:lnTo>
                <a:pt x="0" y="278773"/>
              </a:lnTo>
              <a:lnTo>
                <a:pt x="0" y="52334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1214" y="3703793"/>
        <a:ext cx="150688" cy="5539"/>
      </dsp:txXfrm>
    </dsp:sp>
    <dsp:sp modelId="{62CC8784-D73A-4FFC-A2B7-51014587A1BA}">
      <dsp:nvSpPr>
        <dsp:cNvPr id="0" name=""/>
        <dsp:cNvSpPr/>
      </dsp:nvSpPr>
      <dsp:spPr>
        <a:xfrm>
          <a:off x="3223532" y="2001609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Hyperparameter Optimization</a:t>
          </a:r>
        </a:p>
      </dsp:txBody>
      <dsp:txXfrm>
        <a:off x="3223532" y="2001609"/>
        <a:ext cx="2408466" cy="1445079"/>
      </dsp:txXfrm>
    </dsp:sp>
    <dsp:sp modelId="{2CA4443E-1109-4C83-834D-AC720E3173CC}">
      <dsp:nvSpPr>
        <dsp:cNvPr id="0" name=""/>
        <dsp:cNvSpPr/>
      </dsp:nvSpPr>
      <dsp:spPr>
        <a:xfrm>
          <a:off x="2667784" y="4677456"/>
          <a:ext cx="5233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34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609" y="4720406"/>
        <a:ext cx="27697" cy="5539"/>
      </dsp:txXfrm>
    </dsp:sp>
    <dsp:sp modelId="{C689FDF0-C021-4221-B9E6-E2FCEF2F48A1}">
      <dsp:nvSpPr>
        <dsp:cNvPr id="0" name=""/>
        <dsp:cNvSpPr/>
      </dsp:nvSpPr>
      <dsp:spPr>
        <a:xfrm>
          <a:off x="261118" y="4000636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Evaluation</a:t>
          </a:r>
        </a:p>
      </dsp:txBody>
      <dsp:txXfrm>
        <a:off x="261118" y="4000636"/>
        <a:ext cx="2408466" cy="1445079"/>
      </dsp:txXfrm>
    </dsp:sp>
    <dsp:sp modelId="{6726F361-73CD-422C-860D-C90D16DEF6E6}">
      <dsp:nvSpPr>
        <dsp:cNvPr id="0" name=""/>
        <dsp:cNvSpPr/>
      </dsp:nvSpPr>
      <dsp:spPr>
        <a:xfrm>
          <a:off x="3223532" y="4000636"/>
          <a:ext cx="2408466" cy="14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17" tIns="123879" rIns="118017" bIns="12387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Implementation and Deployment</a:t>
          </a:r>
        </a:p>
      </dsp:txBody>
      <dsp:txXfrm>
        <a:off x="3223532" y="4000636"/>
        <a:ext cx="2408466" cy="14450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0852-0E73-4745-AD63-4E4D63737EC8}">
      <dsp:nvSpPr>
        <dsp:cNvPr id="0" name=""/>
        <dsp:cNvSpPr/>
      </dsp:nvSpPr>
      <dsp:spPr>
        <a:xfrm>
          <a:off x="0" y="3769790"/>
          <a:ext cx="6160315" cy="1237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methodology proved robust and suitable for practical deployment, showcasing its potential for real-world applications in classification tasks.</a:t>
          </a:r>
        </a:p>
      </dsp:txBody>
      <dsp:txXfrm>
        <a:off x="0" y="3769790"/>
        <a:ext cx="6160315" cy="1237329"/>
      </dsp:txXfrm>
    </dsp:sp>
    <dsp:sp modelId="{6034429F-373E-4D6F-9C1A-9A48AB9358C3}">
      <dsp:nvSpPr>
        <dsp:cNvPr id="0" name=""/>
        <dsp:cNvSpPr/>
      </dsp:nvSpPr>
      <dsp:spPr>
        <a:xfrm rot="10800000">
          <a:off x="0" y="1885337"/>
          <a:ext cx="6160315" cy="1903012"/>
        </a:xfrm>
        <a:prstGeom prst="upArrowCallout">
          <a:avLst/>
        </a:prstGeom>
        <a:solidFill>
          <a:schemeClr val="accent2">
            <a:hueOff val="746205"/>
            <a:satOff val="-4176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Achieved significant enhancements in precision, recall, and F1-score metrics, demonstrating the effectiveness of the approach in handling imbalanced datasets.</a:t>
          </a:r>
        </a:p>
      </dsp:txBody>
      <dsp:txXfrm rot="10800000">
        <a:off x="0" y="1885337"/>
        <a:ext cx="6160315" cy="1236520"/>
      </dsp:txXfrm>
    </dsp:sp>
    <dsp:sp modelId="{5771DB4D-5158-4453-9C56-A3BECD25B45B}">
      <dsp:nvSpPr>
        <dsp:cNvPr id="0" name=""/>
        <dsp:cNvSpPr/>
      </dsp:nvSpPr>
      <dsp:spPr>
        <a:xfrm rot="10800000">
          <a:off x="0" y="885"/>
          <a:ext cx="6160315" cy="1903012"/>
        </a:xfrm>
        <a:prstGeom prst="upArrowCallout">
          <a:avLst/>
        </a:prstGeom>
        <a:solidFill>
          <a:schemeClr val="accent2">
            <a:hueOff val="1492410"/>
            <a:satOff val="-8351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Implemented random sampling techniques within an ensemble-based random forest model for bankruptcy prediction, resulting in improved accuracy and reduced bias towards the majority class.</a:t>
          </a:r>
        </a:p>
      </dsp:txBody>
      <dsp:txXfrm rot="10800000">
        <a:off x="0" y="885"/>
        <a:ext cx="6160315" cy="123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440" y="603007"/>
            <a:ext cx="3663724" cy="38291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ea typeface="+mj-lt"/>
                <a:cs typeface="+mj-lt"/>
              </a:rPr>
              <a:t>Imbalanced Data Classification Methods for Bankruptcy Data</a:t>
            </a:r>
            <a:endParaRPr lang="en-US" sz="4000" dirty="0"/>
          </a:p>
          <a:p>
            <a:pPr>
              <a:lnSpc>
                <a:spcPct val="90000"/>
              </a:lnSpc>
            </a:pP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747" y="4994839"/>
            <a:ext cx="3663724" cy="1192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latin typeface="Rockwell"/>
              </a:rPr>
              <a:t>RAGUL 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3E3213-1578-65B9-4D68-AD95316B4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"/>
          <a:stretch/>
        </p:blipFill>
        <p:spPr>
          <a:xfrm>
            <a:off x="6743651" y="685800"/>
            <a:ext cx="437927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D923A-8692-001C-88AA-110AF878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0991C-3D7E-8483-4C18-30B33F7CF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82873"/>
              </p:ext>
            </p:extLst>
          </p:nvPr>
        </p:nvGraphicFramePr>
        <p:xfrm>
          <a:off x="5068562" y="817510"/>
          <a:ext cx="6160315" cy="500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7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68DC4-A660-D4E9-D03E-E698A19C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4A39-3D13-8E25-F2D9-E1EAF87A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rebuchet MS"/>
              </a:rPr>
              <a:t>Introduction</a:t>
            </a:r>
            <a:endParaRPr lang="en-US" b="1">
              <a:latin typeface="Trebuchet MS"/>
            </a:endParaRPr>
          </a:p>
          <a:p>
            <a:r>
              <a:rPr lang="en-US">
                <a:latin typeface="Trebuchet MS"/>
              </a:rPr>
              <a:t>Problem Statement</a:t>
            </a:r>
          </a:p>
          <a:p>
            <a:r>
              <a:rPr lang="en-US">
                <a:latin typeface="Trebuchet MS"/>
              </a:rPr>
              <a:t>Project </a:t>
            </a:r>
          </a:p>
          <a:p>
            <a:r>
              <a:rPr lang="en-US">
                <a:latin typeface="Trebuchet MS"/>
              </a:rPr>
              <a:t>Overview</a:t>
            </a:r>
          </a:p>
          <a:p>
            <a:r>
              <a:rPr lang="en-US">
                <a:latin typeface="Trebuchet MS"/>
              </a:rPr>
              <a:t>End Users</a:t>
            </a:r>
          </a:p>
          <a:p>
            <a:r>
              <a:rPr lang="en-US">
                <a:latin typeface="Trebuchet MS"/>
              </a:rPr>
              <a:t>Solution and Value Proposition</a:t>
            </a:r>
          </a:p>
          <a:p>
            <a:r>
              <a:rPr lang="en-US">
                <a:latin typeface="Trebuchet MS"/>
              </a:rPr>
              <a:t>Key Features</a:t>
            </a:r>
          </a:p>
          <a:p>
            <a:r>
              <a:rPr lang="en-US">
                <a:latin typeface="Trebuchet MS"/>
              </a:rPr>
              <a:t>Modelling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rebuchet MS"/>
              </a:rPr>
              <a:t>Results</a:t>
            </a:r>
          </a:p>
          <a:p>
            <a:endParaRPr lang="en-US" b="1">
              <a:latin typeface="Avenir Next LT Pro Light"/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D1643A0-F38A-3529-4ED6-DC5B40E4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9" r="6330" b="-4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769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6BD0-B37C-61E6-143E-F1BC028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3C62274-2971-3ECF-D8CF-92C220D81D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7001" y="1250462"/>
          <a:ext cx="4914899" cy="492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7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85DA6E-9744-43B5-B516-200B586EE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494AD-371C-4987-843F-FA145E5B1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5537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034CF-9C36-4803-895D-210F6D73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64" y="381000"/>
            <a:ext cx="8870770" cy="685799"/>
          </a:xfrm>
        </p:spPr>
        <p:txBody>
          <a:bodyPr>
            <a:normAutofit/>
          </a:bodyPr>
          <a:lstStyle/>
          <a:p>
            <a:r>
              <a:rPr lang="en-US" sz="240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26F47-FECA-A10A-D5FA-458FA6D3B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891581"/>
              </p:ext>
            </p:extLst>
          </p:nvPr>
        </p:nvGraphicFramePr>
        <p:xfrm>
          <a:off x="786519" y="2451908"/>
          <a:ext cx="9758362" cy="345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6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347EC-6026-8F54-9F33-B9AF760B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END USERS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12B0103-CCE0-56FB-8599-9000BCA0B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167799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70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56769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06384-DD85-AED3-4B26-57E8E383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393B-6A0D-FB81-4842-CBD9E9F2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018" y="685800"/>
            <a:ext cx="4076700" cy="5486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Our solution involves applying random sampling techniques within an ensemble-based random forest framework to address the challenge of imbalanced datasets in binary classification, specifically focusing on bankruptcy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5AEB-7B47-E819-981E-A8065066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93D8E-F526-A162-E45B-95ADC1239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38300" y="2057400"/>
          <a:ext cx="8915402" cy="413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6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40504-B84F-41CC-C92A-F4751807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WOW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9EB93-146E-4662-F2E7-C065C72E9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09298"/>
              </p:ext>
            </p:extLst>
          </p:nvPr>
        </p:nvGraphicFramePr>
        <p:xfrm>
          <a:off x="4287519" y="873991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9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7FA88-8A0A-67C1-7175-79816A1F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582A35-7298-E36E-C4A5-4F78ADFFB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830506"/>
              </p:ext>
            </p:extLst>
          </p:nvPr>
        </p:nvGraphicFramePr>
        <p:xfrm>
          <a:off x="4529974" y="700809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9825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2"/>
      </a:lt2>
      <a:accent1>
        <a:srgbClr val="2EB855"/>
      </a:accent1>
      <a:accent2>
        <a:srgbClr val="22B68A"/>
      </a:accent2>
      <a:accent3>
        <a:srgbClr val="30B0C1"/>
      </a:accent3>
      <a:accent4>
        <a:srgbClr val="2570C7"/>
      </a:accent4>
      <a:accent5>
        <a:srgbClr val="373ED9"/>
      </a:accent5>
      <a:accent6>
        <a:srgbClr val="6227C8"/>
      </a:accent6>
      <a:hlink>
        <a:srgbClr val="BF3F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Rockwell</vt:lpstr>
      <vt:lpstr>Trebuchet MS</vt:lpstr>
      <vt:lpstr>EncaseVTI</vt:lpstr>
      <vt:lpstr>Imbalanced Data Classification Methods for Bankruptcy Data </vt:lpstr>
      <vt:lpstr>AGENDA</vt:lpstr>
      <vt:lpstr>PROBLEM STATEMENT</vt:lpstr>
      <vt:lpstr>PROJECT OVERVIEW</vt:lpstr>
      <vt:lpstr>END USERS</vt:lpstr>
      <vt:lpstr>SOLUTIONS </vt:lpstr>
      <vt:lpstr>VALUE PROPOSITION</vt:lpstr>
      <vt:lpstr>WOW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Ryan</dc:creator>
  <cp:lastModifiedBy>RAGUL N</cp:lastModifiedBy>
  <cp:revision>191</cp:revision>
  <dcterms:created xsi:type="dcterms:W3CDTF">2024-04-28T15:40:40Z</dcterms:created>
  <dcterms:modified xsi:type="dcterms:W3CDTF">2024-04-28T17:26:00Z</dcterms:modified>
</cp:coreProperties>
</file>