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Times New Roman Bold" charset="1" panose="02030802070405020303"/>
      <p:regular r:id="rId24"/>
    </p:embeddedFont>
    <p:embeddedFont>
      <p:font typeface="Times New Roman" charset="1" panose="02030502070405020303"/>
      <p:regular r:id="rId25"/>
    </p:embeddedFont>
    <p:embeddedFont>
      <p:font typeface="Canva Sans" charset="1" panose="020B0503030501040103"/>
      <p:regular r:id="rId26"/>
    </p:embeddedFont>
    <p:embeddedFont>
      <p:font typeface="Canva Sans Bold" charset="1" panose="020B08030305010401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https://pubmed.ncbi.nlm.nih.gov/35136968/" TargetMode="External" Type="http://schemas.openxmlformats.org/officeDocument/2006/relationships/hyperlink"/></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 Id="rId4" Target="../media/image2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9.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AutoShape 2" id="2"/>
          <p:cNvSpPr/>
          <p:nvPr/>
        </p:nvSpPr>
        <p:spPr>
          <a:xfrm>
            <a:off x="4223618" y="1033463"/>
            <a:ext cx="12663110" cy="0"/>
          </a:xfrm>
          <a:prstGeom prst="line">
            <a:avLst/>
          </a:prstGeom>
          <a:ln cap="flat" w="9525">
            <a:solidFill>
              <a:srgbClr val="000000"/>
            </a:solidFill>
            <a:prstDash val="solid"/>
            <a:headEnd type="none" len="sm" w="sm"/>
            <a:tailEnd type="none" len="sm" w="sm"/>
          </a:ln>
        </p:spPr>
      </p:sp>
      <p:sp>
        <p:nvSpPr>
          <p:cNvPr name="AutoShape 3" id="3"/>
          <p:cNvSpPr/>
          <p:nvPr/>
        </p:nvSpPr>
        <p:spPr>
          <a:xfrm>
            <a:off x="1028700" y="9253538"/>
            <a:ext cx="16230600" cy="4762"/>
          </a:xfrm>
          <a:prstGeom prst="line">
            <a:avLst/>
          </a:prstGeom>
          <a:ln cap="flat" w="9525">
            <a:solidFill>
              <a:srgbClr val="000000"/>
            </a:solidFill>
            <a:prstDash val="solid"/>
            <a:headEnd type="none" len="sm" w="sm"/>
            <a:tailEnd type="none" len="sm" w="sm"/>
          </a:ln>
        </p:spPr>
      </p:sp>
      <p:sp>
        <p:nvSpPr>
          <p:cNvPr name="Freeform 4" id="4"/>
          <p:cNvSpPr/>
          <p:nvPr/>
        </p:nvSpPr>
        <p:spPr>
          <a:xfrm flipH="false" flipV="false" rot="0">
            <a:off x="392852" y="400519"/>
            <a:ext cx="3506770" cy="1256362"/>
          </a:xfrm>
          <a:custGeom>
            <a:avLst/>
            <a:gdLst/>
            <a:ahLst/>
            <a:cxnLst/>
            <a:rect r="r" b="b" t="t" l="l"/>
            <a:pathLst>
              <a:path h="1256362" w="3506770">
                <a:moveTo>
                  <a:pt x="0" y="0"/>
                </a:moveTo>
                <a:lnTo>
                  <a:pt x="3506770" y="0"/>
                </a:lnTo>
                <a:lnTo>
                  <a:pt x="3506770" y="1256362"/>
                </a:lnTo>
                <a:lnTo>
                  <a:pt x="0" y="1256362"/>
                </a:lnTo>
                <a:lnTo>
                  <a:pt x="0" y="0"/>
                </a:lnTo>
                <a:close/>
              </a:path>
            </a:pathLst>
          </a:custGeom>
          <a:blipFill>
            <a:blip r:embed="rId2"/>
            <a:stretch>
              <a:fillRect l="0" t="0" r="0" b="0"/>
            </a:stretch>
          </a:blipFill>
        </p:spPr>
      </p:sp>
      <p:sp>
        <p:nvSpPr>
          <p:cNvPr name="TextBox 5" id="5"/>
          <p:cNvSpPr txBox="true"/>
          <p:nvPr/>
        </p:nvSpPr>
        <p:spPr>
          <a:xfrm rot="0">
            <a:off x="0" y="1966263"/>
            <a:ext cx="18288000" cy="1969219"/>
          </a:xfrm>
          <a:prstGeom prst="rect">
            <a:avLst/>
          </a:prstGeom>
        </p:spPr>
        <p:txBody>
          <a:bodyPr anchor="t" rtlCol="false" tIns="0" lIns="0" bIns="0" rIns="0">
            <a:spAutoFit/>
          </a:bodyPr>
          <a:lstStyle/>
          <a:p>
            <a:pPr algn="ctr">
              <a:lnSpc>
                <a:spcPts val="7595"/>
              </a:lnSpc>
              <a:spcBef>
                <a:spcPct val="0"/>
              </a:spcBef>
            </a:pPr>
            <a:r>
              <a:rPr lang="en-US" b="true" sz="5063" spc="20">
                <a:solidFill>
                  <a:srgbClr val="3D3D3D"/>
                </a:solidFill>
                <a:latin typeface="Times New Roman Bold"/>
                <a:ea typeface="Times New Roman Bold"/>
                <a:cs typeface="Times New Roman Bold"/>
                <a:sym typeface="Times New Roman Bold"/>
              </a:rPr>
              <a:t>Computational Framework for Understanding Microbial Pathogenesis and Antimicrobial Resistance (AMR)</a:t>
            </a:r>
          </a:p>
        </p:txBody>
      </p:sp>
      <p:sp>
        <p:nvSpPr>
          <p:cNvPr name="TextBox 6" id="6"/>
          <p:cNvSpPr txBox="true"/>
          <p:nvPr/>
        </p:nvSpPr>
        <p:spPr>
          <a:xfrm rot="0">
            <a:off x="3613495" y="4485088"/>
            <a:ext cx="11061011" cy="630598"/>
          </a:xfrm>
          <a:prstGeom prst="rect">
            <a:avLst/>
          </a:prstGeom>
        </p:spPr>
        <p:txBody>
          <a:bodyPr anchor="t" rtlCol="false" tIns="0" lIns="0" bIns="0" rIns="0">
            <a:spAutoFit/>
          </a:bodyPr>
          <a:lstStyle/>
          <a:p>
            <a:pPr algn="ctr">
              <a:lnSpc>
                <a:spcPts val="4799"/>
              </a:lnSpc>
              <a:spcBef>
                <a:spcPct val="0"/>
              </a:spcBef>
            </a:pPr>
            <a:r>
              <a:rPr lang="en-US" sz="3199" spc="12">
                <a:solidFill>
                  <a:srgbClr val="3D3D3D"/>
                </a:solidFill>
                <a:latin typeface="Times New Roman"/>
                <a:ea typeface="Times New Roman"/>
                <a:cs typeface="Times New Roman"/>
                <a:sym typeface="Times New Roman"/>
              </a:rPr>
              <a:t>Molecular Biology and Basic Cellular Physiology  (24AIM112 )</a:t>
            </a:r>
          </a:p>
        </p:txBody>
      </p:sp>
      <p:sp>
        <p:nvSpPr>
          <p:cNvPr name="TextBox 7" id="7"/>
          <p:cNvSpPr txBox="true"/>
          <p:nvPr/>
        </p:nvSpPr>
        <p:spPr>
          <a:xfrm rot="0">
            <a:off x="5409187" y="6146250"/>
            <a:ext cx="7469626" cy="2394725"/>
          </a:xfrm>
          <a:prstGeom prst="rect">
            <a:avLst/>
          </a:prstGeom>
        </p:spPr>
        <p:txBody>
          <a:bodyPr anchor="t" rtlCol="false" tIns="0" lIns="0" bIns="0" rIns="0">
            <a:spAutoFit/>
          </a:bodyPr>
          <a:lstStyle/>
          <a:p>
            <a:pPr algn="l">
              <a:lnSpc>
                <a:spcPts val="4719"/>
              </a:lnSpc>
            </a:pPr>
            <a:r>
              <a:rPr lang="en-US" sz="3146" spc="12">
                <a:solidFill>
                  <a:srgbClr val="3D3D3D"/>
                </a:solidFill>
                <a:latin typeface="Times New Roman"/>
                <a:ea typeface="Times New Roman"/>
                <a:cs typeface="Times New Roman"/>
                <a:sym typeface="Times New Roman"/>
              </a:rPr>
              <a:t>RAGUL U.             - CB.AI.U4AIM24036</a:t>
            </a:r>
          </a:p>
          <a:p>
            <a:pPr algn="l">
              <a:lnSpc>
                <a:spcPts val="4719"/>
              </a:lnSpc>
            </a:pPr>
            <a:r>
              <a:rPr lang="en-US" sz="3146" spc="12">
                <a:solidFill>
                  <a:srgbClr val="3D3D3D"/>
                </a:solidFill>
                <a:latin typeface="Times New Roman"/>
                <a:ea typeface="Times New Roman"/>
                <a:cs typeface="Times New Roman"/>
                <a:sym typeface="Times New Roman"/>
              </a:rPr>
              <a:t>RAMKUMAR R.  - CB.AI.U4AIM24033</a:t>
            </a:r>
          </a:p>
          <a:p>
            <a:pPr algn="l">
              <a:lnSpc>
                <a:spcPts val="4719"/>
              </a:lnSpc>
            </a:pPr>
            <a:r>
              <a:rPr lang="en-US" sz="3146" spc="12">
                <a:solidFill>
                  <a:srgbClr val="3D3D3D"/>
                </a:solidFill>
                <a:latin typeface="Times New Roman"/>
                <a:ea typeface="Times New Roman"/>
                <a:cs typeface="Times New Roman"/>
                <a:sym typeface="Times New Roman"/>
              </a:rPr>
              <a:t>SHWETHA P.        - CB.AI.U4AIM24042</a:t>
            </a:r>
          </a:p>
          <a:p>
            <a:pPr algn="l">
              <a:lnSpc>
                <a:spcPts val="4719"/>
              </a:lnSpc>
              <a:spcBef>
                <a:spcPct val="0"/>
              </a:spcBef>
            </a:pPr>
            <a:r>
              <a:rPr lang="en-US" sz="3146" spc="12">
                <a:solidFill>
                  <a:srgbClr val="3D3D3D"/>
                </a:solidFill>
                <a:latin typeface="Times New Roman"/>
                <a:ea typeface="Times New Roman"/>
                <a:cs typeface="Times New Roman"/>
                <a:sym typeface="Times New Roman"/>
              </a:rPr>
              <a:t>PRAGALYA M.    - CB.AI.U4AIM24032</a:t>
            </a:r>
          </a:p>
        </p:txBody>
      </p:sp>
      <p:sp>
        <p:nvSpPr>
          <p:cNvPr name="TextBox 8" id="8"/>
          <p:cNvSpPr txBox="true"/>
          <p:nvPr/>
        </p:nvSpPr>
        <p:spPr>
          <a:xfrm rot="0">
            <a:off x="3466763" y="4963245"/>
            <a:ext cx="11354473" cy="630597"/>
          </a:xfrm>
          <a:prstGeom prst="rect">
            <a:avLst/>
          </a:prstGeom>
        </p:spPr>
        <p:txBody>
          <a:bodyPr anchor="t" rtlCol="false" tIns="0" lIns="0" bIns="0" rIns="0">
            <a:spAutoFit/>
          </a:bodyPr>
          <a:lstStyle/>
          <a:p>
            <a:pPr algn="ctr">
              <a:lnSpc>
                <a:spcPts val="4799"/>
              </a:lnSpc>
              <a:spcBef>
                <a:spcPct val="0"/>
              </a:spcBef>
            </a:pPr>
            <a:r>
              <a:rPr lang="en-US" sz="3199" spc="12">
                <a:solidFill>
                  <a:srgbClr val="3D3D3D"/>
                </a:solidFill>
                <a:latin typeface="Times New Roman"/>
                <a:ea typeface="Times New Roman"/>
                <a:cs typeface="Times New Roman"/>
                <a:sym typeface="Times New Roman"/>
              </a:rPr>
              <a:t>Ethics, Innovative Research, Businesses &amp; IPR  (24AIM115 )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AutoShape 2" id="2"/>
          <p:cNvSpPr/>
          <p:nvPr/>
        </p:nvSpPr>
        <p:spPr>
          <a:xfrm>
            <a:off x="4223618" y="1033463"/>
            <a:ext cx="12663110" cy="0"/>
          </a:xfrm>
          <a:prstGeom prst="line">
            <a:avLst/>
          </a:prstGeom>
          <a:ln cap="flat" w="9525">
            <a:solidFill>
              <a:srgbClr val="000000"/>
            </a:solidFill>
            <a:prstDash val="solid"/>
            <a:headEnd type="none" len="sm" w="sm"/>
            <a:tailEnd type="none" len="sm" w="sm"/>
          </a:ln>
        </p:spPr>
      </p:sp>
      <p:sp>
        <p:nvSpPr>
          <p:cNvPr name="AutoShape 3" id="3"/>
          <p:cNvSpPr/>
          <p:nvPr/>
        </p:nvSpPr>
        <p:spPr>
          <a:xfrm>
            <a:off x="1028700" y="9253538"/>
            <a:ext cx="16230600" cy="4762"/>
          </a:xfrm>
          <a:prstGeom prst="line">
            <a:avLst/>
          </a:prstGeom>
          <a:ln cap="flat" w="9525">
            <a:solidFill>
              <a:srgbClr val="000000"/>
            </a:solidFill>
            <a:prstDash val="solid"/>
            <a:headEnd type="none" len="sm" w="sm"/>
            <a:tailEnd type="none" len="sm" w="sm"/>
          </a:ln>
        </p:spPr>
      </p:sp>
      <p:sp>
        <p:nvSpPr>
          <p:cNvPr name="Freeform 4" id="4"/>
          <p:cNvSpPr/>
          <p:nvPr/>
        </p:nvSpPr>
        <p:spPr>
          <a:xfrm flipH="false" flipV="false" rot="0">
            <a:off x="392852" y="400519"/>
            <a:ext cx="3506770" cy="1256362"/>
          </a:xfrm>
          <a:custGeom>
            <a:avLst/>
            <a:gdLst/>
            <a:ahLst/>
            <a:cxnLst/>
            <a:rect r="r" b="b" t="t" l="l"/>
            <a:pathLst>
              <a:path h="1256362" w="3506770">
                <a:moveTo>
                  <a:pt x="0" y="0"/>
                </a:moveTo>
                <a:lnTo>
                  <a:pt x="3506770" y="0"/>
                </a:lnTo>
                <a:lnTo>
                  <a:pt x="3506770" y="1256362"/>
                </a:lnTo>
                <a:lnTo>
                  <a:pt x="0" y="1256362"/>
                </a:lnTo>
                <a:lnTo>
                  <a:pt x="0" y="0"/>
                </a:lnTo>
                <a:close/>
              </a:path>
            </a:pathLst>
          </a:custGeom>
          <a:blipFill>
            <a:blip r:embed="rId2"/>
            <a:stretch>
              <a:fillRect l="0" t="0" r="0" b="0"/>
            </a:stretch>
          </a:blipFill>
        </p:spPr>
      </p:sp>
      <p:sp>
        <p:nvSpPr>
          <p:cNvPr name="Freeform 5" id="5"/>
          <p:cNvSpPr/>
          <p:nvPr/>
        </p:nvSpPr>
        <p:spPr>
          <a:xfrm flipH="false" flipV="false" rot="0">
            <a:off x="413922" y="3009320"/>
            <a:ext cx="8608787" cy="5348842"/>
          </a:xfrm>
          <a:custGeom>
            <a:avLst/>
            <a:gdLst/>
            <a:ahLst/>
            <a:cxnLst/>
            <a:rect r="r" b="b" t="t" l="l"/>
            <a:pathLst>
              <a:path h="5348842" w="8608787">
                <a:moveTo>
                  <a:pt x="0" y="0"/>
                </a:moveTo>
                <a:lnTo>
                  <a:pt x="8608787" y="0"/>
                </a:lnTo>
                <a:lnTo>
                  <a:pt x="8608787" y="5348842"/>
                </a:lnTo>
                <a:lnTo>
                  <a:pt x="0" y="5348842"/>
                </a:lnTo>
                <a:lnTo>
                  <a:pt x="0" y="0"/>
                </a:lnTo>
                <a:close/>
              </a:path>
            </a:pathLst>
          </a:custGeom>
          <a:blipFill>
            <a:blip r:embed="rId3"/>
            <a:stretch>
              <a:fillRect l="0" t="0" r="0" b="0"/>
            </a:stretch>
          </a:blipFill>
          <a:ln w="38100" cap="sq">
            <a:solidFill>
              <a:srgbClr val="000000"/>
            </a:solidFill>
            <a:prstDash val="solid"/>
            <a:miter/>
          </a:ln>
        </p:spPr>
      </p:sp>
      <p:sp>
        <p:nvSpPr>
          <p:cNvPr name="Freeform 6" id="6"/>
          <p:cNvSpPr/>
          <p:nvPr/>
        </p:nvSpPr>
        <p:spPr>
          <a:xfrm flipH="false" flipV="false" rot="0">
            <a:off x="9185297" y="3017352"/>
            <a:ext cx="8688781" cy="5340810"/>
          </a:xfrm>
          <a:custGeom>
            <a:avLst/>
            <a:gdLst/>
            <a:ahLst/>
            <a:cxnLst/>
            <a:rect r="r" b="b" t="t" l="l"/>
            <a:pathLst>
              <a:path h="5340810" w="8688781">
                <a:moveTo>
                  <a:pt x="0" y="0"/>
                </a:moveTo>
                <a:lnTo>
                  <a:pt x="8688781" y="0"/>
                </a:lnTo>
                <a:lnTo>
                  <a:pt x="8688781" y="5340810"/>
                </a:lnTo>
                <a:lnTo>
                  <a:pt x="0" y="5340810"/>
                </a:lnTo>
                <a:lnTo>
                  <a:pt x="0" y="0"/>
                </a:lnTo>
                <a:close/>
              </a:path>
            </a:pathLst>
          </a:custGeom>
          <a:blipFill>
            <a:blip r:embed="rId4"/>
            <a:stretch>
              <a:fillRect l="0" t="0" r="0" b="0"/>
            </a:stretch>
          </a:blipFill>
          <a:ln w="38100" cap="sq">
            <a:solidFill>
              <a:srgbClr val="000000"/>
            </a:solidFill>
            <a:prstDash val="solid"/>
            <a:miter/>
          </a:ln>
        </p:spPr>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10</a:t>
            </a:r>
          </a:p>
        </p:txBody>
      </p:sp>
      <p:sp>
        <p:nvSpPr>
          <p:cNvPr name="TextBox 8" id="8"/>
          <p:cNvSpPr txBox="true"/>
          <p:nvPr/>
        </p:nvSpPr>
        <p:spPr>
          <a:xfrm rot="0">
            <a:off x="6521094" y="1401092"/>
            <a:ext cx="5245811" cy="1007236"/>
          </a:xfrm>
          <a:prstGeom prst="rect">
            <a:avLst/>
          </a:prstGeom>
        </p:spPr>
        <p:txBody>
          <a:bodyPr anchor="t" rtlCol="false" tIns="0" lIns="0" bIns="0" rIns="0">
            <a:spAutoFit/>
          </a:bodyPr>
          <a:lstStyle/>
          <a:p>
            <a:pPr algn="ctr">
              <a:lnSpc>
                <a:spcPts val="7595"/>
              </a:lnSpc>
              <a:spcBef>
                <a:spcPct val="0"/>
              </a:spcBef>
            </a:pPr>
            <a:r>
              <a:rPr lang="en-US" b="true" sz="5063" spc="20" u="sng">
                <a:solidFill>
                  <a:srgbClr val="3D3D3D"/>
                </a:solidFill>
                <a:latin typeface="Times New Roman Bold"/>
                <a:ea typeface="Times New Roman Bold"/>
                <a:cs typeface="Times New Roman Bold"/>
                <a:sym typeface="Times New Roman Bold"/>
              </a:rPr>
              <a:t>User - Interface</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D9D9D9"/>
        </a:solidFill>
      </p:bgPr>
    </p:bg>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11</a:t>
            </a:r>
          </a:p>
        </p:txBody>
      </p:sp>
      <p:sp>
        <p:nvSpPr>
          <p:cNvPr name="TextBox 3" id="3"/>
          <p:cNvSpPr txBox="true"/>
          <p:nvPr/>
        </p:nvSpPr>
        <p:spPr>
          <a:xfrm rot="0">
            <a:off x="721815" y="764035"/>
            <a:ext cx="5118330" cy="887055"/>
          </a:xfrm>
          <a:prstGeom prst="rect">
            <a:avLst/>
          </a:prstGeom>
        </p:spPr>
        <p:txBody>
          <a:bodyPr anchor="t" rtlCol="false" tIns="0" lIns="0" bIns="0" rIns="0">
            <a:spAutoFit/>
          </a:bodyPr>
          <a:lstStyle/>
          <a:p>
            <a:pPr algn="ctr">
              <a:lnSpc>
                <a:spcPts val="7279"/>
              </a:lnSpc>
              <a:spcBef>
                <a:spcPct val="0"/>
              </a:spcBef>
            </a:pPr>
            <a:r>
              <a:rPr lang="en-US" b="true" sz="5199">
                <a:solidFill>
                  <a:srgbClr val="3D3D3D"/>
                </a:solidFill>
                <a:latin typeface="Canva Sans Bold"/>
                <a:ea typeface="Canva Sans Bold"/>
                <a:cs typeface="Canva Sans Bold"/>
                <a:sym typeface="Canva Sans Bold"/>
              </a:rPr>
              <a:t>FUTURE WORK: </a:t>
            </a:r>
          </a:p>
        </p:txBody>
      </p:sp>
      <p:sp>
        <p:nvSpPr>
          <p:cNvPr name="TextBox 4" id="4"/>
          <p:cNvSpPr txBox="true"/>
          <p:nvPr/>
        </p:nvSpPr>
        <p:spPr>
          <a:xfrm rot="0">
            <a:off x="2125741" y="2136325"/>
            <a:ext cx="15133559" cy="6782789"/>
          </a:xfrm>
          <a:prstGeom prst="rect">
            <a:avLst/>
          </a:prstGeom>
        </p:spPr>
        <p:txBody>
          <a:bodyPr anchor="t" rtlCol="false" tIns="0" lIns="0" bIns="0" rIns="0">
            <a:spAutoFit/>
          </a:bodyPr>
          <a:lstStyle/>
          <a:p>
            <a:pPr algn="just" marL="833827" indent="-416914" lvl="1">
              <a:lnSpc>
                <a:spcPts val="5406"/>
              </a:lnSpc>
              <a:buFont typeface="Arial"/>
              <a:buChar char="•"/>
            </a:pPr>
            <a:r>
              <a:rPr lang="en-US" sz="3862">
                <a:solidFill>
                  <a:srgbClr val="3D3D3D"/>
                </a:solidFill>
                <a:latin typeface="Canva Sans"/>
                <a:ea typeface="Canva Sans"/>
                <a:cs typeface="Canva Sans"/>
                <a:sym typeface="Canva Sans"/>
              </a:rPr>
              <a:t>Further classes of resistance gene will be added for better prediction and understanding. </a:t>
            </a:r>
          </a:p>
          <a:p>
            <a:pPr algn="just" marL="833827" indent="-416914" lvl="1">
              <a:lnSpc>
                <a:spcPts val="5406"/>
              </a:lnSpc>
              <a:buFont typeface="Arial"/>
              <a:buChar char="•"/>
            </a:pPr>
            <a:r>
              <a:rPr lang="en-US" sz="3862">
                <a:solidFill>
                  <a:srgbClr val="3D3D3D"/>
                </a:solidFill>
                <a:latin typeface="Canva Sans"/>
                <a:ea typeface="Canva Sans"/>
                <a:cs typeface="Canva Sans"/>
                <a:sym typeface="Canva Sans"/>
              </a:rPr>
              <a:t>Incorporating larger datasets to improve model generalizability.</a:t>
            </a:r>
          </a:p>
          <a:p>
            <a:pPr algn="just" marL="833827" indent="-416914" lvl="1">
              <a:lnSpc>
                <a:spcPts val="5406"/>
              </a:lnSpc>
              <a:buFont typeface="Arial"/>
              <a:buChar char="•"/>
            </a:pPr>
            <a:r>
              <a:rPr lang="en-US" sz="3862">
                <a:solidFill>
                  <a:srgbClr val="3D3D3D"/>
                </a:solidFill>
                <a:latin typeface="Canva Sans"/>
                <a:ea typeface="Canva Sans"/>
                <a:cs typeface="Canva Sans"/>
                <a:sym typeface="Canva Sans"/>
              </a:rPr>
              <a:t>Including more bacterial strains, viral genomes, and fungal pathogens.</a:t>
            </a:r>
          </a:p>
          <a:p>
            <a:pPr algn="just" marL="833827" indent="-416914" lvl="1">
              <a:lnSpc>
                <a:spcPts val="5406"/>
              </a:lnSpc>
              <a:buFont typeface="Arial"/>
              <a:buChar char="•"/>
            </a:pPr>
            <a:r>
              <a:rPr lang="en-US" sz="3862">
                <a:solidFill>
                  <a:srgbClr val="3D3D3D"/>
                </a:solidFill>
                <a:latin typeface="Canva Sans"/>
                <a:ea typeface="Canva Sans"/>
                <a:cs typeface="Canva Sans"/>
                <a:sym typeface="Canva Sans"/>
              </a:rPr>
              <a:t>Using ML to forecast the emergence of new resistance genes.</a:t>
            </a:r>
          </a:p>
          <a:p>
            <a:pPr algn="just" marL="833827" indent="-416914" lvl="1">
              <a:lnSpc>
                <a:spcPts val="5406"/>
              </a:lnSpc>
              <a:spcBef>
                <a:spcPct val="0"/>
              </a:spcBef>
              <a:buFont typeface="Arial"/>
              <a:buChar char="•"/>
            </a:pPr>
            <a:r>
              <a:rPr lang="en-US" sz="3862">
                <a:solidFill>
                  <a:srgbClr val="3D3D3D"/>
                </a:solidFill>
                <a:latin typeface="Canva Sans"/>
                <a:ea typeface="Canva Sans"/>
                <a:cs typeface="Canva Sans"/>
                <a:sym typeface="Canva Sans"/>
              </a:rPr>
              <a:t>UI interface for integration of amr prediction with virulence prediction for better  access.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Freeform 2" id="2"/>
          <p:cNvSpPr/>
          <p:nvPr/>
        </p:nvSpPr>
        <p:spPr>
          <a:xfrm flipH="false" flipV="false" rot="0">
            <a:off x="3052066" y="4999273"/>
            <a:ext cx="12183868" cy="1446834"/>
          </a:xfrm>
          <a:custGeom>
            <a:avLst/>
            <a:gdLst/>
            <a:ahLst/>
            <a:cxnLst/>
            <a:rect r="r" b="b" t="t" l="l"/>
            <a:pathLst>
              <a:path h="1446834" w="12183868">
                <a:moveTo>
                  <a:pt x="0" y="0"/>
                </a:moveTo>
                <a:lnTo>
                  <a:pt x="12183868" y="0"/>
                </a:lnTo>
                <a:lnTo>
                  <a:pt x="12183868" y="1446835"/>
                </a:lnTo>
                <a:lnTo>
                  <a:pt x="0" y="1446835"/>
                </a:lnTo>
                <a:lnTo>
                  <a:pt x="0" y="0"/>
                </a:lnTo>
                <a:close/>
              </a:path>
            </a:pathLst>
          </a:custGeom>
          <a:blipFill>
            <a:blip r:embed="rId2"/>
            <a:stretch>
              <a:fillRect l="0" t="0" r="0" b="0"/>
            </a:stretch>
          </a:blipFill>
        </p:spPr>
      </p:sp>
      <p:sp>
        <p:nvSpPr>
          <p:cNvPr name="Freeform 3" id="3"/>
          <p:cNvSpPr/>
          <p:nvPr/>
        </p:nvSpPr>
        <p:spPr>
          <a:xfrm flipH="false" flipV="false" rot="0">
            <a:off x="3052066" y="7403053"/>
            <a:ext cx="12183868" cy="2177866"/>
          </a:xfrm>
          <a:custGeom>
            <a:avLst/>
            <a:gdLst/>
            <a:ahLst/>
            <a:cxnLst/>
            <a:rect r="r" b="b" t="t" l="l"/>
            <a:pathLst>
              <a:path h="2177866" w="12183868">
                <a:moveTo>
                  <a:pt x="0" y="0"/>
                </a:moveTo>
                <a:lnTo>
                  <a:pt x="12183868" y="0"/>
                </a:lnTo>
                <a:lnTo>
                  <a:pt x="12183868" y="2177866"/>
                </a:lnTo>
                <a:lnTo>
                  <a:pt x="0" y="2177866"/>
                </a:lnTo>
                <a:lnTo>
                  <a:pt x="0" y="0"/>
                </a:lnTo>
                <a:close/>
              </a:path>
            </a:pathLst>
          </a:custGeom>
          <a:blipFill>
            <a:blip r:embed="rId3"/>
            <a:stretch>
              <a:fillRect l="0" t="0" r="0" b="0"/>
            </a:stretch>
          </a:blipFill>
        </p:spPr>
      </p:sp>
      <p:sp>
        <p:nvSpPr>
          <p:cNvPr name="Freeform 4" id="4"/>
          <p:cNvSpPr/>
          <p:nvPr/>
        </p:nvSpPr>
        <p:spPr>
          <a:xfrm flipH="false" flipV="false" rot="0">
            <a:off x="3052066" y="3801669"/>
            <a:ext cx="12183868" cy="959480"/>
          </a:xfrm>
          <a:custGeom>
            <a:avLst/>
            <a:gdLst/>
            <a:ahLst/>
            <a:cxnLst/>
            <a:rect r="r" b="b" t="t" l="l"/>
            <a:pathLst>
              <a:path h="959480" w="12183868">
                <a:moveTo>
                  <a:pt x="0" y="0"/>
                </a:moveTo>
                <a:lnTo>
                  <a:pt x="12183868" y="0"/>
                </a:lnTo>
                <a:lnTo>
                  <a:pt x="12183868" y="959479"/>
                </a:lnTo>
                <a:lnTo>
                  <a:pt x="0" y="959479"/>
                </a:lnTo>
                <a:lnTo>
                  <a:pt x="0" y="0"/>
                </a:lnTo>
                <a:close/>
              </a:path>
            </a:pathLst>
          </a:custGeom>
          <a:blipFill>
            <a:blip r:embed="rId4"/>
            <a:stretch>
              <a:fillRect l="0" t="0" r="0" b="0"/>
            </a:stretch>
          </a:blipFill>
        </p:spPr>
      </p:sp>
      <p:sp>
        <p:nvSpPr>
          <p:cNvPr name="TextBox 5" id="5"/>
          <p:cNvSpPr txBox="true"/>
          <p:nvPr/>
        </p:nvSpPr>
        <p:spPr>
          <a:xfrm rot="0">
            <a:off x="362533" y="226300"/>
            <a:ext cx="11251993" cy="693420"/>
          </a:xfrm>
          <a:prstGeom prst="rect">
            <a:avLst/>
          </a:prstGeom>
        </p:spPr>
        <p:txBody>
          <a:bodyPr anchor="t" rtlCol="false" tIns="0" lIns="0" bIns="0" rIns="0">
            <a:spAutoFit/>
          </a:bodyPr>
          <a:lstStyle/>
          <a:p>
            <a:pPr algn="l">
              <a:lnSpc>
                <a:spcPts val="5700"/>
              </a:lnSpc>
              <a:spcBef>
                <a:spcPct val="0"/>
              </a:spcBef>
            </a:pPr>
            <a:r>
              <a:rPr lang="en-US" b="true" sz="3800" spc="15" u="sng">
                <a:solidFill>
                  <a:srgbClr val="3D3D3D"/>
                </a:solidFill>
                <a:latin typeface="Canva Sans Bold"/>
                <a:ea typeface="Canva Sans Bold"/>
                <a:cs typeface="Canva Sans Bold"/>
                <a:sym typeface="Canva Sans Bold"/>
              </a:rPr>
              <a:t>PAPER 1</a:t>
            </a:r>
            <a:r>
              <a:rPr lang="en-US" b="true" sz="3800" spc="15">
                <a:solidFill>
                  <a:srgbClr val="3D3D3D"/>
                </a:solidFill>
                <a:latin typeface="Canva Sans Bold"/>
                <a:ea typeface="Canva Sans Bold"/>
                <a:cs typeface="Canva Sans Bold"/>
                <a:sym typeface="Canva Sans Bold"/>
              </a:rPr>
              <a:t> -</a:t>
            </a:r>
            <a:r>
              <a:rPr lang="en-US" sz="3800" spc="15">
                <a:solidFill>
                  <a:srgbClr val="3D3D3D"/>
                </a:solidFill>
                <a:latin typeface="Canva Sans"/>
                <a:ea typeface="Canva Sans"/>
                <a:cs typeface="Canva Sans"/>
                <a:sym typeface="Canva Sans"/>
              </a:rPr>
              <a:t> </a:t>
            </a:r>
            <a:r>
              <a:rPr lang="en-US" b="true" sz="3800" spc="15">
                <a:solidFill>
                  <a:srgbClr val="3D3D3D"/>
                </a:solidFill>
                <a:latin typeface="Canva Sans Bold"/>
                <a:ea typeface="Canva Sans Bold"/>
                <a:cs typeface="Canva Sans Bold"/>
                <a:sym typeface="Canva Sans Bold"/>
                <a:hlinkClick r:id="rId5" tooltip="https://pubmed.ncbi.nlm.nih.gov/35136968/"/>
              </a:rPr>
              <a:t>Ethics and antibiotic resistance</a:t>
            </a:r>
          </a:p>
        </p:txBody>
      </p:sp>
      <p:sp>
        <p:nvSpPr>
          <p:cNvPr name="TextBox 6" id="6"/>
          <p:cNvSpPr txBox="true"/>
          <p:nvPr/>
        </p:nvSpPr>
        <p:spPr>
          <a:xfrm rot="0">
            <a:off x="865429" y="1104844"/>
            <a:ext cx="15763590" cy="1714881"/>
          </a:xfrm>
          <a:prstGeom prst="rect">
            <a:avLst/>
          </a:prstGeom>
        </p:spPr>
        <p:txBody>
          <a:bodyPr anchor="t" rtlCol="false" tIns="0" lIns="0" bIns="0" rIns="0">
            <a:spAutoFit/>
          </a:bodyPr>
          <a:lstStyle/>
          <a:p>
            <a:pPr algn="l" marL="645540" indent="-322770" lvl="1">
              <a:lnSpc>
                <a:spcPts val="4484"/>
              </a:lnSpc>
              <a:buFont typeface="Arial"/>
              <a:buChar char="•"/>
            </a:pPr>
            <a:r>
              <a:rPr lang="en-US" sz="2989" spc="11">
                <a:solidFill>
                  <a:srgbClr val="000000"/>
                </a:solidFill>
                <a:latin typeface="Times New Roman"/>
                <a:ea typeface="Times New Roman"/>
                <a:cs typeface="Times New Roman"/>
                <a:sym typeface="Times New Roman"/>
              </a:rPr>
              <a:t>T</a:t>
            </a:r>
            <a:r>
              <a:rPr lang="en-US" sz="2989" spc="11">
                <a:solidFill>
                  <a:srgbClr val="000000"/>
                </a:solidFill>
                <a:latin typeface="Times New Roman"/>
                <a:ea typeface="Times New Roman"/>
                <a:cs typeface="Times New Roman"/>
                <a:sym typeface="Times New Roman"/>
              </a:rPr>
              <a:t>he ethical challenges posed by antibiotic resistance, emphasizing the severe and unevenly distributed health consequences. It critiques common frameworks like patient responsibility, the tragedy of the commons, and antibiotic stewardship, highlighting their limitations</a:t>
            </a:r>
          </a:p>
        </p:txBody>
      </p:sp>
      <p:sp>
        <p:nvSpPr>
          <p:cNvPr name="TextBox 7" id="7"/>
          <p:cNvSpPr txBox="true"/>
          <p:nvPr/>
        </p:nvSpPr>
        <p:spPr>
          <a:xfrm rot="0">
            <a:off x="362533" y="6627083"/>
            <a:ext cx="7295317" cy="537845"/>
          </a:xfrm>
          <a:prstGeom prst="rect">
            <a:avLst/>
          </a:prstGeom>
        </p:spPr>
        <p:txBody>
          <a:bodyPr anchor="t" rtlCol="false" tIns="0" lIns="0" bIns="0" rIns="0">
            <a:spAutoFit/>
          </a:bodyPr>
          <a:lstStyle/>
          <a:p>
            <a:pPr algn="l">
              <a:lnSpc>
                <a:spcPts val="4480"/>
              </a:lnSpc>
              <a:spcBef>
                <a:spcPct val="0"/>
              </a:spcBef>
            </a:pPr>
            <a:r>
              <a:rPr lang="en-US" b="true" sz="3200">
                <a:solidFill>
                  <a:srgbClr val="3D3D3D"/>
                </a:solidFill>
                <a:latin typeface="Canva Sans Bold"/>
                <a:ea typeface="Canva Sans Bold"/>
                <a:cs typeface="Canva Sans Bold"/>
                <a:sym typeface="Canva Sans Bold"/>
              </a:rPr>
              <a:t>Public Health vs. Individual Freedom</a:t>
            </a:r>
          </a:p>
        </p:txBody>
      </p:sp>
      <p:sp>
        <p:nvSpPr>
          <p:cNvPr name="TextBox 8" id="8"/>
          <p:cNvSpPr txBox="true"/>
          <p:nvPr/>
        </p:nvSpPr>
        <p:spPr>
          <a:xfrm rot="0">
            <a:off x="302526" y="2997124"/>
            <a:ext cx="6796564" cy="537845"/>
          </a:xfrm>
          <a:prstGeom prst="rect">
            <a:avLst/>
          </a:prstGeom>
        </p:spPr>
        <p:txBody>
          <a:bodyPr anchor="t" rtlCol="false" tIns="0" lIns="0" bIns="0" rIns="0">
            <a:spAutoFit/>
          </a:bodyPr>
          <a:lstStyle/>
          <a:p>
            <a:pPr algn="ctr">
              <a:lnSpc>
                <a:spcPts val="4480"/>
              </a:lnSpc>
              <a:spcBef>
                <a:spcPct val="0"/>
              </a:spcBef>
            </a:pPr>
            <a:r>
              <a:rPr lang="en-US" b="true" sz="3200">
                <a:solidFill>
                  <a:srgbClr val="3D3D3D"/>
                </a:solidFill>
                <a:latin typeface="Canva Sans Bold"/>
                <a:ea typeface="Canva Sans Bold"/>
                <a:cs typeface="Canva Sans Bold"/>
                <a:sym typeface="Canva Sans Bold"/>
              </a:rPr>
              <a:t> Responsibility and Accountability</a:t>
            </a:r>
          </a:p>
        </p:txBody>
      </p:sp>
      <p:sp>
        <p:nvSpPr>
          <p:cNvPr name="TextBox 9" id="9"/>
          <p:cNvSpPr txBox="true"/>
          <p:nvPr/>
        </p:nvSpPr>
        <p:spPr>
          <a:xfrm rot="0">
            <a:off x="17999154" y="9832987"/>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Freeform 2" id="2"/>
          <p:cNvSpPr/>
          <p:nvPr/>
        </p:nvSpPr>
        <p:spPr>
          <a:xfrm flipH="false" flipV="false" rot="0">
            <a:off x="3221131" y="1028700"/>
            <a:ext cx="11845738" cy="1821282"/>
          </a:xfrm>
          <a:custGeom>
            <a:avLst/>
            <a:gdLst/>
            <a:ahLst/>
            <a:cxnLst/>
            <a:rect r="r" b="b" t="t" l="l"/>
            <a:pathLst>
              <a:path h="1821282" w="11845738">
                <a:moveTo>
                  <a:pt x="0" y="0"/>
                </a:moveTo>
                <a:lnTo>
                  <a:pt x="11845738" y="0"/>
                </a:lnTo>
                <a:lnTo>
                  <a:pt x="11845738" y="1821282"/>
                </a:lnTo>
                <a:lnTo>
                  <a:pt x="0" y="1821282"/>
                </a:lnTo>
                <a:lnTo>
                  <a:pt x="0" y="0"/>
                </a:lnTo>
                <a:close/>
              </a:path>
            </a:pathLst>
          </a:custGeom>
          <a:blipFill>
            <a:blip r:embed="rId2"/>
            <a:stretch>
              <a:fillRect l="0" t="0" r="0" b="0"/>
            </a:stretch>
          </a:blipFill>
        </p:spPr>
      </p:sp>
      <p:sp>
        <p:nvSpPr>
          <p:cNvPr name="Freeform 3" id="3"/>
          <p:cNvSpPr/>
          <p:nvPr/>
        </p:nvSpPr>
        <p:spPr>
          <a:xfrm flipH="false" flipV="false" rot="0">
            <a:off x="3221131" y="3079612"/>
            <a:ext cx="11845738" cy="1021695"/>
          </a:xfrm>
          <a:custGeom>
            <a:avLst/>
            <a:gdLst/>
            <a:ahLst/>
            <a:cxnLst/>
            <a:rect r="r" b="b" t="t" l="l"/>
            <a:pathLst>
              <a:path h="1021695" w="11845738">
                <a:moveTo>
                  <a:pt x="0" y="0"/>
                </a:moveTo>
                <a:lnTo>
                  <a:pt x="11845738" y="0"/>
                </a:lnTo>
                <a:lnTo>
                  <a:pt x="11845738" y="1021695"/>
                </a:lnTo>
                <a:lnTo>
                  <a:pt x="0" y="1021695"/>
                </a:lnTo>
                <a:lnTo>
                  <a:pt x="0" y="0"/>
                </a:lnTo>
                <a:close/>
              </a:path>
            </a:pathLst>
          </a:custGeom>
          <a:blipFill>
            <a:blip r:embed="rId3"/>
            <a:stretch>
              <a:fillRect l="0" t="0" r="0" b="0"/>
            </a:stretch>
          </a:blipFill>
        </p:spPr>
      </p:sp>
      <p:sp>
        <p:nvSpPr>
          <p:cNvPr name="Freeform 4" id="4"/>
          <p:cNvSpPr/>
          <p:nvPr/>
        </p:nvSpPr>
        <p:spPr>
          <a:xfrm flipH="false" flipV="false" rot="0">
            <a:off x="3221131" y="4358482"/>
            <a:ext cx="11845738" cy="1673211"/>
          </a:xfrm>
          <a:custGeom>
            <a:avLst/>
            <a:gdLst/>
            <a:ahLst/>
            <a:cxnLst/>
            <a:rect r="r" b="b" t="t" l="l"/>
            <a:pathLst>
              <a:path h="1673211" w="11845738">
                <a:moveTo>
                  <a:pt x="0" y="0"/>
                </a:moveTo>
                <a:lnTo>
                  <a:pt x="11845738" y="0"/>
                </a:lnTo>
                <a:lnTo>
                  <a:pt x="11845738" y="1673210"/>
                </a:lnTo>
                <a:lnTo>
                  <a:pt x="0" y="1673210"/>
                </a:lnTo>
                <a:lnTo>
                  <a:pt x="0" y="0"/>
                </a:lnTo>
                <a:close/>
              </a:path>
            </a:pathLst>
          </a:custGeom>
          <a:blipFill>
            <a:blip r:embed="rId4"/>
            <a:stretch>
              <a:fillRect l="0" t="0" r="0" b="0"/>
            </a:stretch>
          </a:blipFill>
        </p:spPr>
      </p:sp>
      <p:sp>
        <p:nvSpPr>
          <p:cNvPr name="Freeform 5" id="5"/>
          <p:cNvSpPr/>
          <p:nvPr/>
        </p:nvSpPr>
        <p:spPr>
          <a:xfrm flipH="false" flipV="false" rot="0">
            <a:off x="3221131" y="6948791"/>
            <a:ext cx="11845738" cy="2931820"/>
          </a:xfrm>
          <a:custGeom>
            <a:avLst/>
            <a:gdLst/>
            <a:ahLst/>
            <a:cxnLst/>
            <a:rect r="r" b="b" t="t" l="l"/>
            <a:pathLst>
              <a:path h="2931820" w="11845738">
                <a:moveTo>
                  <a:pt x="0" y="0"/>
                </a:moveTo>
                <a:lnTo>
                  <a:pt x="11845738" y="0"/>
                </a:lnTo>
                <a:lnTo>
                  <a:pt x="11845738" y="2931821"/>
                </a:lnTo>
                <a:lnTo>
                  <a:pt x="0" y="2931821"/>
                </a:lnTo>
                <a:lnTo>
                  <a:pt x="0" y="0"/>
                </a:lnTo>
                <a:close/>
              </a:path>
            </a:pathLst>
          </a:custGeom>
          <a:blipFill>
            <a:blip r:embed="rId5"/>
            <a:stretch>
              <a:fillRect l="0" t="0" r="0" b="0"/>
            </a:stretch>
          </a:blipFill>
        </p:spPr>
      </p:sp>
      <p:sp>
        <p:nvSpPr>
          <p:cNvPr name="TextBox 6" id="6"/>
          <p:cNvSpPr txBox="true"/>
          <p:nvPr/>
        </p:nvSpPr>
        <p:spPr>
          <a:xfrm rot="0">
            <a:off x="17814399" y="9832987"/>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13</a:t>
            </a:r>
          </a:p>
        </p:txBody>
      </p:sp>
      <p:sp>
        <p:nvSpPr>
          <p:cNvPr name="TextBox 7" id="7"/>
          <p:cNvSpPr txBox="true"/>
          <p:nvPr/>
        </p:nvSpPr>
        <p:spPr>
          <a:xfrm rot="0">
            <a:off x="478299" y="230939"/>
            <a:ext cx="6749891" cy="537845"/>
          </a:xfrm>
          <a:prstGeom prst="rect">
            <a:avLst/>
          </a:prstGeom>
        </p:spPr>
        <p:txBody>
          <a:bodyPr anchor="t" rtlCol="false" tIns="0" lIns="0" bIns="0" rIns="0">
            <a:spAutoFit/>
          </a:bodyPr>
          <a:lstStyle/>
          <a:p>
            <a:pPr algn="l">
              <a:lnSpc>
                <a:spcPts val="4480"/>
              </a:lnSpc>
              <a:spcBef>
                <a:spcPct val="0"/>
              </a:spcBef>
            </a:pPr>
            <a:r>
              <a:rPr lang="en-US" b="true" sz="3200">
                <a:solidFill>
                  <a:srgbClr val="3D3D3D"/>
                </a:solidFill>
                <a:latin typeface="Canva Sans Bold"/>
                <a:ea typeface="Canva Sans Bold"/>
                <a:cs typeface="Canva Sans Bold"/>
                <a:sym typeface="Canva Sans Bold"/>
              </a:rPr>
              <a:t>Conflicts of Interest in Healthcare</a:t>
            </a:r>
          </a:p>
        </p:txBody>
      </p:sp>
      <p:sp>
        <p:nvSpPr>
          <p:cNvPr name="TextBox 8" id="8"/>
          <p:cNvSpPr txBox="true"/>
          <p:nvPr/>
        </p:nvSpPr>
        <p:spPr>
          <a:xfrm rot="0">
            <a:off x="478299" y="6231717"/>
            <a:ext cx="6361390" cy="537845"/>
          </a:xfrm>
          <a:prstGeom prst="rect">
            <a:avLst/>
          </a:prstGeom>
        </p:spPr>
        <p:txBody>
          <a:bodyPr anchor="t" rtlCol="false" tIns="0" lIns="0" bIns="0" rIns="0">
            <a:spAutoFit/>
          </a:bodyPr>
          <a:lstStyle/>
          <a:p>
            <a:pPr algn="l">
              <a:lnSpc>
                <a:spcPts val="4480"/>
              </a:lnSpc>
              <a:spcBef>
                <a:spcPct val="0"/>
              </a:spcBef>
            </a:pPr>
            <a:r>
              <a:rPr lang="en-US" b="true" sz="3200">
                <a:solidFill>
                  <a:srgbClr val="3D3D3D"/>
                </a:solidFill>
                <a:latin typeface="Canva Sans Bold"/>
                <a:ea typeface="Canva Sans Bold"/>
                <a:cs typeface="Canva Sans Bold"/>
                <a:sym typeface="Canva Sans Bold"/>
              </a:rPr>
              <a:t>Autonomy and Individual Rights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Freeform 2" id="2"/>
          <p:cNvSpPr/>
          <p:nvPr/>
        </p:nvSpPr>
        <p:spPr>
          <a:xfrm flipH="false" flipV="false" rot="0">
            <a:off x="2505673" y="1393650"/>
            <a:ext cx="13276653" cy="796599"/>
          </a:xfrm>
          <a:custGeom>
            <a:avLst/>
            <a:gdLst/>
            <a:ahLst/>
            <a:cxnLst/>
            <a:rect r="r" b="b" t="t" l="l"/>
            <a:pathLst>
              <a:path h="796599" w="13276653">
                <a:moveTo>
                  <a:pt x="0" y="0"/>
                </a:moveTo>
                <a:lnTo>
                  <a:pt x="13276654" y="0"/>
                </a:lnTo>
                <a:lnTo>
                  <a:pt x="13276654" y="796599"/>
                </a:lnTo>
                <a:lnTo>
                  <a:pt x="0" y="796599"/>
                </a:lnTo>
                <a:lnTo>
                  <a:pt x="0" y="0"/>
                </a:lnTo>
                <a:close/>
              </a:path>
            </a:pathLst>
          </a:custGeom>
          <a:blipFill>
            <a:blip r:embed="rId2"/>
            <a:stretch>
              <a:fillRect l="0" t="0" r="0" b="0"/>
            </a:stretch>
          </a:blipFill>
        </p:spPr>
      </p:sp>
      <p:sp>
        <p:nvSpPr>
          <p:cNvPr name="Freeform 3" id="3"/>
          <p:cNvSpPr/>
          <p:nvPr/>
        </p:nvSpPr>
        <p:spPr>
          <a:xfrm flipH="false" flipV="false" rot="0">
            <a:off x="2505673" y="2190249"/>
            <a:ext cx="13276653" cy="1095324"/>
          </a:xfrm>
          <a:custGeom>
            <a:avLst/>
            <a:gdLst/>
            <a:ahLst/>
            <a:cxnLst/>
            <a:rect r="r" b="b" t="t" l="l"/>
            <a:pathLst>
              <a:path h="1095324" w="13276653">
                <a:moveTo>
                  <a:pt x="0" y="0"/>
                </a:moveTo>
                <a:lnTo>
                  <a:pt x="13276654" y="0"/>
                </a:lnTo>
                <a:lnTo>
                  <a:pt x="13276654" y="1095324"/>
                </a:lnTo>
                <a:lnTo>
                  <a:pt x="0" y="1095324"/>
                </a:lnTo>
                <a:lnTo>
                  <a:pt x="0" y="0"/>
                </a:lnTo>
                <a:close/>
              </a:path>
            </a:pathLst>
          </a:custGeom>
          <a:blipFill>
            <a:blip r:embed="rId3"/>
            <a:stretch>
              <a:fillRect l="0" t="0" r="0" b="0"/>
            </a:stretch>
          </a:blipFill>
        </p:spPr>
      </p:sp>
      <p:sp>
        <p:nvSpPr>
          <p:cNvPr name="Freeform 4" id="4"/>
          <p:cNvSpPr/>
          <p:nvPr/>
        </p:nvSpPr>
        <p:spPr>
          <a:xfrm flipH="false" flipV="false" rot="0">
            <a:off x="2505673" y="3542941"/>
            <a:ext cx="13276653" cy="2057881"/>
          </a:xfrm>
          <a:custGeom>
            <a:avLst/>
            <a:gdLst/>
            <a:ahLst/>
            <a:cxnLst/>
            <a:rect r="r" b="b" t="t" l="l"/>
            <a:pathLst>
              <a:path h="2057881" w="13276653">
                <a:moveTo>
                  <a:pt x="0" y="0"/>
                </a:moveTo>
                <a:lnTo>
                  <a:pt x="13276654" y="0"/>
                </a:lnTo>
                <a:lnTo>
                  <a:pt x="13276654" y="2057882"/>
                </a:lnTo>
                <a:lnTo>
                  <a:pt x="0" y="2057882"/>
                </a:lnTo>
                <a:lnTo>
                  <a:pt x="0" y="0"/>
                </a:lnTo>
                <a:close/>
              </a:path>
            </a:pathLst>
          </a:custGeom>
          <a:blipFill>
            <a:blip r:embed="rId4"/>
            <a:stretch>
              <a:fillRect l="0" t="0" r="0" b="0"/>
            </a:stretch>
          </a:blipFill>
        </p:spPr>
      </p:sp>
      <p:sp>
        <p:nvSpPr>
          <p:cNvPr name="Freeform 5" id="5"/>
          <p:cNvSpPr/>
          <p:nvPr/>
        </p:nvSpPr>
        <p:spPr>
          <a:xfrm flipH="false" flipV="false" rot="0">
            <a:off x="2505673" y="5858191"/>
            <a:ext cx="13276653" cy="1244686"/>
          </a:xfrm>
          <a:custGeom>
            <a:avLst/>
            <a:gdLst/>
            <a:ahLst/>
            <a:cxnLst/>
            <a:rect r="r" b="b" t="t" l="l"/>
            <a:pathLst>
              <a:path h="1244686" w="13276653">
                <a:moveTo>
                  <a:pt x="0" y="0"/>
                </a:moveTo>
                <a:lnTo>
                  <a:pt x="13276654" y="0"/>
                </a:lnTo>
                <a:lnTo>
                  <a:pt x="13276654" y="1244686"/>
                </a:lnTo>
                <a:lnTo>
                  <a:pt x="0" y="1244686"/>
                </a:lnTo>
                <a:lnTo>
                  <a:pt x="0" y="0"/>
                </a:lnTo>
                <a:close/>
              </a:path>
            </a:pathLst>
          </a:custGeom>
          <a:blipFill>
            <a:blip r:embed="rId5"/>
            <a:stretch>
              <a:fillRect l="0" t="0" r="0" b="0"/>
            </a:stretch>
          </a:blipFill>
        </p:spPr>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14</a:t>
            </a:r>
          </a:p>
        </p:txBody>
      </p:sp>
      <p:sp>
        <p:nvSpPr>
          <p:cNvPr name="TextBox 7" id="7"/>
          <p:cNvSpPr txBox="true"/>
          <p:nvPr/>
        </p:nvSpPr>
        <p:spPr>
          <a:xfrm rot="0">
            <a:off x="325849" y="411020"/>
            <a:ext cx="4489876" cy="579696"/>
          </a:xfrm>
          <a:prstGeom prst="rect">
            <a:avLst/>
          </a:prstGeom>
        </p:spPr>
        <p:txBody>
          <a:bodyPr anchor="t" rtlCol="false" tIns="0" lIns="0" bIns="0" rIns="0">
            <a:spAutoFit/>
          </a:bodyPr>
          <a:lstStyle/>
          <a:p>
            <a:pPr algn="ctr">
              <a:lnSpc>
                <a:spcPts val="4870"/>
              </a:lnSpc>
              <a:spcBef>
                <a:spcPct val="0"/>
              </a:spcBef>
            </a:pPr>
            <a:r>
              <a:rPr lang="en-US" b="true" sz="3478">
                <a:solidFill>
                  <a:srgbClr val="3D3D3D"/>
                </a:solidFill>
                <a:latin typeface="Canva Sans Bold"/>
                <a:ea typeface="Canva Sans Bold"/>
                <a:cs typeface="Canva Sans Bold"/>
                <a:sym typeface="Canva Sans Bold"/>
              </a:rPr>
              <a:t> Justice and Fairness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Freeform 2" id="2"/>
          <p:cNvSpPr/>
          <p:nvPr/>
        </p:nvSpPr>
        <p:spPr>
          <a:xfrm flipH="false" flipV="false" rot="0">
            <a:off x="1437984" y="4282981"/>
            <a:ext cx="15412033" cy="4430959"/>
          </a:xfrm>
          <a:custGeom>
            <a:avLst/>
            <a:gdLst/>
            <a:ahLst/>
            <a:cxnLst/>
            <a:rect r="r" b="b" t="t" l="l"/>
            <a:pathLst>
              <a:path h="4430959" w="15412033">
                <a:moveTo>
                  <a:pt x="0" y="0"/>
                </a:moveTo>
                <a:lnTo>
                  <a:pt x="15412032" y="0"/>
                </a:lnTo>
                <a:lnTo>
                  <a:pt x="15412032" y="4430959"/>
                </a:lnTo>
                <a:lnTo>
                  <a:pt x="0" y="4430959"/>
                </a:lnTo>
                <a:lnTo>
                  <a:pt x="0" y="0"/>
                </a:lnTo>
                <a:close/>
              </a:path>
            </a:pathLst>
          </a:custGeom>
          <a:blipFill>
            <a:blip r:embed="rId2"/>
            <a:stretch>
              <a:fillRect l="0" t="0" r="0" b="0"/>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15</a:t>
            </a:r>
          </a:p>
        </p:txBody>
      </p:sp>
      <p:sp>
        <p:nvSpPr>
          <p:cNvPr name="TextBox 4" id="4"/>
          <p:cNvSpPr txBox="true"/>
          <p:nvPr/>
        </p:nvSpPr>
        <p:spPr>
          <a:xfrm rot="0">
            <a:off x="634937" y="667384"/>
            <a:ext cx="16913434" cy="1313181"/>
          </a:xfrm>
          <a:prstGeom prst="rect">
            <a:avLst/>
          </a:prstGeom>
        </p:spPr>
        <p:txBody>
          <a:bodyPr anchor="t" rtlCol="false" tIns="0" lIns="0" bIns="0" rIns="0">
            <a:spAutoFit/>
          </a:bodyPr>
          <a:lstStyle/>
          <a:p>
            <a:pPr algn="l">
              <a:lnSpc>
                <a:spcPts val="5319"/>
              </a:lnSpc>
            </a:pPr>
            <a:r>
              <a:rPr lang="en-US" sz="3799" u="sng" b="true">
                <a:solidFill>
                  <a:srgbClr val="3D3D3D"/>
                </a:solidFill>
                <a:latin typeface="Canva Sans Bold"/>
                <a:ea typeface="Canva Sans Bold"/>
                <a:cs typeface="Canva Sans Bold"/>
                <a:sym typeface="Canva Sans Bold"/>
              </a:rPr>
              <a:t>PAPER 2</a:t>
            </a:r>
            <a:r>
              <a:rPr lang="en-US" sz="3799" b="true">
                <a:solidFill>
                  <a:srgbClr val="3D3D3D"/>
                </a:solidFill>
                <a:latin typeface="Canva Sans Bold"/>
                <a:ea typeface="Canva Sans Bold"/>
                <a:cs typeface="Canva Sans Bold"/>
                <a:sym typeface="Canva Sans Bold"/>
              </a:rPr>
              <a:t>  -</a:t>
            </a:r>
            <a:r>
              <a:rPr lang="en-US" sz="3799">
                <a:solidFill>
                  <a:srgbClr val="3D3D3D"/>
                </a:solidFill>
                <a:latin typeface="Canva Sans"/>
                <a:ea typeface="Canva Sans"/>
                <a:cs typeface="Canva Sans"/>
                <a:sym typeface="Canva Sans"/>
              </a:rPr>
              <a:t>    Machine learning for predicting antimicrobial resistance in         </a:t>
            </a:r>
          </a:p>
          <a:p>
            <a:pPr algn="l">
              <a:lnSpc>
                <a:spcPts val="5319"/>
              </a:lnSpc>
              <a:spcBef>
                <a:spcPct val="0"/>
              </a:spcBef>
            </a:pPr>
            <a:r>
              <a:rPr lang="en-US" sz="3799">
                <a:solidFill>
                  <a:srgbClr val="3D3D3D"/>
                </a:solidFill>
                <a:latin typeface="Canva Sans"/>
                <a:ea typeface="Canva Sans"/>
                <a:cs typeface="Canva Sans"/>
                <a:sym typeface="Canva Sans"/>
              </a:rPr>
              <a:t>                        critical and high-priority pathogens ( Carlos, Daniel, Sergio )</a:t>
            </a:r>
          </a:p>
        </p:txBody>
      </p:sp>
      <p:sp>
        <p:nvSpPr>
          <p:cNvPr name="TextBox 5" id="5"/>
          <p:cNvSpPr txBox="true"/>
          <p:nvPr/>
        </p:nvSpPr>
        <p:spPr>
          <a:xfrm rot="0">
            <a:off x="3566120" y="2923235"/>
            <a:ext cx="14117312" cy="1034297"/>
          </a:xfrm>
          <a:prstGeom prst="rect">
            <a:avLst/>
          </a:prstGeom>
        </p:spPr>
        <p:txBody>
          <a:bodyPr anchor="t" rtlCol="false" tIns="0" lIns="0" bIns="0" rIns="0">
            <a:spAutoFit/>
          </a:bodyPr>
          <a:lstStyle/>
          <a:p>
            <a:pPr algn="l">
              <a:lnSpc>
                <a:spcPts val="4171"/>
              </a:lnSpc>
              <a:spcBef>
                <a:spcPct val="0"/>
              </a:spcBef>
            </a:pPr>
            <a:r>
              <a:rPr lang="en-US" sz="2979">
                <a:solidFill>
                  <a:srgbClr val="3D3D3D"/>
                </a:solidFill>
                <a:latin typeface="Canva Sans"/>
                <a:ea typeface="Canva Sans"/>
                <a:cs typeface="Canva Sans"/>
                <a:sym typeface="Canva Sans"/>
              </a:rPr>
              <a:t>They found that Gradient Boosted Decision Trees (GBDT), Random Forest, and XGBoost were the top-performing ML models.</a:t>
            </a:r>
          </a:p>
        </p:txBody>
      </p:sp>
      <p:sp>
        <p:nvSpPr>
          <p:cNvPr name="TextBox 6" id="6"/>
          <p:cNvSpPr txBox="true"/>
          <p:nvPr/>
        </p:nvSpPr>
        <p:spPr>
          <a:xfrm rot="0">
            <a:off x="3431060" y="2220289"/>
            <a:ext cx="3983335" cy="464820"/>
          </a:xfrm>
          <a:prstGeom prst="rect">
            <a:avLst/>
          </a:prstGeom>
        </p:spPr>
        <p:txBody>
          <a:bodyPr anchor="t" rtlCol="false" tIns="0" lIns="0" bIns="0" rIns="0">
            <a:spAutoFit/>
          </a:bodyPr>
          <a:lstStyle/>
          <a:p>
            <a:pPr algn="ctr">
              <a:lnSpc>
                <a:spcPts val="3779"/>
              </a:lnSpc>
              <a:spcBef>
                <a:spcPct val="0"/>
              </a:spcBef>
            </a:pPr>
            <a:r>
              <a:rPr lang="en-US" sz="2699">
                <a:solidFill>
                  <a:srgbClr val="3D3D3D"/>
                </a:solidFill>
                <a:latin typeface="Canva Sans"/>
                <a:ea typeface="Canva Sans"/>
                <a:cs typeface="Canva Sans"/>
                <a:sym typeface="Canva Sans"/>
              </a:rPr>
              <a:t>Published 25 Feb 2025</a:t>
            </a:r>
          </a:p>
        </p:txBody>
      </p:sp>
      <p:sp>
        <p:nvSpPr>
          <p:cNvPr name="AutoShape 7" id="7"/>
          <p:cNvSpPr/>
          <p:nvPr/>
        </p:nvSpPr>
        <p:spPr>
          <a:xfrm>
            <a:off x="1028700" y="9413875"/>
            <a:ext cx="16230600" cy="4762"/>
          </a:xfrm>
          <a:prstGeom prst="line">
            <a:avLst/>
          </a:prstGeom>
          <a:ln cap="flat" w="9525">
            <a:solidFill>
              <a:srgbClr val="000000"/>
            </a:solidFill>
            <a:prstDash val="solid"/>
            <a:headEnd type="none" len="sm" w="sm"/>
            <a:tailEnd type="none" len="sm" w="sm"/>
          </a:ln>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Freeform 2" id="2"/>
          <p:cNvSpPr/>
          <p:nvPr/>
        </p:nvSpPr>
        <p:spPr>
          <a:xfrm flipH="false" flipV="false" rot="0">
            <a:off x="2204497" y="2042592"/>
            <a:ext cx="12491832" cy="1920619"/>
          </a:xfrm>
          <a:custGeom>
            <a:avLst/>
            <a:gdLst/>
            <a:ahLst/>
            <a:cxnLst/>
            <a:rect r="r" b="b" t="t" l="l"/>
            <a:pathLst>
              <a:path h="1920619" w="12491832">
                <a:moveTo>
                  <a:pt x="0" y="0"/>
                </a:moveTo>
                <a:lnTo>
                  <a:pt x="12491832" y="0"/>
                </a:lnTo>
                <a:lnTo>
                  <a:pt x="12491832" y="1920619"/>
                </a:lnTo>
                <a:lnTo>
                  <a:pt x="0" y="1920619"/>
                </a:lnTo>
                <a:lnTo>
                  <a:pt x="0" y="0"/>
                </a:lnTo>
                <a:close/>
              </a:path>
            </a:pathLst>
          </a:custGeom>
          <a:blipFill>
            <a:blip r:embed="rId2"/>
            <a:stretch>
              <a:fillRect l="0" t="0" r="0" b="0"/>
            </a:stretch>
          </a:blipFill>
        </p:spPr>
      </p:sp>
      <p:sp>
        <p:nvSpPr>
          <p:cNvPr name="Freeform 3" id="3"/>
          <p:cNvSpPr/>
          <p:nvPr/>
        </p:nvSpPr>
        <p:spPr>
          <a:xfrm flipH="false" flipV="false" rot="0">
            <a:off x="2236081" y="4716363"/>
            <a:ext cx="12460249" cy="2009215"/>
          </a:xfrm>
          <a:custGeom>
            <a:avLst/>
            <a:gdLst/>
            <a:ahLst/>
            <a:cxnLst/>
            <a:rect r="r" b="b" t="t" l="l"/>
            <a:pathLst>
              <a:path h="2009215" w="12460249">
                <a:moveTo>
                  <a:pt x="0" y="0"/>
                </a:moveTo>
                <a:lnTo>
                  <a:pt x="12460248" y="0"/>
                </a:lnTo>
                <a:lnTo>
                  <a:pt x="12460248" y="2009215"/>
                </a:lnTo>
                <a:lnTo>
                  <a:pt x="0" y="2009215"/>
                </a:lnTo>
                <a:lnTo>
                  <a:pt x="0" y="0"/>
                </a:lnTo>
                <a:close/>
              </a:path>
            </a:pathLst>
          </a:custGeom>
          <a:blipFill>
            <a:blip r:embed="rId3"/>
            <a:stretch>
              <a:fillRect l="0" t="0" r="0" b="0"/>
            </a:stretch>
          </a:blipFill>
        </p:spPr>
      </p:sp>
      <p:sp>
        <p:nvSpPr>
          <p:cNvPr name="Freeform 4" id="4"/>
          <p:cNvSpPr/>
          <p:nvPr/>
        </p:nvSpPr>
        <p:spPr>
          <a:xfrm flipH="false" flipV="false" rot="0">
            <a:off x="2236081" y="7508904"/>
            <a:ext cx="12460249" cy="1900188"/>
          </a:xfrm>
          <a:custGeom>
            <a:avLst/>
            <a:gdLst/>
            <a:ahLst/>
            <a:cxnLst/>
            <a:rect r="r" b="b" t="t" l="l"/>
            <a:pathLst>
              <a:path h="1900188" w="12460249">
                <a:moveTo>
                  <a:pt x="0" y="0"/>
                </a:moveTo>
                <a:lnTo>
                  <a:pt x="12460248" y="0"/>
                </a:lnTo>
                <a:lnTo>
                  <a:pt x="12460248" y="1900188"/>
                </a:lnTo>
                <a:lnTo>
                  <a:pt x="0" y="1900188"/>
                </a:lnTo>
                <a:lnTo>
                  <a:pt x="0" y="0"/>
                </a:lnTo>
                <a:close/>
              </a:path>
            </a:pathLst>
          </a:custGeom>
          <a:blipFill>
            <a:blip r:embed="rId4"/>
            <a:stretch>
              <a:fillRect l="0" t="0" r="0" b="0"/>
            </a:stretch>
          </a:blipFill>
        </p:spPr>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16</a:t>
            </a:r>
          </a:p>
        </p:txBody>
      </p:sp>
      <p:sp>
        <p:nvSpPr>
          <p:cNvPr name="TextBox 6" id="6"/>
          <p:cNvSpPr txBox="true"/>
          <p:nvPr/>
        </p:nvSpPr>
        <p:spPr>
          <a:xfrm rot="0">
            <a:off x="1759841" y="1366317"/>
            <a:ext cx="889313" cy="495301"/>
          </a:xfrm>
          <a:prstGeom prst="rect">
            <a:avLst/>
          </a:prstGeom>
        </p:spPr>
        <p:txBody>
          <a:bodyPr anchor="t" rtlCol="false" tIns="0" lIns="0" bIns="0" rIns="0">
            <a:spAutoFit/>
          </a:bodyPr>
          <a:lstStyle/>
          <a:p>
            <a:pPr algn="ctr">
              <a:lnSpc>
                <a:spcPts val="4199"/>
              </a:lnSpc>
              <a:spcBef>
                <a:spcPct val="0"/>
              </a:spcBef>
            </a:pPr>
            <a:r>
              <a:rPr lang="en-US" b="true" sz="2999">
                <a:solidFill>
                  <a:srgbClr val="3D3D3D"/>
                </a:solidFill>
                <a:latin typeface="Canva Sans Bold"/>
                <a:ea typeface="Canva Sans Bold"/>
                <a:cs typeface="Canva Sans Bold"/>
                <a:sym typeface="Canva Sans Bold"/>
              </a:rPr>
              <a:t>BIAS</a:t>
            </a:r>
          </a:p>
        </p:txBody>
      </p:sp>
      <p:sp>
        <p:nvSpPr>
          <p:cNvPr name="TextBox 7" id="7"/>
          <p:cNvSpPr txBox="true"/>
          <p:nvPr/>
        </p:nvSpPr>
        <p:spPr>
          <a:xfrm rot="0">
            <a:off x="1687391" y="4087036"/>
            <a:ext cx="4159772" cy="448352"/>
          </a:xfrm>
          <a:prstGeom prst="rect">
            <a:avLst/>
          </a:prstGeom>
        </p:spPr>
        <p:txBody>
          <a:bodyPr anchor="t" rtlCol="false" tIns="0" lIns="0" bIns="0" rIns="0">
            <a:spAutoFit/>
          </a:bodyPr>
          <a:lstStyle/>
          <a:p>
            <a:pPr algn="ctr">
              <a:lnSpc>
                <a:spcPts val="3639"/>
              </a:lnSpc>
              <a:spcBef>
                <a:spcPct val="0"/>
              </a:spcBef>
            </a:pPr>
            <a:r>
              <a:rPr lang="en-US" b="true" sz="2599">
                <a:solidFill>
                  <a:srgbClr val="3D3D3D"/>
                </a:solidFill>
                <a:latin typeface="Canva Sans Bold"/>
                <a:ea typeface="Canva Sans Bold"/>
                <a:cs typeface="Canva Sans Bold"/>
                <a:sym typeface="Canva Sans Bold"/>
              </a:rPr>
              <a:t>Data Privacy and Security</a:t>
            </a:r>
          </a:p>
        </p:txBody>
      </p:sp>
      <p:sp>
        <p:nvSpPr>
          <p:cNvPr name="TextBox 8" id="8"/>
          <p:cNvSpPr txBox="true"/>
          <p:nvPr/>
        </p:nvSpPr>
        <p:spPr>
          <a:xfrm rot="0">
            <a:off x="-1288984" y="6849403"/>
            <a:ext cx="11301259" cy="481289"/>
          </a:xfrm>
          <a:prstGeom prst="rect">
            <a:avLst/>
          </a:prstGeom>
        </p:spPr>
        <p:txBody>
          <a:bodyPr anchor="t" rtlCol="false" tIns="0" lIns="0" bIns="0" rIns="0">
            <a:spAutoFit/>
          </a:bodyPr>
          <a:lstStyle/>
          <a:p>
            <a:pPr algn="ctr">
              <a:lnSpc>
                <a:spcPts val="3919"/>
              </a:lnSpc>
              <a:spcBef>
                <a:spcPct val="0"/>
              </a:spcBef>
            </a:pPr>
            <a:r>
              <a:rPr lang="en-US" b="true" sz="2799">
                <a:solidFill>
                  <a:srgbClr val="3D3D3D"/>
                </a:solidFill>
                <a:latin typeface="Canva Sans Bold"/>
                <a:ea typeface="Canva Sans Bold"/>
                <a:cs typeface="Canva Sans Bold"/>
                <a:sym typeface="Canva Sans Bold"/>
              </a:rPr>
              <a:t>Responsible Use of Technology</a:t>
            </a:r>
          </a:p>
        </p:txBody>
      </p:sp>
      <p:sp>
        <p:nvSpPr>
          <p:cNvPr name="TextBox 9" id="9"/>
          <p:cNvSpPr txBox="true"/>
          <p:nvPr/>
        </p:nvSpPr>
        <p:spPr>
          <a:xfrm rot="0">
            <a:off x="721595" y="480448"/>
            <a:ext cx="2076492" cy="752518"/>
          </a:xfrm>
          <a:prstGeom prst="rect">
            <a:avLst/>
          </a:prstGeom>
        </p:spPr>
        <p:txBody>
          <a:bodyPr anchor="t" rtlCol="false" tIns="0" lIns="0" bIns="0" rIns="0">
            <a:spAutoFit/>
          </a:bodyPr>
          <a:lstStyle/>
          <a:p>
            <a:pPr algn="ctr">
              <a:lnSpc>
                <a:spcPts val="6299"/>
              </a:lnSpc>
              <a:spcBef>
                <a:spcPct val="0"/>
              </a:spcBef>
            </a:pPr>
            <a:r>
              <a:rPr lang="en-US" b="true" sz="4499">
                <a:solidFill>
                  <a:srgbClr val="3D3D3D"/>
                </a:solidFill>
                <a:latin typeface="Canva Sans Bold"/>
                <a:ea typeface="Canva Sans Bold"/>
                <a:cs typeface="Canva Sans Bold"/>
                <a:sym typeface="Canva Sans Bold"/>
              </a:rPr>
              <a:t>ETHICS</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D9D9D9"/>
        </a:solidFill>
      </p:bgPr>
    </p:bg>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17</a:t>
            </a:r>
          </a:p>
        </p:txBody>
      </p:sp>
      <p:sp>
        <p:nvSpPr>
          <p:cNvPr name="TextBox 3" id="3"/>
          <p:cNvSpPr txBox="true"/>
          <p:nvPr/>
        </p:nvSpPr>
        <p:spPr>
          <a:xfrm rot="0">
            <a:off x="56345" y="241720"/>
            <a:ext cx="17352230" cy="1507284"/>
          </a:xfrm>
          <a:prstGeom prst="rect">
            <a:avLst/>
          </a:prstGeom>
        </p:spPr>
        <p:txBody>
          <a:bodyPr anchor="t" rtlCol="false" tIns="0" lIns="0" bIns="0" rIns="0">
            <a:spAutoFit/>
          </a:bodyPr>
          <a:lstStyle/>
          <a:p>
            <a:pPr algn="ctr">
              <a:lnSpc>
                <a:spcPts val="4946"/>
              </a:lnSpc>
            </a:pPr>
            <a:r>
              <a:rPr lang="en-US" sz="3533" b="true">
                <a:solidFill>
                  <a:srgbClr val="3D3D3D"/>
                </a:solidFill>
                <a:latin typeface="Canva Sans Bold"/>
                <a:ea typeface="Canva Sans Bold"/>
                <a:cs typeface="Canva Sans Bold"/>
                <a:sym typeface="Canva Sans Bold"/>
              </a:rPr>
              <a:t>PAPER 3 - Artificial intelligence in predicting pathogenic microorganisms’ antimicrobial resistance: challenges, progress, and prospects</a:t>
            </a:r>
          </a:p>
          <a:p>
            <a:pPr algn="ctr">
              <a:lnSpc>
                <a:spcPts val="2146"/>
              </a:lnSpc>
            </a:pPr>
          </a:p>
        </p:txBody>
      </p:sp>
      <p:sp>
        <p:nvSpPr>
          <p:cNvPr name="TextBox 4" id="4"/>
          <p:cNvSpPr txBox="true"/>
          <p:nvPr/>
        </p:nvSpPr>
        <p:spPr>
          <a:xfrm rot="0">
            <a:off x="205619" y="4278452"/>
            <a:ext cx="18082381" cy="3609974"/>
          </a:xfrm>
          <a:prstGeom prst="rect">
            <a:avLst/>
          </a:prstGeom>
        </p:spPr>
        <p:txBody>
          <a:bodyPr anchor="t" rtlCol="false" tIns="0" lIns="0" bIns="0" rIns="0">
            <a:spAutoFit/>
          </a:bodyPr>
          <a:lstStyle/>
          <a:p>
            <a:pPr algn="l">
              <a:lnSpc>
                <a:spcPts val="4340"/>
              </a:lnSpc>
            </a:pPr>
            <a:r>
              <a:rPr lang="en-US" sz="3100" b="true">
                <a:solidFill>
                  <a:srgbClr val="3D3D3D"/>
                </a:solidFill>
                <a:latin typeface="Canva Sans Bold"/>
                <a:ea typeface="Canva Sans Bold"/>
                <a:cs typeface="Canva Sans Bold"/>
                <a:sym typeface="Canva Sans Bold"/>
              </a:rPr>
              <a:t>Objective </a:t>
            </a:r>
            <a:r>
              <a:rPr lang="en-US" sz="3100">
                <a:solidFill>
                  <a:srgbClr val="3D3D3D"/>
                </a:solidFill>
                <a:latin typeface="Canva Sans"/>
                <a:ea typeface="Canva Sans"/>
                <a:cs typeface="Canva Sans"/>
                <a:sym typeface="Canva Sans"/>
              </a:rPr>
              <a:t>: </a:t>
            </a:r>
          </a:p>
          <a:p>
            <a:pPr algn="l">
              <a:lnSpc>
                <a:spcPts val="4060"/>
              </a:lnSpc>
            </a:pPr>
            <a:r>
              <a:rPr lang="en-US" sz="2900">
                <a:solidFill>
                  <a:srgbClr val="3D3D3D"/>
                </a:solidFill>
                <a:latin typeface="Canva Sans"/>
                <a:ea typeface="Canva Sans"/>
                <a:cs typeface="Canva Sans"/>
                <a:sym typeface="Canva Sans"/>
              </a:rPr>
              <a:t>1. This paper reviews the latest advancements in AI and ML for predicting antimicrobial resistance in pathogenic microorganisms.</a:t>
            </a:r>
          </a:p>
          <a:p>
            <a:pPr algn="l">
              <a:lnSpc>
                <a:spcPts val="4060"/>
              </a:lnSpc>
            </a:pPr>
            <a:r>
              <a:rPr lang="en-US" sz="2900">
                <a:solidFill>
                  <a:srgbClr val="3D3D3D"/>
                </a:solidFill>
                <a:latin typeface="Canva Sans"/>
                <a:ea typeface="Canva Sans"/>
                <a:cs typeface="Canva Sans"/>
                <a:sym typeface="Canva Sans"/>
              </a:rPr>
              <a:t>2. highlights the main AI and ML models used in resistance prediction,</a:t>
            </a:r>
          </a:p>
          <a:p>
            <a:pPr algn="l">
              <a:lnSpc>
                <a:spcPts val="4060"/>
              </a:lnSpc>
            </a:pPr>
            <a:r>
              <a:rPr lang="en-US" sz="2900">
                <a:solidFill>
                  <a:srgbClr val="3D3D3D"/>
                </a:solidFill>
                <a:latin typeface="Canva Sans"/>
                <a:ea typeface="Canva Sans"/>
                <a:cs typeface="Canva Sans"/>
                <a:sym typeface="Canva Sans"/>
              </a:rPr>
              <a:t>3. Finally the paper discuss about the new perspectives and solutions for research into microbial resistance through algorithm optimization, dataset expansion, and interdisciplinary collaboration.</a:t>
            </a:r>
          </a:p>
          <a:p>
            <a:pPr algn="l">
              <a:lnSpc>
                <a:spcPts val="4060"/>
              </a:lnSpc>
            </a:pPr>
          </a:p>
        </p:txBody>
      </p:sp>
      <p:sp>
        <p:nvSpPr>
          <p:cNvPr name="TextBox 5" id="5"/>
          <p:cNvSpPr txBox="true"/>
          <p:nvPr/>
        </p:nvSpPr>
        <p:spPr>
          <a:xfrm rot="0">
            <a:off x="256987" y="1964511"/>
            <a:ext cx="14198501" cy="1780540"/>
          </a:xfrm>
          <a:prstGeom prst="rect">
            <a:avLst/>
          </a:prstGeom>
        </p:spPr>
        <p:txBody>
          <a:bodyPr anchor="t" rtlCol="false" tIns="0" lIns="0" bIns="0" rIns="0">
            <a:spAutoFit/>
          </a:bodyPr>
          <a:lstStyle/>
          <a:p>
            <a:pPr algn="l">
              <a:lnSpc>
                <a:spcPts val="4759"/>
              </a:lnSpc>
            </a:pPr>
            <a:r>
              <a:rPr lang="en-US" sz="3399" b="true">
                <a:solidFill>
                  <a:srgbClr val="3D3D3D"/>
                </a:solidFill>
                <a:latin typeface="Canva Sans Bold"/>
                <a:ea typeface="Canva Sans Bold"/>
                <a:cs typeface="Canva Sans Bold"/>
                <a:sym typeface="Canva Sans Bold"/>
              </a:rPr>
              <a:t>Author :</a:t>
            </a:r>
            <a:r>
              <a:rPr lang="en-US" sz="3399">
                <a:solidFill>
                  <a:srgbClr val="3D3D3D"/>
                </a:solidFill>
                <a:latin typeface="Canva Sans"/>
                <a:ea typeface="Canva Sans"/>
                <a:cs typeface="Canva Sans"/>
                <a:sym typeface="Canva Sans"/>
              </a:rPr>
              <a:t> Yan Li, Xiaoyan Cui, Xiaoyan Yang, Guangqia Liu ,Juan Zhang</a:t>
            </a:r>
          </a:p>
          <a:p>
            <a:pPr algn="l">
              <a:lnSpc>
                <a:spcPts val="4759"/>
              </a:lnSpc>
            </a:pPr>
            <a:r>
              <a:rPr lang="en-US" sz="3399" b="true">
                <a:solidFill>
                  <a:srgbClr val="3D3D3D"/>
                </a:solidFill>
                <a:latin typeface="Canva Sans Bold"/>
                <a:ea typeface="Canva Sans Bold"/>
                <a:cs typeface="Canva Sans Bold"/>
                <a:sym typeface="Canva Sans Bold"/>
              </a:rPr>
              <a:t>Published :</a:t>
            </a:r>
            <a:r>
              <a:rPr lang="en-US" sz="3399">
                <a:solidFill>
                  <a:srgbClr val="3D3D3D"/>
                </a:solidFill>
                <a:latin typeface="Canva Sans"/>
                <a:ea typeface="Canva Sans"/>
                <a:cs typeface="Canva Sans"/>
                <a:sym typeface="Canva Sans"/>
              </a:rPr>
              <a:t> 01 November 2024</a:t>
            </a:r>
          </a:p>
          <a:p>
            <a:pPr algn="l">
              <a:lnSpc>
                <a:spcPts val="4759"/>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AutoShape 2" id="2"/>
          <p:cNvSpPr/>
          <p:nvPr/>
        </p:nvSpPr>
        <p:spPr>
          <a:xfrm>
            <a:off x="4223618" y="1033463"/>
            <a:ext cx="12663110" cy="0"/>
          </a:xfrm>
          <a:prstGeom prst="line">
            <a:avLst/>
          </a:prstGeom>
          <a:ln cap="flat" w="9525">
            <a:solidFill>
              <a:srgbClr val="000000"/>
            </a:solidFill>
            <a:prstDash val="solid"/>
            <a:headEnd type="none" len="sm" w="sm"/>
            <a:tailEnd type="none" len="sm" w="sm"/>
          </a:ln>
        </p:spPr>
      </p:sp>
      <p:sp>
        <p:nvSpPr>
          <p:cNvPr name="AutoShape 3" id="3"/>
          <p:cNvSpPr/>
          <p:nvPr/>
        </p:nvSpPr>
        <p:spPr>
          <a:xfrm>
            <a:off x="1028700" y="9253538"/>
            <a:ext cx="16230600" cy="4762"/>
          </a:xfrm>
          <a:prstGeom prst="line">
            <a:avLst/>
          </a:prstGeom>
          <a:ln cap="flat" w="9525">
            <a:solidFill>
              <a:srgbClr val="000000"/>
            </a:solidFill>
            <a:prstDash val="solid"/>
            <a:headEnd type="none" len="sm" w="sm"/>
            <a:tailEnd type="none" len="sm" w="sm"/>
          </a:ln>
        </p:spPr>
      </p:sp>
      <p:sp>
        <p:nvSpPr>
          <p:cNvPr name="Freeform 4" id="4"/>
          <p:cNvSpPr/>
          <p:nvPr/>
        </p:nvSpPr>
        <p:spPr>
          <a:xfrm flipH="false" flipV="false" rot="0">
            <a:off x="392852" y="400519"/>
            <a:ext cx="3506770" cy="1256362"/>
          </a:xfrm>
          <a:custGeom>
            <a:avLst/>
            <a:gdLst/>
            <a:ahLst/>
            <a:cxnLst/>
            <a:rect r="r" b="b" t="t" l="l"/>
            <a:pathLst>
              <a:path h="1256362" w="3506770">
                <a:moveTo>
                  <a:pt x="0" y="0"/>
                </a:moveTo>
                <a:lnTo>
                  <a:pt x="3506770" y="0"/>
                </a:lnTo>
                <a:lnTo>
                  <a:pt x="3506770" y="1256362"/>
                </a:lnTo>
                <a:lnTo>
                  <a:pt x="0" y="1256362"/>
                </a:lnTo>
                <a:lnTo>
                  <a:pt x="0" y="0"/>
                </a:lnTo>
                <a:close/>
              </a:path>
            </a:pathLst>
          </a:custGeom>
          <a:blipFill>
            <a:blip r:embed="rId2"/>
            <a:stretch>
              <a:fillRect l="0" t="0" r="0" b="0"/>
            </a:stretch>
          </a:blipFill>
        </p:spPr>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18</a:t>
            </a:r>
          </a:p>
        </p:txBody>
      </p:sp>
      <p:sp>
        <p:nvSpPr>
          <p:cNvPr name="TextBox 6" id="6"/>
          <p:cNvSpPr txBox="true"/>
          <p:nvPr/>
        </p:nvSpPr>
        <p:spPr>
          <a:xfrm rot="0">
            <a:off x="2146237" y="2356876"/>
            <a:ext cx="13636705" cy="1019176"/>
          </a:xfrm>
          <a:prstGeom prst="rect">
            <a:avLst/>
          </a:prstGeom>
        </p:spPr>
        <p:txBody>
          <a:bodyPr anchor="t" rtlCol="false" tIns="0" lIns="0" bIns="0" rIns="0">
            <a:spAutoFit/>
          </a:bodyPr>
          <a:lstStyle/>
          <a:p>
            <a:pPr algn="ctr">
              <a:lnSpc>
                <a:spcPts val="4199"/>
              </a:lnSpc>
              <a:spcBef>
                <a:spcPct val="0"/>
              </a:spcBef>
            </a:pPr>
            <a:r>
              <a:rPr lang="en-US" b="true" sz="2999">
                <a:solidFill>
                  <a:srgbClr val="3D3D3D"/>
                </a:solidFill>
                <a:latin typeface="Canva Sans Bold"/>
                <a:ea typeface="Canva Sans Bold"/>
                <a:cs typeface="Canva Sans Bold"/>
                <a:sym typeface="Canva Sans Bold"/>
              </a:rPr>
              <a:t> PATENT:  GLYCOMIMETICS TO INHIBIT PATHOGEN-HOST INTERACTIONS</a:t>
            </a:r>
          </a:p>
          <a:p>
            <a:pPr algn="l">
              <a:lnSpc>
                <a:spcPts val="4199"/>
              </a:lnSpc>
              <a:spcBef>
                <a:spcPct val="0"/>
              </a:spcBef>
            </a:pPr>
            <a:r>
              <a:rPr lang="en-US" b="true" sz="2999">
                <a:solidFill>
                  <a:srgbClr val="3D3D3D"/>
                </a:solidFill>
                <a:latin typeface="Canva Sans Bold"/>
                <a:ea typeface="Canva Sans Bold"/>
                <a:cs typeface="Canva Sans Bold"/>
                <a:sym typeface="Canva Sans Bold"/>
              </a:rPr>
              <a:t> (US 9,605,014 B2)</a:t>
            </a:r>
          </a:p>
        </p:txBody>
      </p:sp>
      <p:sp>
        <p:nvSpPr>
          <p:cNvPr name="TextBox 7" id="7"/>
          <p:cNvSpPr txBox="true"/>
          <p:nvPr/>
        </p:nvSpPr>
        <p:spPr>
          <a:xfrm rot="0">
            <a:off x="2319774" y="4362724"/>
            <a:ext cx="14132253" cy="1047476"/>
          </a:xfrm>
          <a:prstGeom prst="rect">
            <a:avLst/>
          </a:prstGeom>
        </p:spPr>
        <p:txBody>
          <a:bodyPr anchor="t" rtlCol="false" tIns="0" lIns="0" bIns="0" rIns="0">
            <a:spAutoFit/>
          </a:bodyPr>
          <a:lstStyle/>
          <a:p>
            <a:pPr algn="l" marL="650025" indent="-325013" lvl="1">
              <a:lnSpc>
                <a:spcPts val="4215"/>
              </a:lnSpc>
              <a:spcBef>
                <a:spcPct val="0"/>
              </a:spcBef>
              <a:buFont typeface="Arial"/>
              <a:buChar char="•"/>
            </a:pPr>
            <a:r>
              <a:rPr lang="en-US" sz="3010">
                <a:solidFill>
                  <a:srgbClr val="3D3D3D"/>
                </a:solidFill>
                <a:latin typeface="Canva Sans"/>
                <a:ea typeface="Canva Sans"/>
                <a:cs typeface="Canva Sans"/>
                <a:sym typeface="Canva Sans"/>
              </a:rPr>
              <a:t>The patent US9605014B2 describes glycomimetic compounds designed to inhibit pathogen-host interactions</a:t>
            </a:r>
          </a:p>
        </p:txBody>
      </p:sp>
      <p:sp>
        <p:nvSpPr>
          <p:cNvPr name="TextBox 8" id="8"/>
          <p:cNvSpPr txBox="true"/>
          <p:nvPr/>
        </p:nvSpPr>
        <p:spPr>
          <a:xfrm rot="0">
            <a:off x="2319774" y="5619750"/>
            <a:ext cx="13982923" cy="2114550"/>
          </a:xfrm>
          <a:prstGeom prst="rect">
            <a:avLst/>
          </a:prstGeom>
        </p:spPr>
        <p:txBody>
          <a:bodyPr anchor="t" rtlCol="false" tIns="0" lIns="0" bIns="0" rIns="0">
            <a:spAutoFit/>
          </a:bodyPr>
          <a:lstStyle/>
          <a:p>
            <a:pPr algn="l" marL="647700" indent="-323850" lvl="1">
              <a:lnSpc>
                <a:spcPts val="4200"/>
              </a:lnSpc>
              <a:spcBef>
                <a:spcPct val="0"/>
              </a:spcBef>
              <a:buFont typeface="Arial"/>
              <a:buChar char="•"/>
            </a:pPr>
            <a:r>
              <a:rPr lang="en-US" sz="3000">
                <a:solidFill>
                  <a:srgbClr val="3D3D3D"/>
                </a:solidFill>
                <a:latin typeface="Canva Sans"/>
                <a:ea typeface="Canva Sans"/>
                <a:cs typeface="Canva Sans"/>
                <a:sym typeface="Canva Sans"/>
              </a:rPr>
              <a:t>A glycomimetic as described herein may be used to </a:t>
            </a:r>
            <a:r>
              <a:rPr lang="en-US" sz="3000">
                <a:solidFill>
                  <a:srgbClr val="3D3D3D"/>
                </a:solidFill>
                <a:latin typeface="Canva Sans"/>
                <a:ea typeface="Canva Sans"/>
                <a:cs typeface="Canva Sans"/>
                <a:sym typeface="Canva Sans"/>
              </a:rPr>
              <a:t>impregnate filters, masks, and clothing or any combination thereof in prophylactic strategies to reduce transmission and inhibit the binding of any of a variety of pathogens to their target. </a:t>
            </a:r>
          </a:p>
        </p:txBody>
      </p:sp>
      <p:sp>
        <p:nvSpPr>
          <p:cNvPr name="TextBox 9" id="9"/>
          <p:cNvSpPr txBox="true"/>
          <p:nvPr/>
        </p:nvSpPr>
        <p:spPr>
          <a:xfrm rot="0">
            <a:off x="1209457" y="1599731"/>
            <a:ext cx="2220635" cy="537845"/>
          </a:xfrm>
          <a:prstGeom prst="rect">
            <a:avLst/>
          </a:prstGeom>
        </p:spPr>
        <p:txBody>
          <a:bodyPr anchor="t" rtlCol="false" tIns="0" lIns="0" bIns="0" rIns="0">
            <a:spAutoFit/>
          </a:bodyPr>
          <a:lstStyle/>
          <a:p>
            <a:pPr algn="ctr">
              <a:lnSpc>
                <a:spcPts val="4480"/>
              </a:lnSpc>
              <a:spcBef>
                <a:spcPct val="0"/>
              </a:spcBef>
            </a:pPr>
            <a:r>
              <a:rPr lang="en-US" b="true" sz="3200">
                <a:solidFill>
                  <a:srgbClr val="3D3D3D"/>
                </a:solidFill>
                <a:latin typeface="Canva Sans Bold"/>
                <a:ea typeface="Canva Sans Bold"/>
                <a:cs typeface="Canva Sans Bold"/>
                <a:sym typeface="Canva Sans Bold"/>
              </a:rPr>
              <a:t>Case Study</a:t>
            </a:r>
          </a:p>
        </p:txBody>
      </p:sp>
      <p:sp>
        <p:nvSpPr>
          <p:cNvPr name="TextBox 10" id="10"/>
          <p:cNvSpPr txBox="true"/>
          <p:nvPr/>
        </p:nvSpPr>
        <p:spPr>
          <a:xfrm rot="0">
            <a:off x="2146237" y="3441080"/>
            <a:ext cx="6044922" cy="580390"/>
          </a:xfrm>
          <a:prstGeom prst="rect">
            <a:avLst/>
          </a:prstGeom>
        </p:spPr>
        <p:txBody>
          <a:bodyPr anchor="t" rtlCol="false" tIns="0" lIns="0" bIns="0" rIns="0">
            <a:spAutoFit/>
          </a:bodyPr>
          <a:lstStyle/>
          <a:p>
            <a:pPr algn="ctr">
              <a:lnSpc>
                <a:spcPts val="4759"/>
              </a:lnSpc>
              <a:spcBef>
                <a:spcPct val="0"/>
              </a:spcBef>
            </a:pPr>
            <a:r>
              <a:rPr lang="en-US" b="true" sz="3399">
                <a:solidFill>
                  <a:srgbClr val="3D3D3D"/>
                </a:solidFill>
                <a:latin typeface="Canva Sans Bold"/>
                <a:ea typeface="Canva Sans Bold"/>
                <a:cs typeface="Canva Sans Bold"/>
                <a:sym typeface="Canva Sans Bold"/>
              </a:rPr>
              <a:t>Date of Patent: Mar. 28, 2017</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AutoShape 2" id="2"/>
          <p:cNvSpPr/>
          <p:nvPr/>
        </p:nvSpPr>
        <p:spPr>
          <a:xfrm>
            <a:off x="4223618" y="1033463"/>
            <a:ext cx="12663110" cy="0"/>
          </a:xfrm>
          <a:prstGeom prst="line">
            <a:avLst/>
          </a:prstGeom>
          <a:ln cap="flat" w="9525">
            <a:solidFill>
              <a:srgbClr val="000000"/>
            </a:solidFill>
            <a:prstDash val="solid"/>
            <a:headEnd type="none" len="sm" w="sm"/>
            <a:tailEnd type="none" len="sm" w="sm"/>
          </a:ln>
        </p:spPr>
      </p:sp>
      <p:sp>
        <p:nvSpPr>
          <p:cNvPr name="AutoShape 3" id="3"/>
          <p:cNvSpPr/>
          <p:nvPr/>
        </p:nvSpPr>
        <p:spPr>
          <a:xfrm>
            <a:off x="1028700" y="9253538"/>
            <a:ext cx="16230600" cy="4762"/>
          </a:xfrm>
          <a:prstGeom prst="line">
            <a:avLst/>
          </a:prstGeom>
          <a:ln cap="flat" w="9525">
            <a:solidFill>
              <a:srgbClr val="000000"/>
            </a:solidFill>
            <a:prstDash val="solid"/>
            <a:headEnd type="none" len="sm" w="sm"/>
            <a:tailEnd type="none" len="sm" w="sm"/>
          </a:ln>
        </p:spPr>
      </p:sp>
      <p:sp>
        <p:nvSpPr>
          <p:cNvPr name="Freeform 4" id="4"/>
          <p:cNvSpPr/>
          <p:nvPr/>
        </p:nvSpPr>
        <p:spPr>
          <a:xfrm flipH="false" flipV="false" rot="0">
            <a:off x="392852" y="400519"/>
            <a:ext cx="3506770" cy="1256362"/>
          </a:xfrm>
          <a:custGeom>
            <a:avLst/>
            <a:gdLst/>
            <a:ahLst/>
            <a:cxnLst/>
            <a:rect r="r" b="b" t="t" l="l"/>
            <a:pathLst>
              <a:path h="1256362" w="3506770">
                <a:moveTo>
                  <a:pt x="0" y="0"/>
                </a:moveTo>
                <a:lnTo>
                  <a:pt x="3506770" y="0"/>
                </a:lnTo>
                <a:lnTo>
                  <a:pt x="3506770" y="1256362"/>
                </a:lnTo>
                <a:lnTo>
                  <a:pt x="0" y="1256362"/>
                </a:lnTo>
                <a:lnTo>
                  <a:pt x="0" y="0"/>
                </a:lnTo>
                <a:close/>
              </a:path>
            </a:pathLst>
          </a:custGeom>
          <a:blipFill>
            <a:blip r:embed="rId2"/>
            <a:stretch>
              <a:fillRect l="0" t="0" r="0" b="0"/>
            </a:stretch>
          </a:blipFill>
        </p:spPr>
      </p:sp>
      <p:sp>
        <p:nvSpPr>
          <p:cNvPr name="TextBox 5" id="5"/>
          <p:cNvSpPr txBox="true"/>
          <p:nvPr/>
        </p:nvSpPr>
        <p:spPr>
          <a:xfrm rot="0">
            <a:off x="392852" y="1543192"/>
            <a:ext cx="4001839" cy="1216615"/>
          </a:xfrm>
          <a:prstGeom prst="rect">
            <a:avLst/>
          </a:prstGeom>
        </p:spPr>
        <p:txBody>
          <a:bodyPr anchor="t" rtlCol="false" tIns="0" lIns="0" bIns="0" rIns="0">
            <a:spAutoFit/>
          </a:bodyPr>
          <a:lstStyle/>
          <a:p>
            <a:pPr algn="ctr">
              <a:lnSpc>
                <a:spcPts val="9101"/>
              </a:lnSpc>
              <a:spcBef>
                <a:spcPct val="0"/>
              </a:spcBef>
            </a:pPr>
            <a:r>
              <a:rPr lang="en-US" b="true" sz="6067" spc="24">
                <a:solidFill>
                  <a:srgbClr val="3D3D3D"/>
                </a:solidFill>
                <a:latin typeface="Times New Roman Bold"/>
                <a:ea typeface="Times New Roman Bold"/>
                <a:cs typeface="Times New Roman Bold"/>
                <a:sym typeface="Times New Roman Bold"/>
              </a:rPr>
              <a:t>Introduction</a:t>
            </a:r>
          </a:p>
        </p:txBody>
      </p:sp>
      <p:sp>
        <p:nvSpPr>
          <p:cNvPr name="TextBox 6" id="6"/>
          <p:cNvSpPr txBox="true"/>
          <p:nvPr/>
        </p:nvSpPr>
        <p:spPr>
          <a:xfrm rot="0">
            <a:off x="844347" y="2750892"/>
            <a:ext cx="16414953" cy="4332502"/>
          </a:xfrm>
          <a:prstGeom prst="rect">
            <a:avLst/>
          </a:prstGeom>
        </p:spPr>
        <p:txBody>
          <a:bodyPr anchor="t" rtlCol="false" tIns="0" lIns="0" bIns="0" rIns="0">
            <a:spAutoFit/>
          </a:bodyPr>
          <a:lstStyle/>
          <a:p>
            <a:pPr algn="l">
              <a:lnSpc>
                <a:spcPts val="5679"/>
              </a:lnSpc>
            </a:pPr>
            <a:r>
              <a:rPr lang="en-US" sz="3786" spc="15" b="true">
                <a:solidFill>
                  <a:srgbClr val="000000"/>
                </a:solidFill>
                <a:latin typeface="Times New Roman Bold"/>
                <a:ea typeface="Times New Roman Bold"/>
                <a:cs typeface="Times New Roman Bold"/>
                <a:sym typeface="Times New Roman Bold"/>
              </a:rPr>
              <a:t>Antimicrobial Resistance (AMR):</a:t>
            </a:r>
            <a:r>
              <a:rPr lang="en-US" sz="3786" spc="15">
                <a:solidFill>
                  <a:srgbClr val="000000"/>
                </a:solidFill>
                <a:latin typeface="Times New Roman"/>
                <a:ea typeface="Times New Roman"/>
                <a:cs typeface="Times New Roman"/>
                <a:sym typeface="Times New Roman"/>
              </a:rPr>
              <a:t> </a:t>
            </a:r>
          </a:p>
          <a:p>
            <a:pPr algn="l" marL="817404" indent="-408702" lvl="1">
              <a:lnSpc>
                <a:spcPts val="5679"/>
              </a:lnSpc>
              <a:buFont typeface="Arial"/>
              <a:buChar char="•"/>
            </a:pPr>
            <a:r>
              <a:rPr lang="en-US" sz="3786" spc="15">
                <a:solidFill>
                  <a:srgbClr val="000000"/>
                </a:solidFill>
                <a:latin typeface="Times New Roman"/>
                <a:ea typeface="Times New Roman"/>
                <a:cs typeface="Times New Roman"/>
                <a:sym typeface="Times New Roman"/>
              </a:rPr>
              <a:t>AMR is when microbes resist drugs, making infections harder to treat. </a:t>
            </a:r>
          </a:p>
          <a:p>
            <a:pPr algn="l" marL="817404" indent="-408702" lvl="1">
              <a:lnSpc>
                <a:spcPts val="5679"/>
              </a:lnSpc>
              <a:buFont typeface="Arial"/>
              <a:buChar char="•"/>
            </a:pPr>
            <a:r>
              <a:rPr lang="en-US" sz="3786" spc="15">
                <a:solidFill>
                  <a:srgbClr val="000000"/>
                </a:solidFill>
                <a:latin typeface="Times New Roman"/>
                <a:ea typeface="Times New Roman"/>
                <a:cs typeface="Times New Roman"/>
                <a:sym typeface="Times New Roman"/>
              </a:rPr>
              <a:t>Understanding the genetic mechanisms behind AMR is crucial for developing effective prevention and treatment strategies.</a:t>
            </a:r>
          </a:p>
          <a:p>
            <a:pPr algn="l" marL="817404" indent="-408702" lvl="1">
              <a:lnSpc>
                <a:spcPts val="5679"/>
              </a:lnSpc>
              <a:buFont typeface="Arial"/>
              <a:buChar char="•"/>
            </a:pPr>
            <a:r>
              <a:rPr lang="en-US" sz="3786" spc="15">
                <a:solidFill>
                  <a:srgbClr val="000000"/>
                </a:solidFill>
                <a:latin typeface="Times New Roman"/>
                <a:ea typeface="Times New Roman"/>
                <a:cs typeface="Times New Roman"/>
                <a:sym typeface="Times New Roman"/>
              </a:rPr>
              <a:t>At the same time, understanding protein virulence is crucial for identifying pathogenic factors that contribute to disease progression</a:t>
            </a: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AutoShape 2" id="2"/>
          <p:cNvSpPr/>
          <p:nvPr/>
        </p:nvSpPr>
        <p:spPr>
          <a:xfrm>
            <a:off x="4223618" y="1033463"/>
            <a:ext cx="12663110" cy="0"/>
          </a:xfrm>
          <a:prstGeom prst="line">
            <a:avLst/>
          </a:prstGeom>
          <a:ln cap="flat" w="9525">
            <a:solidFill>
              <a:srgbClr val="000000"/>
            </a:solidFill>
            <a:prstDash val="solid"/>
            <a:headEnd type="none" len="sm" w="sm"/>
            <a:tailEnd type="none" len="sm" w="sm"/>
          </a:ln>
        </p:spPr>
      </p:sp>
      <p:sp>
        <p:nvSpPr>
          <p:cNvPr name="AutoShape 3" id="3"/>
          <p:cNvSpPr/>
          <p:nvPr/>
        </p:nvSpPr>
        <p:spPr>
          <a:xfrm>
            <a:off x="1028700" y="9253538"/>
            <a:ext cx="16230600" cy="4762"/>
          </a:xfrm>
          <a:prstGeom prst="line">
            <a:avLst/>
          </a:prstGeom>
          <a:ln cap="flat" w="9525">
            <a:solidFill>
              <a:srgbClr val="000000"/>
            </a:solidFill>
            <a:prstDash val="solid"/>
            <a:headEnd type="none" len="sm" w="sm"/>
            <a:tailEnd type="none" len="sm" w="sm"/>
          </a:ln>
        </p:spPr>
      </p:sp>
      <p:sp>
        <p:nvSpPr>
          <p:cNvPr name="Freeform 4" id="4"/>
          <p:cNvSpPr/>
          <p:nvPr/>
        </p:nvSpPr>
        <p:spPr>
          <a:xfrm flipH="false" flipV="false" rot="0">
            <a:off x="392852" y="400519"/>
            <a:ext cx="3506770" cy="1256362"/>
          </a:xfrm>
          <a:custGeom>
            <a:avLst/>
            <a:gdLst/>
            <a:ahLst/>
            <a:cxnLst/>
            <a:rect r="r" b="b" t="t" l="l"/>
            <a:pathLst>
              <a:path h="1256362" w="3506770">
                <a:moveTo>
                  <a:pt x="0" y="0"/>
                </a:moveTo>
                <a:lnTo>
                  <a:pt x="3506770" y="0"/>
                </a:lnTo>
                <a:lnTo>
                  <a:pt x="3506770" y="1256362"/>
                </a:lnTo>
                <a:lnTo>
                  <a:pt x="0" y="1256362"/>
                </a:lnTo>
                <a:lnTo>
                  <a:pt x="0" y="0"/>
                </a:lnTo>
                <a:close/>
              </a:path>
            </a:pathLst>
          </a:custGeom>
          <a:blipFill>
            <a:blip r:embed="rId2"/>
            <a:stretch>
              <a:fillRect l="0" t="0" r="0" b="0"/>
            </a:stretch>
          </a:blipFill>
        </p:spPr>
      </p:sp>
      <p:sp>
        <p:nvSpPr>
          <p:cNvPr name="TextBox 5" id="5"/>
          <p:cNvSpPr txBox="true"/>
          <p:nvPr/>
        </p:nvSpPr>
        <p:spPr>
          <a:xfrm rot="0">
            <a:off x="983326" y="1333031"/>
            <a:ext cx="3438086" cy="1350965"/>
          </a:xfrm>
          <a:prstGeom prst="rect">
            <a:avLst/>
          </a:prstGeom>
        </p:spPr>
        <p:txBody>
          <a:bodyPr anchor="t" rtlCol="false" tIns="0" lIns="0" bIns="0" rIns="0">
            <a:spAutoFit/>
          </a:bodyPr>
          <a:lstStyle/>
          <a:p>
            <a:pPr algn="ctr">
              <a:lnSpc>
                <a:spcPts val="10187"/>
              </a:lnSpc>
              <a:spcBef>
                <a:spcPct val="0"/>
              </a:spcBef>
            </a:pPr>
            <a:r>
              <a:rPr lang="en-US" b="true" sz="6791" spc="27">
                <a:solidFill>
                  <a:srgbClr val="000000"/>
                </a:solidFill>
                <a:latin typeface="Times New Roman Bold"/>
                <a:ea typeface="Times New Roman Bold"/>
                <a:cs typeface="Times New Roman Bold"/>
                <a:sym typeface="Times New Roman Bold"/>
              </a:rPr>
              <a:t>Objective</a:t>
            </a:r>
          </a:p>
        </p:txBody>
      </p:sp>
      <p:sp>
        <p:nvSpPr>
          <p:cNvPr name="TextBox 6" id="6"/>
          <p:cNvSpPr txBox="true"/>
          <p:nvPr/>
        </p:nvSpPr>
        <p:spPr>
          <a:xfrm rot="0">
            <a:off x="1892487" y="2446217"/>
            <a:ext cx="14503026" cy="7840783"/>
          </a:xfrm>
          <a:prstGeom prst="rect">
            <a:avLst/>
          </a:prstGeom>
        </p:spPr>
        <p:txBody>
          <a:bodyPr anchor="t" rtlCol="false" tIns="0" lIns="0" bIns="0" rIns="0">
            <a:spAutoFit/>
          </a:bodyPr>
          <a:lstStyle/>
          <a:p>
            <a:pPr algn="l" marL="976906" indent="-488453" lvl="1">
              <a:lnSpc>
                <a:spcPts val="8868"/>
              </a:lnSpc>
              <a:buFont typeface="Arial"/>
              <a:buChar char="•"/>
            </a:pPr>
            <a:r>
              <a:rPr lang="en-US" sz="4524">
                <a:solidFill>
                  <a:srgbClr val="000000"/>
                </a:solidFill>
                <a:latin typeface="Times New Roman"/>
                <a:ea typeface="Times New Roman"/>
                <a:cs typeface="Times New Roman"/>
                <a:sym typeface="Times New Roman"/>
              </a:rPr>
              <a:t>Predict Antimicrobial Resistance (AMR)</a:t>
            </a:r>
          </a:p>
          <a:p>
            <a:pPr algn="l" marL="976906" indent="-488453" lvl="1">
              <a:lnSpc>
                <a:spcPts val="8868"/>
              </a:lnSpc>
              <a:buFont typeface="Arial"/>
              <a:buChar char="•"/>
            </a:pPr>
            <a:r>
              <a:rPr lang="en-US" sz="4524">
                <a:solidFill>
                  <a:srgbClr val="000000"/>
                </a:solidFill>
                <a:latin typeface="Times New Roman"/>
                <a:ea typeface="Times New Roman"/>
                <a:cs typeface="Times New Roman"/>
                <a:sym typeface="Times New Roman"/>
              </a:rPr>
              <a:t>Prediction of Virulence factor in Protein </a:t>
            </a:r>
          </a:p>
          <a:p>
            <a:pPr algn="l" marL="976906" indent="-488453" lvl="1">
              <a:lnSpc>
                <a:spcPts val="8868"/>
              </a:lnSpc>
              <a:buFont typeface="Arial"/>
              <a:buChar char="•"/>
            </a:pPr>
            <a:r>
              <a:rPr lang="en-US" sz="4524">
                <a:solidFill>
                  <a:srgbClr val="000000"/>
                </a:solidFill>
                <a:latin typeface="Times New Roman"/>
                <a:ea typeface="Times New Roman"/>
                <a:cs typeface="Times New Roman"/>
                <a:sym typeface="Times New Roman"/>
              </a:rPr>
              <a:t>Apply Machine Learning for Predictions</a:t>
            </a:r>
          </a:p>
          <a:p>
            <a:pPr algn="l" marL="976906" indent="-488453" lvl="1">
              <a:lnSpc>
                <a:spcPts val="8868"/>
              </a:lnSpc>
              <a:buFont typeface="Arial"/>
              <a:buChar char="•"/>
            </a:pPr>
            <a:r>
              <a:rPr lang="en-US" sz="4524">
                <a:solidFill>
                  <a:srgbClr val="000000"/>
                </a:solidFill>
                <a:latin typeface="Times New Roman"/>
                <a:ea typeface="Times New Roman"/>
                <a:cs typeface="Times New Roman"/>
                <a:sym typeface="Times New Roman"/>
              </a:rPr>
              <a:t>UI for easy use</a:t>
            </a:r>
          </a:p>
          <a:p>
            <a:pPr algn="l" marL="976906" indent="-488453" lvl="1">
              <a:lnSpc>
                <a:spcPts val="8868"/>
              </a:lnSpc>
              <a:buFont typeface="Arial"/>
              <a:buChar char="•"/>
            </a:pPr>
            <a:r>
              <a:rPr lang="en-US" sz="4524">
                <a:solidFill>
                  <a:srgbClr val="000000"/>
                </a:solidFill>
                <a:latin typeface="Times New Roman"/>
                <a:ea typeface="Times New Roman"/>
                <a:cs typeface="Times New Roman"/>
                <a:sym typeface="Times New Roman"/>
              </a:rPr>
              <a:t>Provide a Scalable and Cost-Effective Approach</a:t>
            </a:r>
          </a:p>
          <a:p>
            <a:pPr algn="l">
              <a:lnSpc>
                <a:spcPts val="8868"/>
              </a:lnSpc>
            </a:pPr>
          </a:p>
          <a:p>
            <a:pPr algn="l">
              <a:lnSpc>
                <a:spcPts val="8868"/>
              </a:lnSpc>
            </a:pP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AutoShape 2" id="2"/>
          <p:cNvSpPr/>
          <p:nvPr/>
        </p:nvSpPr>
        <p:spPr>
          <a:xfrm>
            <a:off x="4223618" y="1033463"/>
            <a:ext cx="12663110" cy="0"/>
          </a:xfrm>
          <a:prstGeom prst="line">
            <a:avLst/>
          </a:prstGeom>
          <a:ln cap="flat" w="9525">
            <a:solidFill>
              <a:srgbClr val="000000"/>
            </a:solidFill>
            <a:prstDash val="solid"/>
            <a:headEnd type="none" len="sm" w="sm"/>
            <a:tailEnd type="none" len="sm" w="sm"/>
          </a:ln>
        </p:spPr>
      </p:sp>
      <p:sp>
        <p:nvSpPr>
          <p:cNvPr name="AutoShape 3" id="3"/>
          <p:cNvSpPr/>
          <p:nvPr/>
        </p:nvSpPr>
        <p:spPr>
          <a:xfrm>
            <a:off x="1028700" y="9253538"/>
            <a:ext cx="16230600" cy="4762"/>
          </a:xfrm>
          <a:prstGeom prst="line">
            <a:avLst/>
          </a:prstGeom>
          <a:ln cap="flat" w="9525">
            <a:solidFill>
              <a:srgbClr val="000000"/>
            </a:solidFill>
            <a:prstDash val="solid"/>
            <a:headEnd type="none" len="sm" w="sm"/>
            <a:tailEnd type="none" len="sm" w="sm"/>
          </a:ln>
        </p:spPr>
      </p:sp>
      <p:sp>
        <p:nvSpPr>
          <p:cNvPr name="Freeform 4" id="4"/>
          <p:cNvSpPr/>
          <p:nvPr/>
        </p:nvSpPr>
        <p:spPr>
          <a:xfrm flipH="false" flipV="false" rot="0">
            <a:off x="392852" y="400519"/>
            <a:ext cx="3506770" cy="1256362"/>
          </a:xfrm>
          <a:custGeom>
            <a:avLst/>
            <a:gdLst/>
            <a:ahLst/>
            <a:cxnLst/>
            <a:rect r="r" b="b" t="t" l="l"/>
            <a:pathLst>
              <a:path h="1256362" w="3506770">
                <a:moveTo>
                  <a:pt x="0" y="0"/>
                </a:moveTo>
                <a:lnTo>
                  <a:pt x="3506770" y="0"/>
                </a:lnTo>
                <a:lnTo>
                  <a:pt x="3506770" y="1256362"/>
                </a:lnTo>
                <a:lnTo>
                  <a:pt x="0" y="1256362"/>
                </a:lnTo>
                <a:lnTo>
                  <a:pt x="0" y="0"/>
                </a:lnTo>
                <a:close/>
              </a:path>
            </a:pathLst>
          </a:custGeom>
          <a:blipFill>
            <a:blip r:embed="rId2"/>
            <a:stretch>
              <a:fillRect l="0" t="0" r="0" b="0"/>
            </a:stretch>
          </a:blipFill>
        </p:spPr>
      </p:sp>
      <p:sp>
        <p:nvSpPr>
          <p:cNvPr name="TextBox 5" id="5"/>
          <p:cNvSpPr txBox="true"/>
          <p:nvPr/>
        </p:nvSpPr>
        <p:spPr>
          <a:xfrm rot="0">
            <a:off x="2146237" y="3197573"/>
            <a:ext cx="12743666" cy="1947292"/>
          </a:xfrm>
          <a:prstGeom prst="rect">
            <a:avLst/>
          </a:prstGeom>
        </p:spPr>
        <p:txBody>
          <a:bodyPr anchor="t" rtlCol="false" tIns="0" lIns="0" bIns="0" rIns="0">
            <a:spAutoFit/>
          </a:bodyPr>
          <a:lstStyle/>
          <a:p>
            <a:pPr algn="l">
              <a:lnSpc>
                <a:spcPts val="5084"/>
              </a:lnSpc>
            </a:pPr>
            <a:r>
              <a:rPr lang="en-US" sz="3389" spc="13">
                <a:solidFill>
                  <a:srgbClr val="000000"/>
                </a:solidFill>
                <a:latin typeface="Times New Roman"/>
                <a:ea typeface="Times New Roman"/>
                <a:cs typeface="Times New Roman"/>
                <a:sym typeface="Times New Roman"/>
              </a:rPr>
              <a:t>Collection of the data :</a:t>
            </a:r>
          </a:p>
          <a:p>
            <a:pPr algn="l" marL="731895" indent="-365947" lvl="1">
              <a:lnSpc>
                <a:spcPts val="5084"/>
              </a:lnSpc>
              <a:buFont typeface="Arial"/>
              <a:buChar char="•"/>
            </a:pPr>
            <a:r>
              <a:rPr lang="en-US" sz="3389" spc="13">
                <a:solidFill>
                  <a:srgbClr val="000000"/>
                </a:solidFill>
                <a:latin typeface="Times New Roman"/>
                <a:ea typeface="Times New Roman"/>
                <a:cs typeface="Times New Roman"/>
                <a:sym typeface="Times New Roman"/>
              </a:rPr>
              <a:t>Gene sequence</a:t>
            </a:r>
          </a:p>
          <a:p>
            <a:pPr algn="l" marL="731895" indent="-365947" lvl="1">
              <a:lnSpc>
                <a:spcPts val="5084"/>
              </a:lnSpc>
              <a:spcBef>
                <a:spcPct val="0"/>
              </a:spcBef>
              <a:buFont typeface="Arial"/>
              <a:buChar char="•"/>
            </a:pPr>
            <a:r>
              <a:rPr lang="en-US" sz="3389" spc="13">
                <a:solidFill>
                  <a:srgbClr val="000000"/>
                </a:solidFill>
                <a:latin typeface="Times New Roman"/>
                <a:ea typeface="Times New Roman"/>
                <a:cs typeface="Times New Roman"/>
                <a:sym typeface="Times New Roman"/>
              </a:rPr>
              <a:t>Protein sequence</a:t>
            </a:r>
          </a:p>
        </p:txBody>
      </p:sp>
      <p:sp>
        <p:nvSpPr>
          <p:cNvPr name="Freeform 6" id="6"/>
          <p:cNvSpPr/>
          <p:nvPr/>
        </p:nvSpPr>
        <p:spPr>
          <a:xfrm flipH="false" flipV="false" rot="0">
            <a:off x="6596782" y="3973383"/>
            <a:ext cx="7266183" cy="557597"/>
          </a:xfrm>
          <a:custGeom>
            <a:avLst/>
            <a:gdLst/>
            <a:ahLst/>
            <a:cxnLst/>
            <a:rect r="r" b="b" t="t" l="l"/>
            <a:pathLst>
              <a:path h="557597" w="7266183">
                <a:moveTo>
                  <a:pt x="0" y="0"/>
                </a:moveTo>
                <a:lnTo>
                  <a:pt x="7266183" y="0"/>
                </a:lnTo>
                <a:lnTo>
                  <a:pt x="7266183" y="557597"/>
                </a:lnTo>
                <a:lnTo>
                  <a:pt x="0" y="557597"/>
                </a:lnTo>
                <a:lnTo>
                  <a:pt x="0" y="0"/>
                </a:lnTo>
                <a:close/>
              </a:path>
            </a:pathLst>
          </a:custGeom>
          <a:blipFill>
            <a:blip r:embed="rId3"/>
            <a:stretch>
              <a:fillRect l="0" t="0" r="0" b="0"/>
            </a:stretch>
          </a:blipFill>
        </p:spPr>
      </p:sp>
      <p:sp>
        <p:nvSpPr>
          <p:cNvPr name="Freeform 7" id="7"/>
          <p:cNvSpPr/>
          <p:nvPr/>
        </p:nvSpPr>
        <p:spPr>
          <a:xfrm flipH="false" flipV="false" rot="0">
            <a:off x="6596782" y="4610808"/>
            <a:ext cx="4475031" cy="534057"/>
          </a:xfrm>
          <a:custGeom>
            <a:avLst/>
            <a:gdLst/>
            <a:ahLst/>
            <a:cxnLst/>
            <a:rect r="r" b="b" t="t" l="l"/>
            <a:pathLst>
              <a:path h="534057" w="4475031">
                <a:moveTo>
                  <a:pt x="0" y="0"/>
                </a:moveTo>
                <a:lnTo>
                  <a:pt x="4475031" y="0"/>
                </a:lnTo>
                <a:lnTo>
                  <a:pt x="4475031" y="534057"/>
                </a:lnTo>
                <a:lnTo>
                  <a:pt x="0" y="534057"/>
                </a:lnTo>
                <a:lnTo>
                  <a:pt x="0" y="0"/>
                </a:lnTo>
                <a:close/>
              </a:path>
            </a:pathLst>
          </a:custGeom>
          <a:blipFill>
            <a:blip r:embed="rId4"/>
            <a:stretch>
              <a:fillRect l="0" t="0" r="0" b="0"/>
            </a:stretch>
          </a:blipFill>
        </p:spPr>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4</a:t>
            </a:r>
          </a:p>
        </p:txBody>
      </p:sp>
      <p:sp>
        <p:nvSpPr>
          <p:cNvPr name="TextBox 9" id="9"/>
          <p:cNvSpPr txBox="true"/>
          <p:nvPr/>
        </p:nvSpPr>
        <p:spPr>
          <a:xfrm rot="0">
            <a:off x="824420" y="1418756"/>
            <a:ext cx="3552345" cy="991005"/>
          </a:xfrm>
          <a:prstGeom prst="rect">
            <a:avLst/>
          </a:prstGeom>
        </p:spPr>
        <p:txBody>
          <a:bodyPr anchor="t" rtlCol="false" tIns="0" lIns="0" bIns="0" rIns="0">
            <a:spAutoFit/>
          </a:bodyPr>
          <a:lstStyle/>
          <a:p>
            <a:pPr algn="ctr">
              <a:lnSpc>
                <a:spcPts val="7484"/>
              </a:lnSpc>
              <a:spcBef>
                <a:spcPct val="0"/>
              </a:spcBef>
            </a:pPr>
            <a:r>
              <a:rPr lang="en-US" b="true" sz="4989" spc="19">
                <a:solidFill>
                  <a:srgbClr val="000000"/>
                </a:solidFill>
                <a:latin typeface="Times New Roman Bold"/>
                <a:ea typeface="Times New Roman Bold"/>
                <a:cs typeface="Times New Roman Bold"/>
                <a:sym typeface="Times New Roman Bold"/>
              </a:rPr>
              <a:t>PROGRESS</a:t>
            </a:r>
          </a:p>
        </p:txBody>
      </p:sp>
      <p:sp>
        <p:nvSpPr>
          <p:cNvPr name="TextBox 10" id="10"/>
          <p:cNvSpPr txBox="true"/>
          <p:nvPr/>
        </p:nvSpPr>
        <p:spPr>
          <a:xfrm rot="0">
            <a:off x="1147873" y="2408521"/>
            <a:ext cx="2905438" cy="760478"/>
          </a:xfrm>
          <a:prstGeom prst="rect">
            <a:avLst/>
          </a:prstGeom>
        </p:spPr>
        <p:txBody>
          <a:bodyPr anchor="t" rtlCol="false" tIns="0" lIns="0" bIns="0" rIns="0">
            <a:spAutoFit/>
          </a:bodyPr>
          <a:lstStyle/>
          <a:p>
            <a:pPr algn="ctr">
              <a:lnSpc>
                <a:spcPts val="5684"/>
              </a:lnSpc>
              <a:spcBef>
                <a:spcPct val="0"/>
              </a:spcBef>
            </a:pPr>
            <a:r>
              <a:rPr lang="en-US" b="true" sz="3789" spc="15">
                <a:solidFill>
                  <a:srgbClr val="000000"/>
                </a:solidFill>
                <a:latin typeface="Times New Roman Bold"/>
                <a:ea typeface="Times New Roman Bold"/>
                <a:cs typeface="Times New Roman Bold"/>
                <a:sym typeface="Times New Roman Bold"/>
              </a:rPr>
              <a:t>Data collected</a:t>
            </a:r>
          </a:p>
        </p:txBody>
      </p:sp>
      <p:sp>
        <p:nvSpPr>
          <p:cNvPr name="TextBox 11" id="11"/>
          <p:cNvSpPr txBox="true"/>
          <p:nvPr/>
        </p:nvSpPr>
        <p:spPr>
          <a:xfrm rot="0">
            <a:off x="1147873" y="5754465"/>
            <a:ext cx="13337394" cy="2713103"/>
          </a:xfrm>
          <a:prstGeom prst="rect">
            <a:avLst/>
          </a:prstGeom>
        </p:spPr>
        <p:txBody>
          <a:bodyPr anchor="t" rtlCol="false" tIns="0" lIns="0" bIns="0" rIns="0">
            <a:spAutoFit/>
          </a:bodyPr>
          <a:lstStyle/>
          <a:p>
            <a:pPr algn="l">
              <a:lnSpc>
                <a:spcPts val="5834"/>
              </a:lnSpc>
            </a:pPr>
            <a:r>
              <a:rPr lang="en-US" sz="3889" spc="15" b="true">
                <a:solidFill>
                  <a:srgbClr val="000000"/>
                </a:solidFill>
                <a:latin typeface="Times New Roman Bold"/>
                <a:ea typeface="Times New Roman Bold"/>
                <a:cs typeface="Times New Roman Bold"/>
                <a:sym typeface="Times New Roman Bold"/>
              </a:rPr>
              <a:t>Sources:</a:t>
            </a:r>
            <a:r>
              <a:rPr lang="en-US" sz="3889" spc="15">
                <a:solidFill>
                  <a:srgbClr val="000000"/>
                </a:solidFill>
                <a:latin typeface="Times New Roman"/>
                <a:ea typeface="Times New Roman"/>
                <a:cs typeface="Times New Roman"/>
                <a:sym typeface="Times New Roman"/>
              </a:rPr>
              <a:t> </a:t>
            </a:r>
          </a:p>
          <a:p>
            <a:pPr algn="l" marL="710305" indent="-355153" lvl="1">
              <a:lnSpc>
                <a:spcPts val="4934"/>
              </a:lnSpc>
              <a:buFont typeface="Arial"/>
              <a:buChar char="•"/>
            </a:pPr>
            <a:r>
              <a:rPr lang="en-US" sz="3289" spc="13">
                <a:solidFill>
                  <a:srgbClr val="000000"/>
                </a:solidFill>
                <a:latin typeface="Times New Roman"/>
                <a:ea typeface="Times New Roman"/>
                <a:cs typeface="Times New Roman"/>
                <a:sym typeface="Times New Roman"/>
              </a:rPr>
              <a:t> NCBI ( National Centre  for Biotechnology Information) for gene sequences</a:t>
            </a:r>
          </a:p>
          <a:p>
            <a:pPr algn="l" marL="796663" indent="-398331" lvl="1">
              <a:lnSpc>
                <a:spcPts val="5534"/>
              </a:lnSpc>
              <a:buFont typeface="Arial"/>
              <a:buChar char="•"/>
            </a:pPr>
            <a:r>
              <a:rPr lang="en-US" sz="3689" spc="14">
                <a:solidFill>
                  <a:srgbClr val="000000"/>
                </a:solidFill>
                <a:latin typeface="Times New Roman"/>
                <a:ea typeface="Times New Roman"/>
                <a:cs typeface="Times New Roman"/>
                <a:sym typeface="Times New Roman"/>
              </a:rPr>
              <a:t>UniProt for protein sequences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5</a:t>
            </a:r>
          </a:p>
        </p:txBody>
      </p:sp>
      <p:sp>
        <p:nvSpPr>
          <p:cNvPr name="AutoShape 3" id="3"/>
          <p:cNvSpPr/>
          <p:nvPr/>
        </p:nvSpPr>
        <p:spPr>
          <a:xfrm>
            <a:off x="4223618" y="1033463"/>
            <a:ext cx="12663110" cy="0"/>
          </a:xfrm>
          <a:prstGeom prst="line">
            <a:avLst/>
          </a:prstGeom>
          <a:ln cap="flat" w="9525">
            <a:solidFill>
              <a:srgbClr val="000000"/>
            </a:solidFill>
            <a:prstDash val="solid"/>
            <a:headEnd type="none" len="sm" w="sm"/>
            <a:tailEnd type="none" len="sm" w="sm"/>
          </a:ln>
        </p:spPr>
      </p:sp>
      <p:sp>
        <p:nvSpPr>
          <p:cNvPr name="AutoShape 4" id="4"/>
          <p:cNvSpPr/>
          <p:nvPr/>
        </p:nvSpPr>
        <p:spPr>
          <a:xfrm>
            <a:off x="1028700" y="9253538"/>
            <a:ext cx="16230600" cy="4762"/>
          </a:xfrm>
          <a:prstGeom prst="line">
            <a:avLst/>
          </a:prstGeom>
          <a:ln cap="flat" w="9525">
            <a:solidFill>
              <a:srgbClr val="000000"/>
            </a:solidFill>
            <a:prstDash val="solid"/>
            <a:headEnd type="none" len="sm" w="sm"/>
            <a:tailEnd type="none" len="sm" w="sm"/>
          </a:ln>
        </p:spPr>
      </p:sp>
      <p:sp>
        <p:nvSpPr>
          <p:cNvPr name="Freeform 5" id="5"/>
          <p:cNvSpPr/>
          <p:nvPr/>
        </p:nvSpPr>
        <p:spPr>
          <a:xfrm flipH="false" flipV="false" rot="0">
            <a:off x="392852" y="400519"/>
            <a:ext cx="3506770" cy="1256362"/>
          </a:xfrm>
          <a:custGeom>
            <a:avLst/>
            <a:gdLst/>
            <a:ahLst/>
            <a:cxnLst/>
            <a:rect r="r" b="b" t="t" l="l"/>
            <a:pathLst>
              <a:path h="1256362" w="3506770">
                <a:moveTo>
                  <a:pt x="0" y="0"/>
                </a:moveTo>
                <a:lnTo>
                  <a:pt x="3506770" y="0"/>
                </a:lnTo>
                <a:lnTo>
                  <a:pt x="3506770" y="1256362"/>
                </a:lnTo>
                <a:lnTo>
                  <a:pt x="0" y="1256362"/>
                </a:lnTo>
                <a:lnTo>
                  <a:pt x="0" y="0"/>
                </a:lnTo>
                <a:close/>
              </a:path>
            </a:pathLst>
          </a:custGeom>
          <a:blipFill>
            <a:blip r:embed="rId2"/>
            <a:stretch>
              <a:fillRect l="0" t="0" r="0" b="0"/>
            </a:stretch>
          </a:blipFill>
        </p:spPr>
      </p:sp>
      <p:sp>
        <p:nvSpPr>
          <p:cNvPr name="Freeform 6" id="6"/>
          <p:cNvSpPr/>
          <p:nvPr/>
        </p:nvSpPr>
        <p:spPr>
          <a:xfrm flipH="false" flipV="false" rot="0">
            <a:off x="1624850" y="2056477"/>
            <a:ext cx="12251594" cy="2833181"/>
          </a:xfrm>
          <a:custGeom>
            <a:avLst/>
            <a:gdLst/>
            <a:ahLst/>
            <a:cxnLst/>
            <a:rect r="r" b="b" t="t" l="l"/>
            <a:pathLst>
              <a:path h="2833181" w="12251594">
                <a:moveTo>
                  <a:pt x="0" y="0"/>
                </a:moveTo>
                <a:lnTo>
                  <a:pt x="12251594" y="0"/>
                </a:lnTo>
                <a:lnTo>
                  <a:pt x="12251594" y="2833181"/>
                </a:lnTo>
                <a:lnTo>
                  <a:pt x="0" y="2833181"/>
                </a:lnTo>
                <a:lnTo>
                  <a:pt x="0" y="0"/>
                </a:lnTo>
                <a:close/>
              </a:path>
            </a:pathLst>
          </a:custGeom>
          <a:blipFill>
            <a:blip r:embed="rId3"/>
            <a:stretch>
              <a:fillRect l="0" t="0" r="0" b="0"/>
            </a:stretch>
          </a:blipFill>
        </p:spPr>
      </p:sp>
      <p:sp>
        <p:nvSpPr>
          <p:cNvPr name="Freeform 7" id="7"/>
          <p:cNvSpPr/>
          <p:nvPr/>
        </p:nvSpPr>
        <p:spPr>
          <a:xfrm flipH="false" flipV="false" rot="0">
            <a:off x="1624850" y="4975383"/>
            <a:ext cx="10676385" cy="4190481"/>
          </a:xfrm>
          <a:custGeom>
            <a:avLst/>
            <a:gdLst/>
            <a:ahLst/>
            <a:cxnLst/>
            <a:rect r="r" b="b" t="t" l="l"/>
            <a:pathLst>
              <a:path h="4190481" w="10676385">
                <a:moveTo>
                  <a:pt x="0" y="0"/>
                </a:moveTo>
                <a:lnTo>
                  <a:pt x="10676384" y="0"/>
                </a:lnTo>
                <a:lnTo>
                  <a:pt x="10676384" y="4190481"/>
                </a:lnTo>
                <a:lnTo>
                  <a:pt x="0" y="4190481"/>
                </a:lnTo>
                <a:lnTo>
                  <a:pt x="0" y="0"/>
                </a:lnTo>
                <a:close/>
              </a:path>
            </a:pathLst>
          </a:custGeom>
          <a:blipFill>
            <a:blip r:embed="rId4"/>
            <a:stretch>
              <a:fillRect l="0" t="0" r="0" b="0"/>
            </a:stretch>
          </a:blipFill>
        </p:spPr>
      </p:sp>
      <p:sp>
        <p:nvSpPr>
          <p:cNvPr name="TextBox 8" id="8"/>
          <p:cNvSpPr txBox="true"/>
          <p:nvPr/>
        </p:nvSpPr>
        <p:spPr>
          <a:xfrm rot="0">
            <a:off x="3630780" y="1122617"/>
            <a:ext cx="11026440" cy="858977"/>
          </a:xfrm>
          <a:prstGeom prst="rect">
            <a:avLst/>
          </a:prstGeom>
        </p:spPr>
        <p:txBody>
          <a:bodyPr anchor="t" rtlCol="false" tIns="0" lIns="0" bIns="0" rIns="0">
            <a:spAutoFit/>
          </a:bodyPr>
          <a:lstStyle/>
          <a:p>
            <a:pPr algn="ctr">
              <a:lnSpc>
                <a:spcPts val="6462"/>
              </a:lnSpc>
              <a:spcBef>
                <a:spcPct val="0"/>
              </a:spcBef>
            </a:pPr>
            <a:r>
              <a:rPr lang="en-US" b="true" sz="4308" spc="17">
                <a:solidFill>
                  <a:srgbClr val="3D3D3D"/>
                </a:solidFill>
                <a:latin typeface="Times New Roman Bold"/>
                <a:ea typeface="Times New Roman Bold"/>
                <a:cs typeface="Times New Roman Bold"/>
                <a:sym typeface="Times New Roman Bold"/>
              </a:rPr>
              <a:t>AMR Prediction using CNN (K-mer + TF-IDF)</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6</a:t>
            </a:r>
          </a:p>
        </p:txBody>
      </p:sp>
      <p:sp>
        <p:nvSpPr>
          <p:cNvPr name="AutoShape 3" id="3"/>
          <p:cNvSpPr/>
          <p:nvPr/>
        </p:nvSpPr>
        <p:spPr>
          <a:xfrm>
            <a:off x="4223618" y="1033463"/>
            <a:ext cx="12663110" cy="0"/>
          </a:xfrm>
          <a:prstGeom prst="line">
            <a:avLst/>
          </a:prstGeom>
          <a:ln cap="flat" w="9525">
            <a:solidFill>
              <a:srgbClr val="000000"/>
            </a:solidFill>
            <a:prstDash val="solid"/>
            <a:headEnd type="none" len="sm" w="sm"/>
            <a:tailEnd type="none" len="sm" w="sm"/>
          </a:ln>
        </p:spPr>
      </p:sp>
      <p:sp>
        <p:nvSpPr>
          <p:cNvPr name="AutoShape 4" id="4"/>
          <p:cNvSpPr/>
          <p:nvPr/>
        </p:nvSpPr>
        <p:spPr>
          <a:xfrm>
            <a:off x="1028700" y="9253538"/>
            <a:ext cx="16230600" cy="4762"/>
          </a:xfrm>
          <a:prstGeom prst="line">
            <a:avLst/>
          </a:prstGeom>
          <a:ln cap="flat" w="9525">
            <a:solidFill>
              <a:srgbClr val="000000"/>
            </a:solidFill>
            <a:prstDash val="solid"/>
            <a:headEnd type="none" len="sm" w="sm"/>
            <a:tailEnd type="none" len="sm" w="sm"/>
          </a:ln>
        </p:spPr>
      </p:sp>
      <p:sp>
        <p:nvSpPr>
          <p:cNvPr name="Freeform 5" id="5"/>
          <p:cNvSpPr/>
          <p:nvPr/>
        </p:nvSpPr>
        <p:spPr>
          <a:xfrm flipH="false" flipV="false" rot="0">
            <a:off x="392852" y="400519"/>
            <a:ext cx="3506770" cy="1256362"/>
          </a:xfrm>
          <a:custGeom>
            <a:avLst/>
            <a:gdLst/>
            <a:ahLst/>
            <a:cxnLst/>
            <a:rect r="r" b="b" t="t" l="l"/>
            <a:pathLst>
              <a:path h="1256362" w="3506770">
                <a:moveTo>
                  <a:pt x="0" y="0"/>
                </a:moveTo>
                <a:lnTo>
                  <a:pt x="3506770" y="0"/>
                </a:lnTo>
                <a:lnTo>
                  <a:pt x="3506770" y="1256362"/>
                </a:lnTo>
                <a:lnTo>
                  <a:pt x="0" y="1256362"/>
                </a:lnTo>
                <a:lnTo>
                  <a:pt x="0" y="0"/>
                </a:lnTo>
                <a:close/>
              </a:path>
            </a:pathLst>
          </a:custGeom>
          <a:blipFill>
            <a:blip r:embed="rId2"/>
            <a:stretch>
              <a:fillRect l="0" t="0" r="0" b="0"/>
            </a:stretch>
          </a:blipFill>
        </p:spPr>
      </p:sp>
      <p:graphicFrame>
        <p:nvGraphicFramePr>
          <p:cNvPr name="Table 6" id="6"/>
          <p:cNvGraphicFramePr>
            <a:graphicFrameLocks noGrp="true"/>
          </p:cNvGraphicFramePr>
          <p:nvPr/>
        </p:nvGraphicFramePr>
        <p:xfrm>
          <a:off x="2167769" y="1997717"/>
          <a:ext cx="12417513" cy="2656626"/>
        </p:xfrm>
        <a:graphic>
          <a:graphicData uri="http://schemas.openxmlformats.org/drawingml/2006/table">
            <a:tbl>
              <a:tblPr/>
              <a:tblGrid>
                <a:gridCol w="4186427"/>
                <a:gridCol w="3926519"/>
                <a:gridCol w="4304567"/>
              </a:tblGrid>
              <a:tr h="843498">
                <a:tc>
                  <a:txBody>
                    <a:bodyPr anchor="t" rtlCol="false"/>
                    <a:lstStyle/>
                    <a:p>
                      <a:pPr algn="ctr">
                        <a:lnSpc>
                          <a:spcPts val="2532"/>
                        </a:lnSpc>
                        <a:defRPr/>
                      </a:pPr>
                      <a:r>
                        <a:rPr lang="en-US" sz="1808" b="true">
                          <a:solidFill>
                            <a:srgbClr val="000000"/>
                          </a:solidFill>
                          <a:latin typeface="Canva Sans Bold"/>
                          <a:ea typeface="Canva Sans Bold"/>
                          <a:cs typeface="Canva Sans Bold"/>
                          <a:sym typeface="Canva Sans Bold"/>
                        </a:rPr>
                        <a:t>MODEL USED</a:t>
                      </a:r>
                      <a:endParaRPr lang="en-US" sz="1100"/>
                    </a:p>
                  </a:txBody>
                  <a:tcPr marL="172286" marR="172286" marT="172286" marB="172286" anchor="ctr">
                    <a:lnL cmpd="sng" algn="ctr" cap="flat" w="31163">
                      <a:solidFill>
                        <a:srgbClr val="000000"/>
                      </a:solidFill>
                      <a:prstDash val="solid"/>
                      <a:round/>
                      <a:headEnd type="none" w="med" len="med"/>
                      <a:tailEnd type="none" w="med" len="med"/>
                    </a:lnL>
                    <a:lnR cmpd="sng" algn="ctr" cap="flat" w="31163">
                      <a:solidFill>
                        <a:srgbClr val="000000"/>
                      </a:solidFill>
                      <a:prstDash val="solid"/>
                      <a:round/>
                      <a:headEnd type="none" w="med" len="med"/>
                      <a:tailEnd type="none" w="med" len="med"/>
                    </a:lnR>
                    <a:lnT cmpd="sng" algn="ctr" cap="flat" w="31163">
                      <a:solidFill>
                        <a:srgbClr val="000000"/>
                      </a:solidFill>
                      <a:prstDash val="solid"/>
                      <a:round/>
                      <a:headEnd type="none" w="med" len="med"/>
                      <a:tailEnd type="none" w="med" len="med"/>
                    </a:lnT>
                    <a:lnB cmpd="sng" algn="ctr" cap="flat" w="31163">
                      <a:solidFill>
                        <a:srgbClr val="000000"/>
                      </a:solidFill>
                      <a:prstDash val="solid"/>
                      <a:round/>
                      <a:headEnd type="none" w="med" len="med"/>
                      <a:tailEnd type="none" w="med" len="med"/>
                    </a:lnB>
                  </a:tcPr>
                </a:tc>
                <a:tc>
                  <a:txBody>
                    <a:bodyPr anchor="t" rtlCol="false"/>
                    <a:lstStyle/>
                    <a:p>
                      <a:pPr algn="ctr">
                        <a:lnSpc>
                          <a:spcPts val="2532"/>
                        </a:lnSpc>
                        <a:defRPr/>
                      </a:pPr>
                      <a:r>
                        <a:rPr lang="en-US" sz="1808" b="true">
                          <a:solidFill>
                            <a:srgbClr val="000000"/>
                          </a:solidFill>
                          <a:latin typeface="Canva Sans Bold"/>
                          <a:ea typeface="Canva Sans Bold"/>
                          <a:cs typeface="Canva Sans Bold"/>
                          <a:sym typeface="Canva Sans Bold"/>
                        </a:rPr>
                        <a:t>ACCURACY </a:t>
                      </a:r>
                      <a:endParaRPr lang="en-US" sz="1100"/>
                    </a:p>
                  </a:txBody>
                  <a:tcPr marL="172286" marR="172286" marT="172286" marB="172286" anchor="ctr">
                    <a:lnL cmpd="sng" algn="ctr" cap="flat" w="31163">
                      <a:solidFill>
                        <a:srgbClr val="000000"/>
                      </a:solidFill>
                      <a:prstDash val="solid"/>
                      <a:round/>
                      <a:headEnd type="none" w="med" len="med"/>
                      <a:tailEnd type="none" w="med" len="med"/>
                    </a:lnL>
                    <a:lnR cmpd="sng" algn="ctr" cap="flat" w="31163">
                      <a:solidFill>
                        <a:srgbClr val="000000"/>
                      </a:solidFill>
                      <a:prstDash val="solid"/>
                      <a:round/>
                      <a:headEnd type="none" w="med" len="med"/>
                      <a:tailEnd type="none" w="med" len="med"/>
                    </a:lnR>
                    <a:lnT cmpd="sng" algn="ctr" cap="flat" w="31163">
                      <a:solidFill>
                        <a:srgbClr val="000000"/>
                      </a:solidFill>
                      <a:prstDash val="solid"/>
                      <a:round/>
                      <a:headEnd type="none" w="med" len="med"/>
                      <a:tailEnd type="none" w="med" len="med"/>
                    </a:lnT>
                    <a:lnB cmpd="sng" algn="ctr" cap="flat" w="31163">
                      <a:solidFill>
                        <a:srgbClr val="000000"/>
                      </a:solidFill>
                      <a:prstDash val="solid"/>
                      <a:round/>
                      <a:headEnd type="none" w="med" len="med"/>
                      <a:tailEnd type="none" w="med" len="med"/>
                    </a:lnB>
                  </a:tcPr>
                </a:tc>
                <a:tc>
                  <a:txBody>
                    <a:bodyPr anchor="t" rtlCol="false"/>
                    <a:lstStyle/>
                    <a:p>
                      <a:pPr algn="ctr">
                        <a:lnSpc>
                          <a:spcPts val="2532"/>
                        </a:lnSpc>
                        <a:defRPr/>
                      </a:pPr>
                      <a:r>
                        <a:rPr lang="en-US" sz="1808" b="true">
                          <a:solidFill>
                            <a:srgbClr val="000000"/>
                          </a:solidFill>
                          <a:latin typeface="Canva Sans Bold"/>
                          <a:ea typeface="Canva Sans Bold"/>
                          <a:cs typeface="Canva Sans Bold"/>
                          <a:sym typeface="Canva Sans Bold"/>
                        </a:rPr>
                        <a:t>Feature of the model</a:t>
                      </a:r>
                      <a:endParaRPr lang="en-US" sz="1100"/>
                    </a:p>
                  </a:txBody>
                  <a:tcPr marL="172286" marR="172286" marT="172286" marB="172286" anchor="ctr">
                    <a:lnL cmpd="sng" algn="ctr" cap="flat" w="31163">
                      <a:solidFill>
                        <a:srgbClr val="000000"/>
                      </a:solidFill>
                      <a:prstDash val="solid"/>
                      <a:round/>
                      <a:headEnd type="none" w="med" len="med"/>
                      <a:tailEnd type="none" w="med" len="med"/>
                    </a:lnL>
                    <a:lnR cmpd="sng" algn="ctr" cap="flat" w="31163">
                      <a:solidFill>
                        <a:srgbClr val="000000"/>
                      </a:solidFill>
                      <a:prstDash val="solid"/>
                      <a:round/>
                      <a:headEnd type="none" w="med" len="med"/>
                      <a:tailEnd type="none" w="med" len="med"/>
                    </a:lnR>
                    <a:lnT cmpd="sng" algn="ctr" cap="flat" w="31163">
                      <a:solidFill>
                        <a:srgbClr val="000000"/>
                      </a:solidFill>
                      <a:prstDash val="solid"/>
                      <a:round/>
                      <a:headEnd type="none" w="med" len="med"/>
                      <a:tailEnd type="none" w="med" len="med"/>
                    </a:lnT>
                    <a:lnB cmpd="sng" algn="ctr" cap="flat" w="31163">
                      <a:solidFill>
                        <a:srgbClr val="000000"/>
                      </a:solidFill>
                      <a:prstDash val="solid"/>
                      <a:round/>
                      <a:headEnd type="none" w="med" len="med"/>
                      <a:tailEnd type="none" w="med" len="med"/>
                    </a:lnB>
                  </a:tcPr>
                </a:tc>
              </a:tr>
              <a:tr h="969629">
                <a:tc>
                  <a:txBody>
                    <a:bodyPr anchor="t" rtlCol="false"/>
                    <a:lstStyle/>
                    <a:p>
                      <a:pPr algn="ctr">
                        <a:lnSpc>
                          <a:spcPts val="2532"/>
                        </a:lnSpc>
                        <a:defRPr/>
                      </a:pPr>
                      <a:r>
                        <a:rPr lang="en-US" sz="1808">
                          <a:solidFill>
                            <a:srgbClr val="000000"/>
                          </a:solidFill>
                          <a:latin typeface="Canva Sans"/>
                          <a:ea typeface="Canva Sans"/>
                          <a:cs typeface="Canva Sans"/>
                          <a:sym typeface="Canva Sans"/>
                        </a:rPr>
                        <a:t>ProtBert + Random Forest</a:t>
                      </a:r>
                      <a:endParaRPr lang="en-US" sz="1100"/>
                    </a:p>
                  </a:txBody>
                  <a:tcPr marL="172286" marR="172286" marT="172286" marB="172286" anchor="ctr">
                    <a:lnL cmpd="sng" algn="ctr" cap="flat" w="31163">
                      <a:solidFill>
                        <a:srgbClr val="000000"/>
                      </a:solidFill>
                      <a:prstDash val="solid"/>
                      <a:round/>
                      <a:headEnd type="none" w="med" len="med"/>
                      <a:tailEnd type="none" w="med" len="med"/>
                    </a:lnL>
                    <a:lnR cmpd="sng" algn="ctr" cap="flat" w="31163">
                      <a:solidFill>
                        <a:srgbClr val="000000"/>
                      </a:solidFill>
                      <a:prstDash val="solid"/>
                      <a:round/>
                      <a:headEnd type="none" w="med" len="med"/>
                      <a:tailEnd type="none" w="med" len="med"/>
                    </a:lnR>
                    <a:lnT cmpd="sng" algn="ctr" cap="flat" w="31163">
                      <a:solidFill>
                        <a:srgbClr val="000000"/>
                      </a:solidFill>
                      <a:prstDash val="solid"/>
                      <a:round/>
                      <a:headEnd type="none" w="med" len="med"/>
                      <a:tailEnd type="none" w="med" len="med"/>
                    </a:lnT>
                    <a:lnB cmpd="sng" algn="ctr" cap="flat" w="31163">
                      <a:solidFill>
                        <a:srgbClr val="000000"/>
                      </a:solidFill>
                      <a:prstDash val="solid"/>
                      <a:round/>
                      <a:headEnd type="none" w="med" len="med"/>
                      <a:tailEnd type="none" w="med" len="med"/>
                    </a:lnB>
                  </a:tcPr>
                </a:tc>
                <a:tc>
                  <a:txBody>
                    <a:bodyPr anchor="t" rtlCol="false"/>
                    <a:lstStyle/>
                    <a:p>
                      <a:pPr algn="ctr">
                        <a:lnSpc>
                          <a:spcPts val="2532"/>
                        </a:lnSpc>
                        <a:defRPr/>
                      </a:pPr>
                      <a:r>
                        <a:rPr lang="en-US" sz="1808">
                          <a:solidFill>
                            <a:srgbClr val="000000"/>
                          </a:solidFill>
                          <a:latin typeface="Canva Sans"/>
                          <a:ea typeface="Canva Sans"/>
                          <a:cs typeface="Canva Sans"/>
                          <a:sym typeface="Canva Sans"/>
                        </a:rPr>
                        <a:t>92%</a:t>
                      </a:r>
                      <a:endParaRPr lang="en-US" sz="1100"/>
                    </a:p>
                  </a:txBody>
                  <a:tcPr marL="172286" marR="172286" marT="172286" marB="172286" anchor="ctr">
                    <a:lnL cmpd="sng" algn="ctr" cap="flat" w="31163">
                      <a:solidFill>
                        <a:srgbClr val="000000"/>
                      </a:solidFill>
                      <a:prstDash val="solid"/>
                      <a:round/>
                      <a:headEnd type="none" w="med" len="med"/>
                      <a:tailEnd type="none" w="med" len="med"/>
                    </a:lnL>
                    <a:lnR cmpd="sng" algn="ctr" cap="flat" w="31163">
                      <a:solidFill>
                        <a:srgbClr val="000000"/>
                      </a:solidFill>
                      <a:prstDash val="solid"/>
                      <a:round/>
                      <a:headEnd type="none" w="med" len="med"/>
                      <a:tailEnd type="none" w="med" len="med"/>
                    </a:lnR>
                    <a:lnT cmpd="sng" algn="ctr" cap="flat" w="31163">
                      <a:solidFill>
                        <a:srgbClr val="000000"/>
                      </a:solidFill>
                      <a:prstDash val="solid"/>
                      <a:round/>
                      <a:headEnd type="none" w="med" len="med"/>
                      <a:tailEnd type="none" w="med" len="med"/>
                    </a:lnT>
                    <a:lnB cmpd="sng" algn="ctr" cap="flat" w="31163">
                      <a:solidFill>
                        <a:srgbClr val="000000"/>
                      </a:solidFill>
                      <a:prstDash val="solid"/>
                      <a:round/>
                      <a:headEnd type="none" w="med" len="med"/>
                      <a:tailEnd type="none" w="med" len="med"/>
                    </a:lnB>
                  </a:tcPr>
                </a:tc>
                <a:tc>
                  <a:txBody>
                    <a:bodyPr anchor="t" rtlCol="false"/>
                    <a:lstStyle/>
                    <a:p>
                      <a:pPr algn="ctr">
                        <a:lnSpc>
                          <a:spcPts val="2532"/>
                        </a:lnSpc>
                        <a:defRPr/>
                      </a:pPr>
                      <a:r>
                        <a:rPr lang="en-US" sz="1808">
                          <a:solidFill>
                            <a:srgbClr val="000000"/>
                          </a:solidFill>
                          <a:latin typeface="Canva Sans"/>
                          <a:ea typeface="Canva Sans"/>
                          <a:cs typeface="Canva Sans"/>
                          <a:sym typeface="Canva Sans"/>
                        </a:rPr>
                        <a:t>Learns relationship between sequences</a:t>
                      </a:r>
                      <a:endParaRPr lang="en-US" sz="1100"/>
                    </a:p>
                  </a:txBody>
                  <a:tcPr marL="172286" marR="172286" marT="172286" marB="172286" anchor="ctr">
                    <a:lnL cmpd="sng" algn="ctr" cap="flat" w="31163">
                      <a:solidFill>
                        <a:srgbClr val="000000"/>
                      </a:solidFill>
                      <a:prstDash val="solid"/>
                      <a:round/>
                      <a:headEnd type="none" w="med" len="med"/>
                      <a:tailEnd type="none" w="med" len="med"/>
                    </a:lnL>
                    <a:lnR cmpd="sng" algn="ctr" cap="flat" w="31163">
                      <a:solidFill>
                        <a:srgbClr val="000000"/>
                      </a:solidFill>
                      <a:prstDash val="solid"/>
                      <a:round/>
                      <a:headEnd type="none" w="med" len="med"/>
                      <a:tailEnd type="none" w="med" len="med"/>
                    </a:lnR>
                    <a:lnT cmpd="sng" algn="ctr" cap="flat" w="31163">
                      <a:solidFill>
                        <a:srgbClr val="000000"/>
                      </a:solidFill>
                      <a:prstDash val="solid"/>
                      <a:round/>
                      <a:headEnd type="none" w="med" len="med"/>
                      <a:tailEnd type="none" w="med" len="med"/>
                    </a:lnT>
                    <a:lnB cmpd="sng" algn="ctr" cap="flat" w="31163">
                      <a:solidFill>
                        <a:srgbClr val="000000"/>
                      </a:solidFill>
                      <a:prstDash val="solid"/>
                      <a:round/>
                      <a:headEnd type="none" w="med" len="med"/>
                      <a:tailEnd type="none" w="med" len="med"/>
                    </a:lnB>
                  </a:tcPr>
                </a:tc>
              </a:tr>
              <a:tr h="843498">
                <a:tc>
                  <a:txBody>
                    <a:bodyPr anchor="t" rtlCol="false"/>
                    <a:lstStyle/>
                    <a:p>
                      <a:pPr algn="ctr">
                        <a:lnSpc>
                          <a:spcPts val="2532"/>
                        </a:lnSpc>
                        <a:defRPr/>
                      </a:pPr>
                      <a:r>
                        <a:rPr lang="en-US" sz="1808">
                          <a:solidFill>
                            <a:srgbClr val="000000"/>
                          </a:solidFill>
                          <a:latin typeface="Canva Sans"/>
                          <a:ea typeface="Canva Sans"/>
                          <a:cs typeface="Canva Sans"/>
                          <a:sym typeface="Canva Sans"/>
                        </a:rPr>
                        <a:t>CNN + BiLSTM</a:t>
                      </a:r>
                      <a:endParaRPr lang="en-US" sz="1100"/>
                    </a:p>
                  </a:txBody>
                  <a:tcPr marL="172286" marR="172286" marT="172286" marB="172286" anchor="ctr">
                    <a:lnL cmpd="sng" algn="ctr" cap="flat" w="31163">
                      <a:solidFill>
                        <a:srgbClr val="000000"/>
                      </a:solidFill>
                      <a:prstDash val="solid"/>
                      <a:round/>
                      <a:headEnd type="none" w="med" len="med"/>
                      <a:tailEnd type="none" w="med" len="med"/>
                    </a:lnL>
                    <a:lnR cmpd="sng" algn="ctr" cap="flat" w="31163">
                      <a:solidFill>
                        <a:srgbClr val="000000"/>
                      </a:solidFill>
                      <a:prstDash val="solid"/>
                      <a:round/>
                      <a:headEnd type="none" w="med" len="med"/>
                      <a:tailEnd type="none" w="med" len="med"/>
                    </a:lnR>
                    <a:lnT cmpd="sng" algn="ctr" cap="flat" w="31163">
                      <a:solidFill>
                        <a:srgbClr val="000000"/>
                      </a:solidFill>
                      <a:prstDash val="solid"/>
                      <a:round/>
                      <a:headEnd type="none" w="med" len="med"/>
                      <a:tailEnd type="none" w="med" len="med"/>
                    </a:lnT>
                    <a:lnB cmpd="sng" algn="ctr" cap="flat" w="31163">
                      <a:solidFill>
                        <a:srgbClr val="000000"/>
                      </a:solidFill>
                      <a:prstDash val="solid"/>
                      <a:round/>
                      <a:headEnd type="none" w="med" len="med"/>
                      <a:tailEnd type="none" w="med" len="med"/>
                    </a:lnB>
                  </a:tcPr>
                </a:tc>
                <a:tc>
                  <a:txBody>
                    <a:bodyPr anchor="t" rtlCol="false"/>
                    <a:lstStyle/>
                    <a:p>
                      <a:pPr algn="ctr">
                        <a:lnSpc>
                          <a:spcPts val="2532"/>
                        </a:lnSpc>
                        <a:defRPr/>
                      </a:pPr>
                      <a:r>
                        <a:rPr lang="en-US" sz="1808">
                          <a:solidFill>
                            <a:srgbClr val="000000"/>
                          </a:solidFill>
                          <a:latin typeface="Canva Sans"/>
                          <a:ea typeface="Canva Sans"/>
                          <a:cs typeface="Canva Sans"/>
                          <a:sym typeface="Canva Sans"/>
                        </a:rPr>
                        <a:t>93%</a:t>
                      </a:r>
                      <a:endParaRPr lang="en-US" sz="1100"/>
                    </a:p>
                  </a:txBody>
                  <a:tcPr marL="172286" marR="172286" marT="172286" marB="172286" anchor="ctr">
                    <a:lnL cmpd="sng" algn="ctr" cap="flat" w="31163">
                      <a:solidFill>
                        <a:srgbClr val="000000"/>
                      </a:solidFill>
                      <a:prstDash val="solid"/>
                      <a:round/>
                      <a:headEnd type="none" w="med" len="med"/>
                      <a:tailEnd type="none" w="med" len="med"/>
                    </a:lnL>
                    <a:lnR cmpd="sng" algn="ctr" cap="flat" w="31163">
                      <a:solidFill>
                        <a:srgbClr val="000000"/>
                      </a:solidFill>
                      <a:prstDash val="solid"/>
                      <a:round/>
                      <a:headEnd type="none" w="med" len="med"/>
                      <a:tailEnd type="none" w="med" len="med"/>
                    </a:lnR>
                    <a:lnT cmpd="sng" algn="ctr" cap="flat" w="31163">
                      <a:solidFill>
                        <a:srgbClr val="000000"/>
                      </a:solidFill>
                      <a:prstDash val="solid"/>
                      <a:round/>
                      <a:headEnd type="none" w="med" len="med"/>
                      <a:tailEnd type="none" w="med" len="med"/>
                    </a:lnT>
                    <a:lnB cmpd="sng" algn="ctr" cap="flat" w="31163">
                      <a:solidFill>
                        <a:srgbClr val="000000"/>
                      </a:solidFill>
                      <a:prstDash val="solid"/>
                      <a:round/>
                      <a:headEnd type="none" w="med" len="med"/>
                      <a:tailEnd type="none" w="med" len="med"/>
                    </a:lnB>
                  </a:tcPr>
                </a:tc>
                <a:tc>
                  <a:txBody>
                    <a:bodyPr anchor="t" rtlCol="false"/>
                    <a:lstStyle/>
                    <a:p>
                      <a:pPr algn="ctr">
                        <a:lnSpc>
                          <a:spcPts val="2532"/>
                        </a:lnSpc>
                        <a:defRPr/>
                      </a:pPr>
                      <a:r>
                        <a:rPr lang="en-US" sz="1808">
                          <a:solidFill>
                            <a:srgbClr val="000000"/>
                          </a:solidFill>
                          <a:latin typeface="Canva Sans"/>
                          <a:ea typeface="Canva Sans"/>
                          <a:cs typeface="Canva Sans"/>
                          <a:sym typeface="Canva Sans"/>
                        </a:rPr>
                        <a:t>Captures the structural patterns</a:t>
                      </a:r>
                      <a:endParaRPr lang="en-US" sz="1100"/>
                    </a:p>
                  </a:txBody>
                  <a:tcPr marL="172286" marR="172286" marT="172286" marB="172286" anchor="ctr">
                    <a:lnL cmpd="sng" algn="ctr" cap="flat" w="31163">
                      <a:solidFill>
                        <a:srgbClr val="000000"/>
                      </a:solidFill>
                      <a:prstDash val="solid"/>
                      <a:round/>
                      <a:headEnd type="none" w="med" len="med"/>
                      <a:tailEnd type="none" w="med" len="med"/>
                    </a:lnL>
                    <a:lnR cmpd="sng" algn="ctr" cap="flat" w="31163">
                      <a:solidFill>
                        <a:srgbClr val="000000"/>
                      </a:solidFill>
                      <a:prstDash val="solid"/>
                      <a:round/>
                      <a:headEnd type="none" w="med" len="med"/>
                      <a:tailEnd type="none" w="med" len="med"/>
                    </a:lnR>
                    <a:lnT cmpd="sng" algn="ctr" cap="flat" w="31163">
                      <a:solidFill>
                        <a:srgbClr val="000000"/>
                      </a:solidFill>
                      <a:prstDash val="solid"/>
                      <a:round/>
                      <a:headEnd type="none" w="med" len="med"/>
                      <a:tailEnd type="none" w="med" len="med"/>
                    </a:lnT>
                    <a:lnB cmpd="sng" algn="ctr" cap="flat" w="31163">
                      <a:solidFill>
                        <a:srgbClr val="000000"/>
                      </a:solidFill>
                      <a:prstDash val="solid"/>
                      <a:round/>
                      <a:headEnd type="none" w="med" len="med"/>
                      <a:tailEnd type="none" w="med" len="med"/>
                    </a:lnB>
                  </a:tcPr>
                </a:tc>
              </a:tr>
            </a:tbl>
          </a:graphicData>
        </a:graphic>
      </p:graphicFrame>
      <p:sp>
        <p:nvSpPr>
          <p:cNvPr name="Freeform 7" id="7"/>
          <p:cNvSpPr/>
          <p:nvPr/>
        </p:nvSpPr>
        <p:spPr>
          <a:xfrm flipH="false" flipV="false" rot="0">
            <a:off x="2951503" y="5268348"/>
            <a:ext cx="11824017" cy="3443745"/>
          </a:xfrm>
          <a:custGeom>
            <a:avLst/>
            <a:gdLst/>
            <a:ahLst/>
            <a:cxnLst/>
            <a:rect r="r" b="b" t="t" l="l"/>
            <a:pathLst>
              <a:path h="3443745" w="11824017">
                <a:moveTo>
                  <a:pt x="0" y="0"/>
                </a:moveTo>
                <a:lnTo>
                  <a:pt x="11824017" y="0"/>
                </a:lnTo>
                <a:lnTo>
                  <a:pt x="11824017" y="3443745"/>
                </a:lnTo>
                <a:lnTo>
                  <a:pt x="0" y="3443745"/>
                </a:lnTo>
                <a:lnTo>
                  <a:pt x="0" y="0"/>
                </a:lnTo>
                <a:close/>
              </a:path>
            </a:pathLst>
          </a:custGeom>
          <a:blipFill>
            <a:blip r:embed="rId3"/>
            <a:stretch>
              <a:fillRect l="0" t="0" r="0" b="0"/>
            </a:stretch>
          </a:blipFill>
        </p:spPr>
      </p:sp>
      <p:sp>
        <p:nvSpPr>
          <p:cNvPr name="TextBox 8" id="8"/>
          <p:cNvSpPr txBox="true"/>
          <p:nvPr/>
        </p:nvSpPr>
        <p:spPr>
          <a:xfrm rot="0">
            <a:off x="5524411" y="903191"/>
            <a:ext cx="5543857" cy="761151"/>
          </a:xfrm>
          <a:prstGeom prst="rect">
            <a:avLst/>
          </a:prstGeom>
        </p:spPr>
        <p:txBody>
          <a:bodyPr anchor="t" rtlCol="false" tIns="0" lIns="0" bIns="0" rIns="0">
            <a:spAutoFit/>
          </a:bodyPr>
          <a:lstStyle/>
          <a:p>
            <a:pPr algn="ctr">
              <a:lnSpc>
                <a:spcPts val="5684"/>
              </a:lnSpc>
              <a:spcBef>
                <a:spcPct val="0"/>
              </a:spcBef>
            </a:pPr>
            <a:r>
              <a:rPr lang="en-US" b="true" sz="3789" spc="15">
                <a:solidFill>
                  <a:srgbClr val="3D3D3D"/>
                </a:solidFill>
                <a:latin typeface="Times New Roman Bold"/>
                <a:ea typeface="Times New Roman Bold"/>
                <a:cs typeface="Times New Roman Bold"/>
                <a:sym typeface="Times New Roman Bold"/>
              </a:rPr>
              <a:t>Protein virulence prediction</a:t>
            </a:r>
          </a:p>
        </p:txBody>
      </p:sp>
      <p:sp>
        <p:nvSpPr>
          <p:cNvPr name="TextBox 9" id="9"/>
          <p:cNvSpPr txBox="true"/>
          <p:nvPr/>
        </p:nvSpPr>
        <p:spPr>
          <a:xfrm rot="0">
            <a:off x="4845851" y="8775369"/>
            <a:ext cx="8035321" cy="478169"/>
          </a:xfrm>
          <a:prstGeom prst="rect">
            <a:avLst/>
          </a:prstGeom>
        </p:spPr>
        <p:txBody>
          <a:bodyPr anchor="t" rtlCol="false" tIns="0" lIns="0" bIns="0" rIns="0">
            <a:spAutoFit/>
          </a:bodyPr>
          <a:lstStyle/>
          <a:p>
            <a:pPr algn="ctr">
              <a:lnSpc>
                <a:spcPts val="3649"/>
              </a:lnSpc>
              <a:spcBef>
                <a:spcPct val="0"/>
              </a:spcBef>
            </a:pPr>
            <a:r>
              <a:rPr lang="en-US" sz="2432" spc="9">
                <a:solidFill>
                  <a:srgbClr val="3D3D3D"/>
                </a:solidFill>
                <a:latin typeface="Times New Roman"/>
                <a:ea typeface="Times New Roman"/>
                <a:cs typeface="Times New Roman"/>
                <a:sym typeface="Times New Roman"/>
              </a:rPr>
              <a:t>Fig. Output obtained from the final model (CNN+BiLSTM)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AutoShape 2" id="2"/>
          <p:cNvSpPr/>
          <p:nvPr/>
        </p:nvSpPr>
        <p:spPr>
          <a:xfrm>
            <a:off x="4223618" y="1033463"/>
            <a:ext cx="12663110" cy="0"/>
          </a:xfrm>
          <a:prstGeom prst="line">
            <a:avLst/>
          </a:prstGeom>
          <a:ln cap="flat" w="9525">
            <a:solidFill>
              <a:srgbClr val="000000"/>
            </a:solidFill>
            <a:prstDash val="solid"/>
            <a:headEnd type="none" len="sm" w="sm"/>
            <a:tailEnd type="none" len="sm" w="sm"/>
          </a:ln>
        </p:spPr>
      </p:sp>
      <p:sp>
        <p:nvSpPr>
          <p:cNvPr name="AutoShape 3" id="3"/>
          <p:cNvSpPr/>
          <p:nvPr/>
        </p:nvSpPr>
        <p:spPr>
          <a:xfrm>
            <a:off x="1028700" y="9253538"/>
            <a:ext cx="16230600" cy="4762"/>
          </a:xfrm>
          <a:prstGeom prst="line">
            <a:avLst/>
          </a:prstGeom>
          <a:ln cap="flat" w="9525">
            <a:solidFill>
              <a:srgbClr val="000000"/>
            </a:solidFill>
            <a:prstDash val="solid"/>
            <a:headEnd type="none" len="sm" w="sm"/>
            <a:tailEnd type="none" len="sm" w="sm"/>
          </a:ln>
        </p:spPr>
      </p:sp>
      <p:sp>
        <p:nvSpPr>
          <p:cNvPr name="Freeform 4" id="4"/>
          <p:cNvSpPr/>
          <p:nvPr/>
        </p:nvSpPr>
        <p:spPr>
          <a:xfrm flipH="false" flipV="false" rot="0">
            <a:off x="392852" y="400519"/>
            <a:ext cx="3506770" cy="1256362"/>
          </a:xfrm>
          <a:custGeom>
            <a:avLst/>
            <a:gdLst/>
            <a:ahLst/>
            <a:cxnLst/>
            <a:rect r="r" b="b" t="t" l="l"/>
            <a:pathLst>
              <a:path h="1256362" w="3506770">
                <a:moveTo>
                  <a:pt x="0" y="0"/>
                </a:moveTo>
                <a:lnTo>
                  <a:pt x="3506770" y="0"/>
                </a:lnTo>
                <a:lnTo>
                  <a:pt x="3506770" y="1256362"/>
                </a:lnTo>
                <a:lnTo>
                  <a:pt x="0" y="1256362"/>
                </a:lnTo>
                <a:lnTo>
                  <a:pt x="0" y="0"/>
                </a:lnTo>
                <a:close/>
              </a:path>
            </a:pathLst>
          </a:custGeom>
          <a:blipFill>
            <a:blip r:embed="rId2"/>
            <a:stretch>
              <a:fillRect l="0" t="0" r="0" b="0"/>
            </a:stretch>
          </a:blipFill>
        </p:spPr>
      </p:sp>
      <p:sp>
        <p:nvSpPr>
          <p:cNvPr name="Freeform 5" id="5"/>
          <p:cNvSpPr/>
          <p:nvPr/>
        </p:nvSpPr>
        <p:spPr>
          <a:xfrm flipH="false" flipV="false" rot="0">
            <a:off x="3124300" y="7435312"/>
            <a:ext cx="11354452" cy="1749330"/>
          </a:xfrm>
          <a:custGeom>
            <a:avLst/>
            <a:gdLst/>
            <a:ahLst/>
            <a:cxnLst/>
            <a:rect r="r" b="b" t="t" l="l"/>
            <a:pathLst>
              <a:path h="1749330" w="11354452">
                <a:moveTo>
                  <a:pt x="0" y="0"/>
                </a:moveTo>
                <a:lnTo>
                  <a:pt x="11354452" y="0"/>
                </a:lnTo>
                <a:lnTo>
                  <a:pt x="11354452" y="1749330"/>
                </a:lnTo>
                <a:lnTo>
                  <a:pt x="0" y="1749330"/>
                </a:lnTo>
                <a:lnTo>
                  <a:pt x="0" y="0"/>
                </a:lnTo>
                <a:close/>
              </a:path>
            </a:pathLst>
          </a:custGeom>
          <a:blipFill>
            <a:blip r:embed="rId3"/>
            <a:stretch>
              <a:fillRect l="0" t="-7971" r="0" b="-218550"/>
            </a:stretch>
          </a:blipFill>
        </p:spPr>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7</a:t>
            </a:r>
          </a:p>
        </p:txBody>
      </p:sp>
      <p:sp>
        <p:nvSpPr>
          <p:cNvPr name="TextBox 7" id="7"/>
          <p:cNvSpPr txBox="true"/>
          <p:nvPr/>
        </p:nvSpPr>
        <p:spPr>
          <a:xfrm rot="0">
            <a:off x="1028700" y="1266356"/>
            <a:ext cx="5245811" cy="1007236"/>
          </a:xfrm>
          <a:prstGeom prst="rect">
            <a:avLst/>
          </a:prstGeom>
        </p:spPr>
        <p:txBody>
          <a:bodyPr anchor="t" rtlCol="false" tIns="0" lIns="0" bIns="0" rIns="0">
            <a:spAutoFit/>
          </a:bodyPr>
          <a:lstStyle/>
          <a:p>
            <a:pPr algn="l">
              <a:lnSpc>
                <a:spcPts val="7595"/>
              </a:lnSpc>
              <a:spcBef>
                <a:spcPct val="0"/>
              </a:spcBef>
            </a:pPr>
            <a:r>
              <a:rPr lang="en-US" b="true" sz="5063" spc="20">
                <a:solidFill>
                  <a:srgbClr val="3D3D3D"/>
                </a:solidFill>
                <a:latin typeface="Times New Roman Bold"/>
                <a:ea typeface="Times New Roman Bold"/>
                <a:cs typeface="Times New Roman Bold"/>
                <a:sym typeface="Times New Roman Bold"/>
              </a:rPr>
              <a:t>Problems faced</a:t>
            </a:r>
          </a:p>
        </p:txBody>
      </p:sp>
      <p:sp>
        <p:nvSpPr>
          <p:cNvPr name="TextBox 8" id="8"/>
          <p:cNvSpPr txBox="true"/>
          <p:nvPr/>
        </p:nvSpPr>
        <p:spPr>
          <a:xfrm rot="0">
            <a:off x="1230871" y="2035467"/>
            <a:ext cx="6414351" cy="661425"/>
          </a:xfrm>
          <a:prstGeom prst="rect">
            <a:avLst/>
          </a:prstGeom>
        </p:spPr>
        <p:txBody>
          <a:bodyPr anchor="t" rtlCol="false" tIns="0" lIns="0" bIns="0" rIns="0">
            <a:spAutoFit/>
          </a:bodyPr>
          <a:lstStyle/>
          <a:p>
            <a:pPr algn="ctr">
              <a:lnSpc>
                <a:spcPts val="5446"/>
              </a:lnSpc>
              <a:spcBef>
                <a:spcPct val="0"/>
              </a:spcBef>
            </a:pPr>
            <a:r>
              <a:rPr lang="en-US" b="true" sz="3890">
                <a:solidFill>
                  <a:srgbClr val="3D3D3D"/>
                </a:solidFill>
                <a:latin typeface="Canva Sans Bold"/>
                <a:ea typeface="Canva Sans Bold"/>
                <a:cs typeface="Canva Sans Bold"/>
                <a:sym typeface="Canva Sans Bold"/>
              </a:rPr>
              <a:t>Class imbalance in dataset</a:t>
            </a:r>
          </a:p>
        </p:txBody>
      </p:sp>
      <p:sp>
        <p:nvSpPr>
          <p:cNvPr name="TextBox 9" id="9"/>
          <p:cNvSpPr txBox="true"/>
          <p:nvPr/>
        </p:nvSpPr>
        <p:spPr>
          <a:xfrm rot="0">
            <a:off x="2665846" y="4169168"/>
            <a:ext cx="6478154" cy="974332"/>
          </a:xfrm>
          <a:prstGeom prst="rect">
            <a:avLst/>
          </a:prstGeom>
        </p:spPr>
        <p:txBody>
          <a:bodyPr anchor="t" rtlCol="false" tIns="0" lIns="0" bIns="0" rIns="0">
            <a:spAutoFit/>
          </a:bodyPr>
          <a:lstStyle/>
          <a:p>
            <a:pPr algn="ctr">
              <a:lnSpc>
                <a:spcPts val="3926"/>
              </a:lnSpc>
            </a:pPr>
            <a:r>
              <a:rPr lang="en-US" sz="2804">
                <a:solidFill>
                  <a:srgbClr val="3D3D3D"/>
                </a:solidFill>
                <a:latin typeface="Canva Sans"/>
                <a:ea typeface="Canva Sans"/>
                <a:cs typeface="Canva Sans"/>
                <a:sym typeface="Canva Sans"/>
              </a:rPr>
              <a:t>1319 -Virulence protein sequence,</a:t>
            </a:r>
          </a:p>
          <a:p>
            <a:pPr algn="ctr">
              <a:lnSpc>
                <a:spcPts val="3926"/>
              </a:lnSpc>
              <a:spcBef>
                <a:spcPct val="0"/>
              </a:spcBef>
            </a:pPr>
            <a:r>
              <a:rPr lang="en-US" sz="2804">
                <a:solidFill>
                  <a:srgbClr val="3D3D3D"/>
                </a:solidFill>
                <a:latin typeface="Canva Sans"/>
                <a:ea typeface="Canva Sans"/>
                <a:cs typeface="Canva Sans"/>
                <a:sym typeface="Canva Sans"/>
              </a:rPr>
              <a:t>807-Non Virulence protein sequences</a:t>
            </a:r>
          </a:p>
        </p:txBody>
      </p:sp>
      <p:sp>
        <p:nvSpPr>
          <p:cNvPr name="TextBox 10" id="10"/>
          <p:cNvSpPr txBox="true"/>
          <p:nvPr/>
        </p:nvSpPr>
        <p:spPr>
          <a:xfrm rot="0">
            <a:off x="9757397" y="4182947"/>
            <a:ext cx="5216020" cy="960553"/>
          </a:xfrm>
          <a:prstGeom prst="rect">
            <a:avLst/>
          </a:prstGeom>
        </p:spPr>
        <p:txBody>
          <a:bodyPr anchor="t" rtlCol="false" tIns="0" lIns="0" bIns="0" rIns="0">
            <a:spAutoFit/>
          </a:bodyPr>
          <a:lstStyle/>
          <a:p>
            <a:pPr algn="ctr">
              <a:lnSpc>
                <a:spcPts val="3898"/>
              </a:lnSpc>
              <a:spcBef>
                <a:spcPct val="0"/>
              </a:spcBef>
            </a:pPr>
            <a:r>
              <a:rPr lang="en-US" sz="2784">
                <a:solidFill>
                  <a:srgbClr val="3D3D3D"/>
                </a:solidFill>
                <a:latin typeface="Canva Sans"/>
                <a:ea typeface="Canva Sans"/>
                <a:cs typeface="Canva Sans"/>
                <a:sym typeface="Canva Sans"/>
              </a:rPr>
              <a:t>480 </a:t>
            </a:r>
            <a:r>
              <a:rPr lang="en-US" sz="2784">
                <a:solidFill>
                  <a:srgbClr val="3D3D3D"/>
                </a:solidFill>
                <a:latin typeface="Canva Sans"/>
                <a:ea typeface="Canva Sans"/>
                <a:cs typeface="Canva Sans"/>
                <a:sym typeface="Canva Sans"/>
              </a:rPr>
              <a:t> -AMR gene sequence,</a:t>
            </a:r>
          </a:p>
          <a:p>
            <a:pPr algn="ctr">
              <a:lnSpc>
                <a:spcPts val="3898"/>
              </a:lnSpc>
              <a:spcBef>
                <a:spcPct val="0"/>
              </a:spcBef>
            </a:pPr>
            <a:r>
              <a:rPr lang="en-US" sz="2784">
                <a:solidFill>
                  <a:srgbClr val="3D3D3D"/>
                </a:solidFill>
                <a:latin typeface="Canva Sans"/>
                <a:ea typeface="Canva Sans"/>
                <a:cs typeface="Canva Sans"/>
                <a:sym typeface="Canva Sans"/>
              </a:rPr>
              <a:t>124- Non AMR gene sequences</a:t>
            </a:r>
          </a:p>
        </p:txBody>
      </p:sp>
      <p:sp>
        <p:nvSpPr>
          <p:cNvPr name="TextBox 11" id="11"/>
          <p:cNvSpPr txBox="true"/>
          <p:nvPr/>
        </p:nvSpPr>
        <p:spPr>
          <a:xfrm rot="0">
            <a:off x="1879204" y="5867646"/>
            <a:ext cx="15007524" cy="949564"/>
          </a:xfrm>
          <a:prstGeom prst="rect">
            <a:avLst/>
          </a:prstGeom>
        </p:spPr>
        <p:txBody>
          <a:bodyPr anchor="t" rtlCol="false" tIns="0" lIns="0" bIns="0" rIns="0">
            <a:spAutoFit/>
          </a:bodyPr>
          <a:lstStyle/>
          <a:p>
            <a:pPr algn="l" marL="591697" indent="-295848" lvl="1">
              <a:lnSpc>
                <a:spcPts val="3836"/>
              </a:lnSpc>
              <a:buFont typeface="Arial"/>
              <a:buChar char="•"/>
            </a:pPr>
            <a:r>
              <a:rPr lang="en-US" sz="2740">
                <a:solidFill>
                  <a:srgbClr val="3D3D3D"/>
                </a:solidFill>
                <a:latin typeface="Canva Sans"/>
                <a:ea typeface="Canva Sans"/>
                <a:cs typeface="Canva Sans"/>
                <a:sym typeface="Canva Sans"/>
              </a:rPr>
              <a:t>Initial models trained on gene and protein sequences using CNNs showed high accuracy but suffered from overfitting due to class imbalance.</a:t>
            </a:r>
          </a:p>
        </p:txBody>
      </p:sp>
      <p:sp>
        <p:nvSpPr>
          <p:cNvPr name="TextBox 12" id="12"/>
          <p:cNvSpPr txBox="true"/>
          <p:nvPr/>
        </p:nvSpPr>
        <p:spPr>
          <a:xfrm rot="0">
            <a:off x="-1887452" y="5301860"/>
            <a:ext cx="11998303" cy="613411"/>
          </a:xfrm>
          <a:prstGeom prst="rect">
            <a:avLst/>
          </a:prstGeom>
        </p:spPr>
        <p:txBody>
          <a:bodyPr anchor="t" rtlCol="false" tIns="0" lIns="0" bIns="0" rIns="0">
            <a:spAutoFit/>
          </a:bodyPr>
          <a:lstStyle/>
          <a:p>
            <a:pPr algn="ctr">
              <a:lnSpc>
                <a:spcPts val="5039"/>
              </a:lnSpc>
              <a:spcBef>
                <a:spcPct val="0"/>
              </a:spcBef>
            </a:pPr>
            <a:r>
              <a:rPr lang="en-US" b="true" sz="3599">
                <a:solidFill>
                  <a:srgbClr val="3D3D3D"/>
                </a:solidFill>
                <a:latin typeface="Canva Sans Bold"/>
                <a:ea typeface="Canva Sans Bold"/>
                <a:cs typeface="Canva Sans Bold"/>
                <a:sym typeface="Canva Sans Bold"/>
              </a:rPr>
              <a:t>Overfitting in CNN Models</a:t>
            </a:r>
          </a:p>
        </p:txBody>
      </p:sp>
      <p:sp>
        <p:nvSpPr>
          <p:cNvPr name="TextBox 13" id="13"/>
          <p:cNvSpPr txBox="true"/>
          <p:nvPr/>
        </p:nvSpPr>
        <p:spPr>
          <a:xfrm rot="0">
            <a:off x="1786787" y="2639742"/>
            <a:ext cx="15192358" cy="1498981"/>
          </a:xfrm>
          <a:prstGeom prst="rect">
            <a:avLst/>
          </a:prstGeom>
        </p:spPr>
        <p:txBody>
          <a:bodyPr anchor="t" rtlCol="false" tIns="0" lIns="0" bIns="0" rIns="0">
            <a:spAutoFit/>
          </a:bodyPr>
          <a:lstStyle/>
          <a:p>
            <a:pPr algn="l" marL="617473" indent="-308737" lvl="1">
              <a:lnSpc>
                <a:spcPts val="4003"/>
              </a:lnSpc>
              <a:buFont typeface="Arial"/>
              <a:buChar char="•"/>
            </a:pPr>
            <a:r>
              <a:rPr lang="en-US" sz="2859">
                <a:solidFill>
                  <a:srgbClr val="3D3D3D"/>
                </a:solidFill>
                <a:latin typeface="Canva Sans"/>
                <a:ea typeface="Canva Sans"/>
                <a:cs typeface="Canva Sans"/>
                <a:sym typeface="Canva Sans"/>
              </a:rPr>
              <a:t>Extracting gene and protein sequences from NCBI (AMR) &amp; UniProt (Virulence) was time-consuming and complex .The dataset had a skewed distribution (more AMR/Virulent sequences than non-AMR/non-virulent ones)</a:t>
            </a:r>
          </a:p>
        </p:txBody>
      </p:sp>
      <p:sp>
        <p:nvSpPr>
          <p:cNvPr name="TextBox 14" id="14"/>
          <p:cNvSpPr txBox="true"/>
          <p:nvPr/>
        </p:nvSpPr>
        <p:spPr>
          <a:xfrm rot="0">
            <a:off x="1879204" y="6907375"/>
            <a:ext cx="14189512" cy="463804"/>
          </a:xfrm>
          <a:prstGeom prst="rect">
            <a:avLst/>
          </a:prstGeom>
        </p:spPr>
        <p:txBody>
          <a:bodyPr anchor="t" rtlCol="false" tIns="0" lIns="0" bIns="0" rIns="0">
            <a:spAutoFit/>
          </a:bodyPr>
          <a:lstStyle/>
          <a:p>
            <a:pPr algn="ctr" marL="591565" indent="-295783" lvl="1">
              <a:lnSpc>
                <a:spcPts val="3835"/>
              </a:lnSpc>
              <a:buFont typeface="Arial"/>
              <a:buChar char="•"/>
            </a:pPr>
            <a:r>
              <a:rPr lang="en-US" sz="2739">
                <a:solidFill>
                  <a:srgbClr val="3D3D3D"/>
                </a:solidFill>
                <a:latin typeface="Canva Sans"/>
                <a:ea typeface="Canva Sans"/>
                <a:cs typeface="Canva Sans"/>
                <a:sym typeface="Canva Sans"/>
              </a:rPr>
              <a:t>Switched from raw sequence input to Word2Vec embeddings to generalize better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Freeform 2" id="2"/>
          <p:cNvSpPr/>
          <p:nvPr/>
        </p:nvSpPr>
        <p:spPr>
          <a:xfrm flipH="false" flipV="false" rot="0">
            <a:off x="2116107" y="1438930"/>
            <a:ext cx="11807393" cy="3704570"/>
          </a:xfrm>
          <a:custGeom>
            <a:avLst/>
            <a:gdLst/>
            <a:ahLst/>
            <a:cxnLst/>
            <a:rect r="r" b="b" t="t" l="l"/>
            <a:pathLst>
              <a:path h="3704570" w="11807393">
                <a:moveTo>
                  <a:pt x="0" y="0"/>
                </a:moveTo>
                <a:lnTo>
                  <a:pt x="11807394" y="0"/>
                </a:lnTo>
                <a:lnTo>
                  <a:pt x="11807394" y="3704570"/>
                </a:lnTo>
                <a:lnTo>
                  <a:pt x="0" y="3704570"/>
                </a:lnTo>
                <a:lnTo>
                  <a:pt x="0" y="0"/>
                </a:lnTo>
                <a:close/>
              </a:path>
            </a:pathLst>
          </a:custGeom>
          <a:blipFill>
            <a:blip r:embed="rId2"/>
            <a:stretch>
              <a:fillRect l="0" t="0" r="0" b="0"/>
            </a:stretch>
          </a:blipFill>
        </p:spPr>
      </p:sp>
      <p:sp>
        <p:nvSpPr>
          <p:cNvPr name="Freeform 3" id="3"/>
          <p:cNvSpPr/>
          <p:nvPr/>
        </p:nvSpPr>
        <p:spPr>
          <a:xfrm flipH="false" flipV="false" rot="0">
            <a:off x="2116107" y="5294292"/>
            <a:ext cx="11686552" cy="4265592"/>
          </a:xfrm>
          <a:custGeom>
            <a:avLst/>
            <a:gdLst/>
            <a:ahLst/>
            <a:cxnLst/>
            <a:rect r="r" b="b" t="t" l="l"/>
            <a:pathLst>
              <a:path h="4265592" w="11686552">
                <a:moveTo>
                  <a:pt x="0" y="0"/>
                </a:moveTo>
                <a:lnTo>
                  <a:pt x="11686553" y="0"/>
                </a:lnTo>
                <a:lnTo>
                  <a:pt x="11686553" y="4265591"/>
                </a:lnTo>
                <a:lnTo>
                  <a:pt x="0" y="4265591"/>
                </a:lnTo>
                <a:lnTo>
                  <a:pt x="0" y="0"/>
                </a:lnTo>
                <a:close/>
              </a:path>
            </a:pathLst>
          </a:custGeom>
          <a:blipFill>
            <a:blip r:embed="rId3"/>
            <a:stretch>
              <a:fillRect l="0" t="0" r="0" b="0"/>
            </a:stretch>
          </a:blipFill>
          <a:ln w="28575" cap="sq">
            <a:solidFill>
              <a:srgbClr val="000000"/>
            </a:solidFill>
            <a:prstDash val="solid"/>
            <a:miter/>
          </a:ln>
        </p:spPr>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8</a:t>
            </a:r>
          </a:p>
        </p:txBody>
      </p:sp>
      <p:sp>
        <p:nvSpPr>
          <p:cNvPr name="TextBox 5" id="5"/>
          <p:cNvSpPr txBox="true"/>
          <p:nvPr/>
        </p:nvSpPr>
        <p:spPr>
          <a:xfrm rot="0">
            <a:off x="0" y="434958"/>
            <a:ext cx="12778948" cy="629942"/>
          </a:xfrm>
          <a:prstGeom prst="rect">
            <a:avLst/>
          </a:prstGeom>
        </p:spPr>
        <p:txBody>
          <a:bodyPr anchor="t" rtlCol="false" tIns="0" lIns="0" bIns="0" rIns="0">
            <a:spAutoFit/>
          </a:bodyPr>
          <a:lstStyle/>
          <a:p>
            <a:pPr algn="ctr">
              <a:lnSpc>
                <a:spcPts val="5179"/>
              </a:lnSpc>
              <a:spcBef>
                <a:spcPct val="0"/>
              </a:spcBef>
            </a:pPr>
            <a:r>
              <a:rPr lang="en-US" b="true" sz="3699">
                <a:solidFill>
                  <a:srgbClr val="3D3D3D"/>
                </a:solidFill>
                <a:latin typeface="Canva Sans Bold"/>
                <a:ea typeface="Canva Sans Bold"/>
                <a:cs typeface="Canva Sans Bold"/>
                <a:sym typeface="Canva Sans Bold"/>
              </a:rPr>
              <a:t>XG-BOOST model trained for Virulent Prediction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AutoShape 2" id="2"/>
          <p:cNvSpPr/>
          <p:nvPr/>
        </p:nvSpPr>
        <p:spPr>
          <a:xfrm>
            <a:off x="4223618" y="1033463"/>
            <a:ext cx="12663110" cy="0"/>
          </a:xfrm>
          <a:prstGeom prst="line">
            <a:avLst/>
          </a:prstGeom>
          <a:ln cap="flat" w="9525">
            <a:solidFill>
              <a:srgbClr val="000000"/>
            </a:solidFill>
            <a:prstDash val="solid"/>
            <a:headEnd type="none" len="sm" w="sm"/>
            <a:tailEnd type="none" len="sm" w="sm"/>
          </a:ln>
        </p:spPr>
      </p:sp>
      <p:sp>
        <p:nvSpPr>
          <p:cNvPr name="AutoShape 3" id="3"/>
          <p:cNvSpPr/>
          <p:nvPr/>
        </p:nvSpPr>
        <p:spPr>
          <a:xfrm>
            <a:off x="1028700" y="9253538"/>
            <a:ext cx="16230600" cy="4762"/>
          </a:xfrm>
          <a:prstGeom prst="line">
            <a:avLst/>
          </a:prstGeom>
          <a:ln cap="flat" w="9525">
            <a:solidFill>
              <a:srgbClr val="000000"/>
            </a:solidFill>
            <a:prstDash val="solid"/>
            <a:headEnd type="none" len="sm" w="sm"/>
            <a:tailEnd type="none" len="sm" w="sm"/>
          </a:ln>
        </p:spPr>
      </p:sp>
      <p:sp>
        <p:nvSpPr>
          <p:cNvPr name="Freeform 4" id="4"/>
          <p:cNvSpPr/>
          <p:nvPr/>
        </p:nvSpPr>
        <p:spPr>
          <a:xfrm flipH="false" flipV="false" rot="0">
            <a:off x="392852" y="400519"/>
            <a:ext cx="3506770" cy="1256362"/>
          </a:xfrm>
          <a:custGeom>
            <a:avLst/>
            <a:gdLst/>
            <a:ahLst/>
            <a:cxnLst/>
            <a:rect r="r" b="b" t="t" l="l"/>
            <a:pathLst>
              <a:path h="1256362" w="3506770">
                <a:moveTo>
                  <a:pt x="0" y="0"/>
                </a:moveTo>
                <a:lnTo>
                  <a:pt x="3506770" y="0"/>
                </a:lnTo>
                <a:lnTo>
                  <a:pt x="3506770" y="1256362"/>
                </a:lnTo>
                <a:lnTo>
                  <a:pt x="0" y="1256362"/>
                </a:lnTo>
                <a:lnTo>
                  <a:pt x="0" y="0"/>
                </a:lnTo>
                <a:close/>
              </a:path>
            </a:pathLst>
          </a:custGeom>
          <a:blipFill>
            <a:blip r:embed="rId2"/>
            <a:stretch>
              <a:fillRect l="0" t="0" r="0" b="0"/>
            </a:stretch>
          </a:blipFill>
        </p:spPr>
      </p:sp>
      <p:sp>
        <p:nvSpPr>
          <p:cNvPr name="Freeform 5" id="5"/>
          <p:cNvSpPr/>
          <p:nvPr/>
        </p:nvSpPr>
        <p:spPr>
          <a:xfrm flipH="false" flipV="false" rot="0">
            <a:off x="1028700" y="2955550"/>
            <a:ext cx="9230527" cy="5746003"/>
          </a:xfrm>
          <a:custGeom>
            <a:avLst/>
            <a:gdLst/>
            <a:ahLst/>
            <a:cxnLst/>
            <a:rect r="r" b="b" t="t" l="l"/>
            <a:pathLst>
              <a:path h="5746003" w="9230527">
                <a:moveTo>
                  <a:pt x="0" y="0"/>
                </a:moveTo>
                <a:lnTo>
                  <a:pt x="9230527" y="0"/>
                </a:lnTo>
                <a:lnTo>
                  <a:pt x="9230527" y="5746003"/>
                </a:lnTo>
                <a:lnTo>
                  <a:pt x="0" y="5746003"/>
                </a:lnTo>
                <a:lnTo>
                  <a:pt x="0" y="0"/>
                </a:lnTo>
                <a:close/>
              </a:path>
            </a:pathLst>
          </a:custGeom>
          <a:blipFill>
            <a:blip r:embed="rId3"/>
            <a:stretch>
              <a:fillRect l="0" t="0" r="0" b="0"/>
            </a:stretch>
          </a:blipFill>
          <a:ln w="38100" cap="sq">
            <a:solidFill>
              <a:srgbClr val="000000"/>
            </a:solidFill>
            <a:prstDash val="solid"/>
            <a:miter/>
          </a:ln>
        </p:spPr>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9</a:t>
            </a:r>
          </a:p>
        </p:txBody>
      </p:sp>
      <p:sp>
        <p:nvSpPr>
          <p:cNvPr name="TextBox 7" id="7"/>
          <p:cNvSpPr txBox="true"/>
          <p:nvPr/>
        </p:nvSpPr>
        <p:spPr>
          <a:xfrm rot="0">
            <a:off x="6521094" y="1401092"/>
            <a:ext cx="5245811" cy="1007236"/>
          </a:xfrm>
          <a:prstGeom prst="rect">
            <a:avLst/>
          </a:prstGeom>
        </p:spPr>
        <p:txBody>
          <a:bodyPr anchor="t" rtlCol="false" tIns="0" lIns="0" bIns="0" rIns="0">
            <a:spAutoFit/>
          </a:bodyPr>
          <a:lstStyle/>
          <a:p>
            <a:pPr algn="ctr">
              <a:lnSpc>
                <a:spcPts val="7595"/>
              </a:lnSpc>
              <a:spcBef>
                <a:spcPct val="0"/>
              </a:spcBef>
            </a:pPr>
            <a:r>
              <a:rPr lang="en-US" b="true" sz="5063" spc="20" u="sng">
                <a:solidFill>
                  <a:srgbClr val="3D3D3D"/>
                </a:solidFill>
                <a:latin typeface="Times New Roman Bold"/>
                <a:ea typeface="Times New Roman Bold"/>
                <a:cs typeface="Times New Roman Bold"/>
                <a:sym typeface="Times New Roman Bold"/>
              </a:rPr>
              <a:t>User - Interface</a:t>
            </a:r>
          </a:p>
        </p:txBody>
      </p:sp>
      <p:sp>
        <p:nvSpPr>
          <p:cNvPr name="TextBox 8" id="8"/>
          <p:cNvSpPr txBox="true"/>
          <p:nvPr/>
        </p:nvSpPr>
        <p:spPr>
          <a:xfrm rot="0">
            <a:off x="11270713" y="4231567"/>
            <a:ext cx="3918352" cy="3060619"/>
          </a:xfrm>
          <a:prstGeom prst="rect">
            <a:avLst/>
          </a:prstGeom>
        </p:spPr>
        <p:txBody>
          <a:bodyPr anchor="t" rtlCol="false" tIns="0" lIns="0" bIns="0" rIns="0">
            <a:spAutoFit/>
          </a:bodyPr>
          <a:lstStyle/>
          <a:p>
            <a:pPr algn="l">
              <a:lnSpc>
                <a:spcPts val="4766"/>
              </a:lnSpc>
            </a:pPr>
            <a:r>
              <a:rPr lang="en-US" sz="3404" u="sng">
                <a:solidFill>
                  <a:srgbClr val="3D3D3D"/>
                </a:solidFill>
                <a:latin typeface="Times New Roman"/>
                <a:ea typeface="Times New Roman"/>
                <a:cs typeface="Times New Roman"/>
                <a:sym typeface="Times New Roman"/>
              </a:rPr>
              <a:t>Features</a:t>
            </a:r>
            <a:r>
              <a:rPr lang="en-US" sz="3404">
                <a:solidFill>
                  <a:srgbClr val="3D3D3D"/>
                </a:solidFill>
                <a:latin typeface="Times New Roman"/>
                <a:ea typeface="Times New Roman"/>
                <a:cs typeface="Times New Roman"/>
                <a:sym typeface="Times New Roman"/>
              </a:rPr>
              <a:t> :</a:t>
            </a:r>
          </a:p>
          <a:p>
            <a:pPr algn="l" marL="735119" indent="-367560" lvl="1">
              <a:lnSpc>
                <a:spcPts val="4766"/>
              </a:lnSpc>
              <a:buFont typeface="Arial"/>
              <a:buChar char="•"/>
            </a:pPr>
            <a:r>
              <a:rPr lang="en-US" sz="3404">
                <a:solidFill>
                  <a:srgbClr val="3D3D3D"/>
                </a:solidFill>
                <a:latin typeface="Times New Roman"/>
                <a:ea typeface="Times New Roman"/>
                <a:cs typeface="Times New Roman"/>
                <a:sym typeface="Times New Roman"/>
              </a:rPr>
              <a:t>AMR prediction </a:t>
            </a:r>
          </a:p>
          <a:p>
            <a:pPr algn="l" marL="735119" indent="-367560" lvl="1">
              <a:lnSpc>
                <a:spcPts val="4766"/>
              </a:lnSpc>
              <a:buFont typeface="Arial"/>
              <a:buChar char="•"/>
            </a:pPr>
            <a:r>
              <a:rPr lang="en-US" sz="3404">
                <a:solidFill>
                  <a:srgbClr val="3D3D3D"/>
                </a:solidFill>
                <a:latin typeface="Times New Roman"/>
                <a:ea typeface="Times New Roman"/>
                <a:cs typeface="Times New Roman"/>
                <a:sym typeface="Times New Roman"/>
              </a:rPr>
              <a:t>Virulence Pred</a:t>
            </a:r>
          </a:p>
          <a:p>
            <a:pPr algn="l" marL="735119" indent="-367560" lvl="1">
              <a:lnSpc>
                <a:spcPts val="4766"/>
              </a:lnSpc>
              <a:buFont typeface="Arial"/>
              <a:buChar char="•"/>
            </a:pPr>
            <a:r>
              <a:rPr lang="en-US" sz="3404">
                <a:solidFill>
                  <a:srgbClr val="3D3D3D"/>
                </a:solidFill>
                <a:latin typeface="Times New Roman"/>
                <a:ea typeface="Times New Roman"/>
                <a:cs typeface="Times New Roman"/>
                <a:sym typeface="Times New Roman"/>
              </a:rPr>
              <a:t>KEGG</a:t>
            </a:r>
          </a:p>
          <a:p>
            <a:pPr algn="l" marL="735119" indent="-367560" lvl="1">
              <a:lnSpc>
                <a:spcPts val="4766"/>
              </a:lnSpc>
              <a:buFont typeface="Arial"/>
              <a:buChar char="•"/>
            </a:pPr>
            <a:r>
              <a:rPr lang="en-US" sz="3404">
                <a:solidFill>
                  <a:srgbClr val="3D3D3D"/>
                </a:solidFill>
                <a:latin typeface="Times New Roman"/>
                <a:ea typeface="Times New Roman"/>
                <a:cs typeface="Times New Roman"/>
                <a:sym typeface="Times New Roman"/>
              </a:rPr>
              <a:t>PDB - Search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DAGhHTJvJ48</dc:identifier>
  <dcterms:modified xsi:type="dcterms:W3CDTF">2011-08-01T06:04:30Z</dcterms:modified>
  <cp:revision>1</cp:revision>
  <dc:title>2nd review BIO,ETHICS</dc:title>
</cp:coreProperties>
</file>