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imes New Roman Bold" charset="1" panose="02030802070405020303"/>
      <p:regular r:id="rId20"/>
    </p:embeddedFont>
    <p:embeddedFont>
      <p:font typeface="Times New Roman" charset="1" panose="02030502070405020303"/>
      <p:regular r:id="rId21"/>
    </p:embeddedFont>
    <p:embeddedFont>
      <p:font typeface="Canva Sans" charset="1" panose="020B0503030501040103"/>
      <p:regular r:id="rId22"/>
    </p:embeddedFont>
    <p:embeddedFont>
      <p:font typeface="Barlow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academic.oup.com/bioinformatics/article/38/2/325/6382301" TargetMode="External" Type="http://schemas.openxmlformats.org/officeDocument/2006/relationships/hyperlink"/><Relationship Id="rId4" Target="https://www.tandfonline.com/doi/full/10.1080/19476337.2024.2324024#abstract" TargetMode="External" Type="http://schemas.openxmlformats.org/officeDocument/2006/relationships/hyperlink"/><Relationship Id="rId5" Target="https://www.tandfonline.com/doi/full/10.1080/19476337.2024.2324024#abstract" TargetMode="External" Type="http://schemas.openxmlformats.org/officeDocument/2006/relationships/hyperlink"/><Relationship Id="rId6" Target="https://pubmed.ncbi.nlm.nih.gov/35136968/" TargetMode="External" Type="http://schemas.openxmlformats.org/officeDocument/2006/relationships/hyperlink"/><Relationship Id="rId7" Target="https://pubmed.ncbi.nlm.nih.gov/35136968/"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h.bmj.com/content/7/1/e007407#sec-11" TargetMode="External" Type="http://schemas.openxmlformats.org/officeDocument/2006/relationships/hyperlink"/><Relationship Id="rId4" Target="https://badge.dimensions.ai/details/id/pub.1144981090/citations" TargetMode="External" Type="http://schemas.openxmlformats.org/officeDocument/2006/relationships/hyperlink"/><Relationship Id="rId5" Target="https://gh.bmj.com/content/7/1/e007407#sec-11" TargetMode="External" Type="http://schemas.openxmlformats.org/officeDocument/2006/relationships/hyperlink"/><Relationship Id="rId6" Target="https://link.springer.com/article/10.1186/s12992-023-00930-z#Sec7" TargetMode="External" Type="http://schemas.openxmlformats.org/officeDocument/2006/relationships/hyperlink"/><Relationship Id="rId7" Target="https://link.springer.com/article/10.1186/s12992-023-00930-z#Sec7"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https://string-db.org" TargetMode="External" Type="http://schemas.openxmlformats.org/officeDocument/2006/relationships/hyperlink"/><Relationship Id="rId5"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www.ncbi.nlm.nih.gov/datasets/" TargetMode="External" Type="http://schemas.openxmlformats.org/officeDocument/2006/relationships/hyperlink"/><Relationship Id="rId4" Target="https://alphafold.ebi.ac.uk" TargetMode="External" Type="http://schemas.openxmlformats.org/officeDocument/2006/relationships/hyperlink"/><Relationship Id="rId5" Target="https://card.mcmaster.ca/analyze/rgi" TargetMode="External" Type="http://schemas.openxmlformats.org/officeDocument/2006/relationships/hyperlink"/><Relationship Id="rId6" Target="https://www.uniprot.org/uniprotkb" TargetMode="External" Type="http://schemas.openxmlformats.org/officeDocument/2006/relationships/hyperlink"/><Relationship Id="rId7" Target="https://www.genome.jp/kegg/pathway.html"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0" y="1966263"/>
            <a:ext cx="18288000" cy="1969261"/>
          </a:xfrm>
          <a:prstGeom prst="rect">
            <a:avLst/>
          </a:prstGeom>
        </p:spPr>
        <p:txBody>
          <a:bodyPr anchor="t" rtlCol="false" tIns="0" lIns="0" bIns="0" rIns="0">
            <a:spAutoFit/>
          </a:bodyPr>
          <a:lstStyle/>
          <a:p>
            <a:pPr algn="ctr">
              <a:lnSpc>
                <a:spcPts val="7595"/>
              </a:lnSpc>
              <a:spcBef>
                <a:spcPct val="0"/>
              </a:spcBef>
            </a:pPr>
            <a:r>
              <a:rPr lang="en-US" b="true" sz="5063" spc="20">
                <a:solidFill>
                  <a:srgbClr val="3D3D3D"/>
                </a:solidFill>
                <a:latin typeface="Times New Roman Bold"/>
                <a:ea typeface="Times New Roman Bold"/>
                <a:cs typeface="Times New Roman Bold"/>
                <a:sym typeface="Times New Roman Bold"/>
              </a:rPr>
              <a:t>Computational Framework for Understanding Microbial Pathogenesis and Antimicrobial Resistance (AMR)</a:t>
            </a:r>
          </a:p>
        </p:txBody>
      </p:sp>
      <p:sp>
        <p:nvSpPr>
          <p:cNvPr name="TextBox 6" id="6"/>
          <p:cNvSpPr txBox="true"/>
          <p:nvPr/>
        </p:nvSpPr>
        <p:spPr>
          <a:xfrm rot="0">
            <a:off x="3727103" y="4485088"/>
            <a:ext cx="10833795" cy="630556"/>
          </a:xfrm>
          <a:prstGeom prst="rect">
            <a:avLst/>
          </a:prstGeom>
        </p:spPr>
        <p:txBody>
          <a:bodyPr anchor="t" rtlCol="false" tIns="0" lIns="0" bIns="0" rIns="0">
            <a:spAutoFit/>
          </a:bodyPr>
          <a:lstStyle/>
          <a:p>
            <a:pPr algn="ctr">
              <a:lnSpc>
                <a:spcPts val="4799"/>
              </a:lnSpc>
              <a:spcBef>
                <a:spcPct val="0"/>
              </a:spcBef>
            </a:pPr>
            <a:r>
              <a:rPr lang="en-US" sz="3199" spc="12">
                <a:solidFill>
                  <a:srgbClr val="3D3D3D"/>
                </a:solidFill>
                <a:latin typeface="Times New Roman"/>
                <a:ea typeface="Times New Roman"/>
                <a:cs typeface="Times New Roman"/>
                <a:sym typeface="Times New Roman"/>
              </a:rPr>
              <a:t>Molecular biology and basic cellular physiology  (24AIM112 )</a:t>
            </a:r>
          </a:p>
        </p:txBody>
      </p:sp>
      <p:sp>
        <p:nvSpPr>
          <p:cNvPr name="TextBox 7" id="7"/>
          <p:cNvSpPr txBox="true"/>
          <p:nvPr/>
        </p:nvSpPr>
        <p:spPr>
          <a:xfrm rot="0">
            <a:off x="5409187" y="6136725"/>
            <a:ext cx="7469626" cy="2404250"/>
          </a:xfrm>
          <a:prstGeom prst="rect">
            <a:avLst/>
          </a:prstGeom>
        </p:spPr>
        <p:txBody>
          <a:bodyPr anchor="t" rtlCol="false" tIns="0" lIns="0" bIns="0" rIns="0">
            <a:spAutoFit/>
          </a:bodyPr>
          <a:lstStyle/>
          <a:p>
            <a:pPr algn="l">
              <a:lnSpc>
                <a:spcPts val="4719"/>
              </a:lnSpc>
            </a:pPr>
            <a:r>
              <a:rPr lang="en-US" sz="3146" spc="12">
                <a:solidFill>
                  <a:srgbClr val="3D3D3D"/>
                </a:solidFill>
                <a:latin typeface="Times New Roman"/>
                <a:ea typeface="Times New Roman"/>
                <a:cs typeface="Times New Roman"/>
                <a:sym typeface="Times New Roman"/>
              </a:rPr>
              <a:t>RAGUL U.             - CB.AI.U4AIM24036</a:t>
            </a:r>
          </a:p>
          <a:p>
            <a:pPr algn="l">
              <a:lnSpc>
                <a:spcPts val="4719"/>
              </a:lnSpc>
            </a:pPr>
            <a:r>
              <a:rPr lang="en-US" sz="3146" spc="12">
                <a:solidFill>
                  <a:srgbClr val="3D3D3D"/>
                </a:solidFill>
                <a:latin typeface="Times New Roman"/>
                <a:ea typeface="Times New Roman"/>
                <a:cs typeface="Times New Roman"/>
                <a:sym typeface="Times New Roman"/>
              </a:rPr>
              <a:t>RAMKUMAR R.  - CB.AI.U4AIM24033</a:t>
            </a:r>
          </a:p>
          <a:p>
            <a:pPr algn="l">
              <a:lnSpc>
                <a:spcPts val="4719"/>
              </a:lnSpc>
            </a:pPr>
            <a:r>
              <a:rPr lang="en-US" sz="3146" spc="12">
                <a:solidFill>
                  <a:srgbClr val="3D3D3D"/>
                </a:solidFill>
                <a:latin typeface="Times New Roman"/>
                <a:ea typeface="Times New Roman"/>
                <a:cs typeface="Times New Roman"/>
                <a:sym typeface="Times New Roman"/>
              </a:rPr>
              <a:t>SHWETHA P.        - CB.AI.U4AIM24042</a:t>
            </a:r>
          </a:p>
          <a:p>
            <a:pPr algn="l">
              <a:lnSpc>
                <a:spcPts val="4719"/>
              </a:lnSpc>
              <a:spcBef>
                <a:spcPct val="0"/>
              </a:spcBef>
            </a:pPr>
            <a:r>
              <a:rPr lang="en-US" sz="3146" spc="12">
                <a:solidFill>
                  <a:srgbClr val="3D3D3D"/>
                </a:solidFill>
                <a:latin typeface="Times New Roman"/>
                <a:ea typeface="Times New Roman"/>
                <a:cs typeface="Times New Roman"/>
                <a:sym typeface="Times New Roman"/>
              </a:rPr>
              <a:t>PRAGALYA M.    - CB.AI.U4AIM24032</a:t>
            </a:r>
          </a:p>
        </p:txBody>
      </p:sp>
      <p:sp>
        <p:nvSpPr>
          <p:cNvPr name="TextBox 8" id="8"/>
          <p:cNvSpPr txBox="true"/>
          <p:nvPr/>
        </p:nvSpPr>
        <p:spPr>
          <a:xfrm rot="0">
            <a:off x="3466763" y="4963245"/>
            <a:ext cx="11354473" cy="630555"/>
          </a:xfrm>
          <a:prstGeom prst="rect">
            <a:avLst/>
          </a:prstGeom>
        </p:spPr>
        <p:txBody>
          <a:bodyPr anchor="t" rtlCol="false" tIns="0" lIns="0" bIns="0" rIns="0">
            <a:spAutoFit/>
          </a:bodyPr>
          <a:lstStyle/>
          <a:p>
            <a:pPr algn="ctr">
              <a:lnSpc>
                <a:spcPts val="4799"/>
              </a:lnSpc>
              <a:spcBef>
                <a:spcPct val="0"/>
              </a:spcBef>
            </a:pPr>
            <a:r>
              <a:rPr lang="en-US" sz="3199" spc="12">
                <a:solidFill>
                  <a:srgbClr val="3D3D3D"/>
                </a:solidFill>
                <a:latin typeface="Times New Roman"/>
                <a:ea typeface="Times New Roman"/>
                <a:cs typeface="Times New Roman"/>
                <a:sym typeface="Times New Roman"/>
              </a:rPr>
              <a:t>Ethics, innovative research, businesses &amp; IPR  (24AIM115 )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392852" y="1418756"/>
            <a:ext cx="5245811" cy="1007236"/>
          </a:xfrm>
          <a:prstGeom prst="rect">
            <a:avLst/>
          </a:prstGeom>
        </p:spPr>
        <p:txBody>
          <a:bodyPr anchor="t" rtlCol="false" tIns="0" lIns="0" bIns="0" rIns="0">
            <a:spAutoFit/>
          </a:bodyPr>
          <a:lstStyle/>
          <a:p>
            <a:pPr algn="l">
              <a:lnSpc>
                <a:spcPts val="7595"/>
              </a:lnSpc>
              <a:spcBef>
                <a:spcPct val="0"/>
              </a:spcBef>
            </a:pPr>
            <a:r>
              <a:rPr lang="en-US" b="true" sz="5063" spc="20">
                <a:solidFill>
                  <a:srgbClr val="3D3D3D"/>
                </a:solidFill>
                <a:latin typeface="Times New Roman Bold"/>
                <a:ea typeface="Times New Roman Bold"/>
                <a:cs typeface="Times New Roman Bold"/>
                <a:sym typeface="Times New Roman Bold"/>
              </a:rPr>
              <a:t>Ethical Challenges </a:t>
            </a:r>
          </a:p>
        </p:txBody>
      </p:sp>
      <p:sp>
        <p:nvSpPr>
          <p:cNvPr name="TextBox 6" id="6"/>
          <p:cNvSpPr txBox="true"/>
          <p:nvPr/>
        </p:nvSpPr>
        <p:spPr>
          <a:xfrm rot="0">
            <a:off x="908149" y="2391121"/>
            <a:ext cx="17379851" cy="6631687"/>
          </a:xfrm>
          <a:prstGeom prst="rect">
            <a:avLst/>
          </a:prstGeom>
        </p:spPr>
        <p:txBody>
          <a:bodyPr anchor="t" rtlCol="false" tIns="0" lIns="0" bIns="0" rIns="0">
            <a:spAutoFit/>
          </a:bodyPr>
          <a:lstStyle/>
          <a:p>
            <a:pPr algn="l">
              <a:lnSpc>
                <a:spcPts val="4784"/>
              </a:lnSpc>
              <a:spcBef>
                <a:spcPct val="0"/>
              </a:spcBef>
            </a:pPr>
            <a:r>
              <a:rPr lang="en-US" b="true" sz="3189" spc="12">
                <a:solidFill>
                  <a:srgbClr val="000000"/>
                </a:solidFill>
                <a:latin typeface="Times New Roman Bold"/>
                <a:ea typeface="Times New Roman Bold"/>
                <a:cs typeface="Times New Roman Bold"/>
                <a:sym typeface="Times New Roman Bold"/>
              </a:rPr>
              <a:t>1.</a:t>
            </a:r>
            <a:r>
              <a:rPr lang="en-US" b="true" sz="3189" spc="12">
                <a:solidFill>
                  <a:srgbClr val="000000"/>
                </a:solidFill>
                <a:latin typeface="Times New Roman Bold"/>
                <a:ea typeface="Times New Roman Bold"/>
                <a:cs typeface="Times New Roman Bold"/>
                <a:sym typeface="Times New Roman Bold"/>
              </a:rPr>
              <a:t>Responsibility &amp; Overuse</a:t>
            </a:r>
          </a:p>
          <a:p>
            <a:pPr algn="l" marL="688716" indent="-344358" lvl="1">
              <a:lnSpc>
                <a:spcPts val="4784"/>
              </a:lnSpc>
              <a:spcBef>
                <a:spcPct val="0"/>
              </a:spcBef>
              <a:buFont typeface="Arial"/>
              <a:buChar char="•"/>
            </a:pPr>
            <a:r>
              <a:rPr lang="en-US" sz="3189" spc="12">
                <a:solidFill>
                  <a:srgbClr val="000000"/>
                </a:solidFill>
                <a:latin typeface="Times New Roman"/>
                <a:ea typeface="Times New Roman"/>
                <a:cs typeface="Times New Roman"/>
                <a:sym typeface="Times New Roman"/>
              </a:rPr>
              <a:t>Healthcare Providers – Overprescription due to patient pressure and uncertainty.</a:t>
            </a:r>
          </a:p>
          <a:p>
            <a:pPr algn="l" marL="688716" indent="-344358" lvl="1">
              <a:lnSpc>
                <a:spcPts val="4784"/>
              </a:lnSpc>
              <a:spcBef>
                <a:spcPct val="0"/>
              </a:spcBef>
              <a:buFont typeface="Arial"/>
              <a:buChar char="•"/>
            </a:pPr>
            <a:r>
              <a:rPr lang="en-US" sz="3189" spc="12">
                <a:solidFill>
                  <a:srgbClr val="000000"/>
                </a:solidFill>
                <a:latin typeface="Times New Roman"/>
                <a:ea typeface="Times New Roman"/>
                <a:cs typeface="Times New Roman"/>
                <a:sym typeface="Times New Roman"/>
              </a:rPr>
              <a:t>Patients – Self-medication and incomplete antibiotic courses.</a:t>
            </a:r>
          </a:p>
          <a:p>
            <a:pPr algn="l">
              <a:lnSpc>
                <a:spcPts val="4784"/>
              </a:lnSpc>
              <a:spcBef>
                <a:spcPct val="0"/>
              </a:spcBef>
            </a:pPr>
            <a:r>
              <a:rPr lang="en-US" b="true" sz="3189" spc="12">
                <a:solidFill>
                  <a:srgbClr val="000000"/>
                </a:solidFill>
                <a:latin typeface="Times New Roman Bold"/>
                <a:ea typeface="Times New Roman Bold"/>
                <a:cs typeface="Times New Roman Bold"/>
                <a:sym typeface="Times New Roman Bold"/>
              </a:rPr>
              <a:t>2.</a:t>
            </a:r>
            <a:r>
              <a:rPr lang="en-US" sz="3189" spc="12">
                <a:solidFill>
                  <a:srgbClr val="000000"/>
                </a:solidFill>
                <a:latin typeface="Times New Roman"/>
                <a:ea typeface="Times New Roman"/>
                <a:cs typeface="Times New Roman"/>
                <a:sym typeface="Times New Roman"/>
              </a:rPr>
              <a:t> </a:t>
            </a:r>
            <a:r>
              <a:rPr lang="en-US" b="true" sz="3189" spc="12">
                <a:solidFill>
                  <a:srgbClr val="000000"/>
                </a:solidFill>
                <a:latin typeface="Times New Roman Bold"/>
                <a:ea typeface="Times New Roman Bold"/>
                <a:cs typeface="Times New Roman Bold"/>
                <a:sym typeface="Times New Roman Bold"/>
              </a:rPr>
              <a:t>Public Health vs. Individual Health</a:t>
            </a:r>
          </a:p>
          <a:p>
            <a:pPr algn="l" marL="688716" indent="-344358" lvl="1">
              <a:lnSpc>
                <a:spcPts val="4784"/>
              </a:lnSpc>
              <a:spcBef>
                <a:spcPct val="0"/>
              </a:spcBef>
              <a:buFont typeface="Arial"/>
              <a:buChar char="•"/>
            </a:pPr>
            <a:r>
              <a:rPr lang="en-US" sz="3189" spc="12">
                <a:solidFill>
                  <a:srgbClr val="000000"/>
                </a:solidFill>
                <a:latin typeface="Times New Roman"/>
                <a:ea typeface="Times New Roman"/>
                <a:cs typeface="Times New Roman"/>
                <a:sym typeface="Times New Roman"/>
              </a:rPr>
              <a:t>Doctor’s Dilemma – Balancing immediate patient needs vs. preventing long-term resistance.</a:t>
            </a:r>
          </a:p>
          <a:p>
            <a:pPr algn="l" marL="688716" indent="-344358" lvl="1">
              <a:lnSpc>
                <a:spcPts val="4784"/>
              </a:lnSpc>
              <a:spcBef>
                <a:spcPct val="0"/>
              </a:spcBef>
              <a:buFont typeface="Arial"/>
              <a:buChar char="•"/>
            </a:pPr>
            <a:r>
              <a:rPr lang="en-US" sz="3189" spc="12">
                <a:solidFill>
                  <a:srgbClr val="000000"/>
                </a:solidFill>
                <a:latin typeface="Times New Roman"/>
                <a:ea typeface="Times New Roman"/>
                <a:cs typeface="Times New Roman"/>
                <a:sym typeface="Times New Roman"/>
              </a:rPr>
              <a:t>Moral Responsibility – Ethical use of antibiotics to avoid future health crises.</a:t>
            </a:r>
          </a:p>
          <a:p>
            <a:pPr algn="l">
              <a:lnSpc>
                <a:spcPts val="4784"/>
              </a:lnSpc>
              <a:spcBef>
                <a:spcPct val="0"/>
              </a:spcBef>
            </a:pPr>
            <a:r>
              <a:rPr lang="en-US" b="true" sz="3189" spc="12">
                <a:solidFill>
                  <a:srgbClr val="000000"/>
                </a:solidFill>
                <a:latin typeface="Times New Roman Bold"/>
                <a:ea typeface="Times New Roman Bold"/>
                <a:cs typeface="Times New Roman Bold"/>
                <a:sym typeface="Times New Roman Bold"/>
              </a:rPr>
              <a:t>3.</a:t>
            </a:r>
            <a:r>
              <a:rPr lang="en-US" sz="3189" spc="12">
                <a:solidFill>
                  <a:srgbClr val="000000"/>
                </a:solidFill>
                <a:latin typeface="Times New Roman"/>
                <a:ea typeface="Times New Roman"/>
                <a:cs typeface="Times New Roman"/>
                <a:sym typeface="Times New Roman"/>
              </a:rPr>
              <a:t> </a:t>
            </a:r>
            <a:r>
              <a:rPr lang="en-US" b="true" sz="3189" spc="12">
                <a:solidFill>
                  <a:srgbClr val="000000"/>
                </a:solidFill>
                <a:latin typeface="Times New Roman Bold"/>
                <a:ea typeface="Times New Roman Bold"/>
                <a:cs typeface="Times New Roman Bold"/>
                <a:sym typeface="Times New Roman Bold"/>
              </a:rPr>
              <a:t>Global Inequality </a:t>
            </a:r>
          </a:p>
          <a:p>
            <a:pPr algn="l" marL="688716" indent="-344358" lvl="1">
              <a:lnSpc>
                <a:spcPts val="4784"/>
              </a:lnSpc>
              <a:spcBef>
                <a:spcPct val="0"/>
              </a:spcBef>
              <a:buFont typeface="Arial"/>
              <a:buChar char="•"/>
            </a:pPr>
            <a:r>
              <a:rPr lang="en-US" sz="3189" spc="12">
                <a:solidFill>
                  <a:srgbClr val="000000"/>
                </a:solidFill>
                <a:latin typeface="Times New Roman"/>
                <a:ea typeface="Times New Roman"/>
                <a:cs typeface="Times New Roman"/>
                <a:sym typeface="Times New Roman"/>
              </a:rPr>
              <a:t>Rich Countries: Overuse of antibiotics accelerates resistance.</a:t>
            </a:r>
          </a:p>
          <a:p>
            <a:pPr algn="l" marL="688716" indent="-344358" lvl="1">
              <a:lnSpc>
                <a:spcPts val="4784"/>
              </a:lnSpc>
              <a:spcBef>
                <a:spcPct val="0"/>
              </a:spcBef>
              <a:buFont typeface="Arial"/>
              <a:buChar char="•"/>
            </a:pPr>
            <a:r>
              <a:rPr lang="en-US" sz="3189" spc="12">
                <a:solidFill>
                  <a:srgbClr val="000000"/>
                </a:solidFill>
                <a:latin typeface="Times New Roman"/>
                <a:ea typeface="Times New Roman"/>
                <a:cs typeface="Times New Roman"/>
                <a:sym typeface="Times New Roman"/>
              </a:rPr>
              <a:t>Poor &amp; Unregulated Markets: Limited access, substandard or counterfeit drugs </a:t>
            </a:r>
          </a:p>
          <a:p>
            <a:pPr algn="l">
              <a:lnSpc>
                <a:spcPts val="4784"/>
              </a:lnSpc>
              <a:spcBef>
                <a:spcPct val="0"/>
              </a:spcBef>
            </a:pPr>
            <a:r>
              <a:rPr lang="en-US" sz="3189" spc="12">
                <a:solidFill>
                  <a:srgbClr val="000000"/>
                </a:solidFill>
                <a:latin typeface="Times New Roman"/>
                <a:ea typeface="Times New Roman"/>
                <a:cs typeface="Times New Roman"/>
                <a:sym typeface="Times New Roman"/>
              </a:rPr>
              <a:t>       </a:t>
            </a:r>
            <a:r>
              <a:rPr lang="en-US" sz="3189" spc="12">
                <a:solidFill>
                  <a:srgbClr val="000000"/>
                </a:solidFill>
                <a:latin typeface="Times New Roman"/>
                <a:ea typeface="Times New Roman"/>
                <a:cs typeface="Times New Roman"/>
                <a:sym typeface="Times New Roman"/>
              </a:rPr>
              <a:t>worsen AMR.</a:t>
            </a:r>
          </a:p>
          <a:p>
            <a:pPr algn="l">
              <a:lnSpc>
                <a:spcPts val="4784"/>
              </a:lnSpc>
              <a:spcBef>
                <a:spcPct val="0"/>
              </a:spcBef>
            </a:pP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9139238" y="4727066"/>
            <a:ext cx="9525" cy="670942"/>
          </a:xfrm>
          <a:prstGeom prst="rect">
            <a:avLst/>
          </a:prstGeom>
        </p:spPr>
        <p:txBody>
          <a:bodyPr anchor="t" rtlCol="false" tIns="0" lIns="0" bIns="0" rIns="0">
            <a:spAutoFit/>
          </a:bodyPr>
          <a:lstStyle/>
          <a:p>
            <a:pPr algn="ctr">
              <a:lnSpc>
                <a:spcPts val="5084"/>
              </a:lnSpc>
              <a:spcBef>
                <a:spcPct val="0"/>
              </a:spcBef>
            </a:pPr>
          </a:p>
        </p:txBody>
      </p:sp>
      <p:sp>
        <p:nvSpPr>
          <p:cNvPr name="TextBox 6" id="6"/>
          <p:cNvSpPr txBox="true"/>
          <p:nvPr/>
        </p:nvSpPr>
        <p:spPr>
          <a:xfrm rot="0">
            <a:off x="392852" y="1612062"/>
            <a:ext cx="9207293" cy="735712"/>
          </a:xfrm>
          <a:prstGeom prst="rect">
            <a:avLst/>
          </a:prstGeom>
        </p:spPr>
        <p:txBody>
          <a:bodyPr anchor="t" rtlCol="false" tIns="0" lIns="0" bIns="0" rIns="0">
            <a:spAutoFit/>
          </a:bodyPr>
          <a:lstStyle/>
          <a:p>
            <a:pPr algn="l">
              <a:lnSpc>
                <a:spcPts val="5534"/>
              </a:lnSpc>
              <a:spcBef>
                <a:spcPct val="0"/>
              </a:spcBef>
            </a:pPr>
            <a:r>
              <a:rPr lang="en-US" b="true" sz="3689" spc="14">
                <a:solidFill>
                  <a:srgbClr val="3D3D3D"/>
                </a:solidFill>
                <a:latin typeface="Times New Roman Bold"/>
                <a:ea typeface="Times New Roman Bold"/>
                <a:cs typeface="Times New Roman Bold"/>
                <a:sym typeface="Times New Roman Bold"/>
              </a:rPr>
              <a:t>Intellectual Property Rights (IPR) Issues</a:t>
            </a:r>
          </a:p>
        </p:txBody>
      </p:sp>
      <p:sp>
        <p:nvSpPr>
          <p:cNvPr name="TextBox 7" id="7"/>
          <p:cNvSpPr txBox="true"/>
          <p:nvPr/>
        </p:nvSpPr>
        <p:spPr>
          <a:xfrm rot="0">
            <a:off x="1167406" y="2440069"/>
            <a:ext cx="16867774" cy="6592586"/>
          </a:xfrm>
          <a:prstGeom prst="rect">
            <a:avLst/>
          </a:prstGeom>
        </p:spPr>
        <p:txBody>
          <a:bodyPr anchor="t" rtlCol="false" tIns="0" lIns="0" bIns="0" rIns="0">
            <a:spAutoFit/>
          </a:bodyPr>
          <a:lstStyle/>
          <a:p>
            <a:pPr algn="l">
              <a:lnSpc>
                <a:spcPts val="4318"/>
              </a:lnSpc>
            </a:pPr>
            <a:r>
              <a:rPr lang="en-US" sz="3084" b="true">
                <a:solidFill>
                  <a:srgbClr val="000000"/>
                </a:solidFill>
                <a:latin typeface="Times New Roman Bold"/>
                <a:ea typeface="Times New Roman Bold"/>
                <a:cs typeface="Times New Roman Bold"/>
                <a:sym typeface="Times New Roman Bold"/>
              </a:rPr>
              <a:t>1. Profit vs. Public Health</a:t>
            </a:r>
          </a:p>
          <a:p>
            <a:pPr algn="l" marL="665905" indent="-332952" lvl="1">
              <a:lnSpc>
                <a:spcPts val="4318"/>
              </a:lnSpc>
              <a:buFont typeface="Arial"/>
              <a:buChar char="•"/>
            </a:pPr>
            <a:r>
              <a:rPr lang="en-US" sz="3084">
                <a:solidFill>
                  <a:srgbClr val="000000"/>
                </a:solidFill>
                <a:latin typeface="Times New Roman"/>
                <a:ea typeface="Times New Roman"/>
                <a:cs typeface="Times New Roman"/>
                <a:sym typeface="Times New Roman"/>
              </a:rPr>
              <a:t> Pharmaceutical companies prioritize profits over developing truly innovative antibiotics.</a:t>
            </a:r>
          </a:p>
          <a:p>
            <a:pPr algn="l" marL="665905" indent="-332952" lvl="1">
              <a:lnSpc>
                <a:spcPts val="4318"/>
              </a:lnSpc>
              <a:buFont typeface="Arial"/>
              <a:buChar char="•"/>
            </a:pPr>
            <a:r>
              <a:rPr lang="en-US" sz="3084">
                <a:solidFill>
                  <a:srgbClr val="000000"/>
                </a:solidFill>
                <a:latin typeface="Times New Roman"/>
                <a:ea typeface="Times New Roman"/>
                <a:cs typeface="Times New Roman"/>
                <a:sym typeface="Times New Roman"/>
              </a:rPr>
              <a:t>Many focus on narrow-spectrum drugs (easier to patent), worsening AMR.</a:t>
            </a:r>
          </a:p>
          <a:p>
            <a:pPr algn="l">
              <a:lnSpc>
                <a:spcPts val="4318"/>
              </a:lnSpc>
            </a:pPr>
            <a:r>
              <a:rPr lang="en-US" sz="3084" b="true">
                <a:solidFill>
                  <a:srgbClr val="000000"/>
                </a:solidFill>
                <a:latin typeface="Times New Roman Bold"/>
                <a:ea typeface="Times New Roman Bold"/>
                <a:cs typeface="Times New Roman Bold"/>
                <a:sym typeface="Times New Roman Bold"/>
              </a:rPr>
              <a:t>2. Influence on Prescription Practices</a:t>
            </a:r>
          </a:p>
          <a:p>
            <a:pPr algn="l" marL="665905" indent="-332952" lvl="1">
              <a:lnSpc>
                <a:spcPts val="4318"/>
              </a:lnSpc>
              <a:buFont typeface="Arial"/>
              <a:buChar char="•"/>
            </a:pPr>
            <a:r>
              <a:rPr lang="en-US" sz="3084">
                <a:solidFill>
                  <a:srgbClr val="000000"/>
                </a:solidFill>
                <a:latin typeface="Times New Roman"/>
                <a:ea typeface="Times New Roman"/>
                <a:cs typeface="Times New Roman"/>
                <a:sym typeface="Times New Roman"/>
              </a:rPr>
              <a:t> Aggressive marketing of antibiotics increases overuse.</a:t>
            </a:r>
          </a:p>
          <a:p>
            <a:pPr algn="l" marL="665905" indent="-332952" lvl="1">
              <a:lnSpc>
                <a:spcPts val="4318"/>
              </a:lnSpc>
              <a:buFont typeface="Arial"/>
              <a:buChar char="•"/>
            </a:pPr>
            <a:r>
              <a:rPr lang="en-US" sz="3084">
                <a:solidFill>
                  <a:srgbClr val="000000"/>
                </a:solidFill>
                <a:latin typeface="Times New Roman"/>
                <a:ea typeface="Times New Roman"/>
                <a:cs typeface="Times New Roman"/>
                <a:sym typeface="Times New Roman"/>
              </a:rPr>
              <a:t> Pharma companies fund biased research and promotions, influencing doctors' prescribing habits.</a:t>
            </a:r>
          </a:p>
          <a:p>
            <a:pPr algn="l">
              <a:lnSpc>
                <a:spcPts val="4318"/>
              </a:lnSpc>
            </a:pPr>
            <a:r>
              <a:rPr lang="en-US" sz="3084" b="true">
                <a:solidFill>
                  <a:srgbClr val="000000"/>
                </a:solidFill>
                <a:latin typeface="Times New Roman Bold"/>
                <a:ea typeface="Times New Roman Bold"/>
                <a:cs typeface="Times New Roman Bold"/>
                <a:sym typeface="Times New Roman Bold"/>
              </a:rPr>
              <a:t>3. Research &amp; Development (R&amp;D) Incentives</a:t>
            </a:r>
          </a:p>
          <a:p>
            <a:pPr algn="l" marL="665905" indent="-332952" lvl="1">
              <a:lnSpc>
                <a:spcPts val="4318"/>
              </a:lnSpc>
              <a:buFont typeface="Arial"/>
              <a:buChar char="•"/>
            </a:pPr>
            <a:r>
              <a:rPr lang="en-US" sz="3084">
                <a:solidFill>
                  <a:srgbClr val="000000"/>
                </a:solidFill>
                <a:latin typeface="Times New Roman"/>
                <a:ea typeface="Times New Roman"/>
                <a:cs typeface="Times New Roman"/>
                <a:sym typeface="Times New Roman"/>
              </a:rPr>
              <a:t>Companies hesitate to invest in new antibiotics due to low profitability.</a:t>
            </a:r>
          </a:p>
          <a:p>
            <a:pPr algn="l" marL="665905" indent="-332952" lvl="1">
              <a:lnSpc>
                <a:spcPts val="4318"/>
              </a:lnSpc>
              <a:buFont typeface="Arial"/>
              <a:buChar char="•"/>
            </a:pPr>
            <a:r>
              <a:rPr lang="en-US" sz="3084">
                <a:solidFill>
                  <a:srgbClr val="000000"/>
                </a:solidFill>
                <a:latin typeface="Times New Roman"/>
                <a:ea typeface="Times New Roman"/>
                <a:cs typeface="Times New Roman"/>
                <a:sym typeface="Times New Roman"/>
              </a:rPr>
              <a:t>Governments should offer grants, tax credits, and funding for innovation.</a:t>
            </a:r>
          </a:p>
          <a:p>
            <a:pPr algn="l">
              <a:lnSpc>
                <a:spcPts val="4318"/>
              </a:lnSpc>
            </a:pPr>
            <a:r>
              <a:rPr lang="en-US" sz="3084" b="true">
                <a:solidFill>
                  <a:srgbClr val="000000"/>
                </a:solidFill>
                <a:latin typeface="Times New Roman Bold"/>
                <a:ea typeface="Times New Roman Bold"/>
                <a:cs typeface="Times New Roman Bold"/>
                <a:sym typeface="Times New Roman Bold"/>
              </a:rPr>
              <a:t>4. Regulation &amp; Global Collaboration</a:t>
            </a:r>
          </a:p>
          <a:p>
            <a:pPr algn="l" marL="665905" indent="-332952" lvl="1">
              <a:lnSpc>
                <a:spcPts val="4318"/>
              </a:lnSpc>
              <a:buFont typeface="Arial"/>
              <a:buChar char="•"/>
            </a:pPr>
            <a:r>
              <a:rPr lang="en-US" sz="3084">
                <a:solidFill>
                  <a:srgbClr val="000000"/>
                </a:solidFill>
                <a:latin typeface="Times New Roman"/>
                <a:ea typeface="Times New Roman"/>
                <a:cs typeface="Times New Roman"/>
                <a:sym typeface="Times New Roman"/>
              </a:rPr>
              <a:t> Stricter patent policies needed to prevent excessive commercialization.</a:t>
            </a:r>
          </a:p>
          <a:p>
            <a:pPr algn="l" marL="665905" indent="-332952" lvl="1">
              <a:lnSpc>
                <a:spcPts val="4318"/>
              </a:lnSpc>
              <a:buFont typeface="Arial"/>
              <a:buChar char="•"/>
            </a:pPr>
            <a:r>
              <a:rPr lang="en-US" sz="3084">
                <a:solidFill>
                  <a:srgbClr val="000000"/>
                </a:solidFill>
                <a:latin typeface="Times New Roman"/>
                <a:ea typeface="Times New Roman"/>
                <a:cs typeface="Times New Roman"/>
                <a:sym typeface="Times New Roman"/>
              </a:rPr>
              <a:t> Fair licensing and data-sharing agreements for global access to new antibiotics.</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9139238" y="4727066"/>
            <a:ext cx="9525" cy="670942"/>
          </a:xfrm>
          <a:prstGeom prst="rect">
            <a:avLst/>
          </a:prstGeom>
        </p:spPr>
        <p:txBody>
          <a:bodyPr anchor="t" rtlCol="false" tIns="0" lIns="0" bIns="0" rIns="0">
            <a:spAutoFit/>
          </a:bodyPr>
          <a:lstStyle/>
          <a:p>
            <a:pPr algn="ctr">
              <a:lnSpc>
                <a:spcPts val="5084"/>
              </a:lnSpc>
              <a:spcBef>
                <a:spcPct val="0"/>
              </a:spcBef>
            </a:pPr>
          </a:p>
        </p:txBody>
      </p:sp>
      <p:sp>
        <p:nvSpPr>
          <p:cNvPr name="TextBox 6" id="6"/>
          <p:cNvSpPr txBox="true"/>
          <p:nvPr/>
        </p:nvSpPr>
        <p:spPr>
          <a:xfrm rot="0">
            <a:off x="392852" y="1612062"/>
            <a:ext cx="9207293" cy="735754"/>
          </a:xfrm>
          <a:prstGeom prst="rect">
            <a:avLst/>
          </a:prstGeom>
        </p:spPr>
        <p:txBody>
          <a:bodyPr anchor="t" rtlCol="false" tIns="0" lIns="0" bIns="0" rIns="0">
            <a:spAutoFit/>
          </a:bodyPr>
          <a:lstStyle/>
          <a:p>
            <a:pPr algn="l">
              <a:lnSpc>
                <a:spcPts val="5534"/>
              </a:lnSpc>
              <a:spcBef>
                <a:spcPct val="0"/>
              </a:spcBef>
            </a:pPr>
            <a:r>
              <a:rPr lang="en-US" b="true" sz="3689" spc="14">
                <a:solidFill>
                  <a:srgbClr val="3D3D3D"/>
                </a:solidFill>
                <a:latin typeface="Times New Roman Bold"/>
                <a:ea typeface="Times New Roman Bold"/>
                <a:cs typeface="Times New Roman Bold"/>
                <a:sym typeface="Times New Roman Bold"/>
              </a:rPr>
              <a:t>Proposed Solutions for</a:t>
            </a:r>
            <a:r>
              <a:rPr lang="en-US" b="true" sz="3689" spc="14">
                <a:solidFill>
                  <a:srgbClr val="3D3D3D"/>
                </a:solidFill>
                <a:latin typeface="Times New Roman Bold"/>
                <a:ea typeface="Times New Roman Bold"/>
                <a:cs typeface="Times New Roman Bold"/>
                <a:sym typeface="Times New Roman Bold"/>
              </a:rPr>
              <a:t> IPR Issues</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12</a:t>
            </a:r>
          </a:p>
        </p:txBody>
      </p:sp>
      <p:sp>
        <p:nvSpPr>
          <p:cNvPr name="TextBox 8" id="8"/>
          <p:cNvSpPr txBox="true"/>
          <p:nvPr/>
        </p:nvSpPr>
        <p:spPr>
          <a:xfrm rot="0">
            <a:off x="765424" y="2407100"/>
            <a:ext cx="16493876" cy="6610941"/>
          </a:xfrm>
          <a:prstGeom prst="rect">
            <a:avLst/>
          </a:prstGeom>
        </p:spPr>
        <p:txBody>
          <a:bodyPr anchor="t" rtlCol="false" tIns="0" lIns="0" bIns="0" rIns="0">
            <a:spAutoFit/>
          </a:bodyPr>
          <a:lstStyle/>
          <a:p>
            <a:pPr algn="just" marL="753484" indent="-376742" lvl="1">
              <a:lnSpc>
                <a:spcPts val="5234"/>
              </a:lnSpc>
              <a:buFont typeface="Arial"/>
              <a:buChar char="•"/>
            </a:pPr>
            <a:r>
              <a:rPr lang="en-US" sz="3489" spc="13">
                <a:solidFill>
                  <a:srgbClr val="000000"/>
                </a:solidFill>
                <a:latin typeface="Times New Roman"/>
                <a:ea typeface="Times New Roman"/>
                <a:cs typeface="Times New Roman"/>
                <a:sym typeface="Times New Roman"/>
              </a:rPr>
              <a:t>Proposals suggest offering $1 billion rewards for new antibiotics that meet urgent needs.</a:t>
            </a:r>
          </a:p>
          <a:p>
            <a:pPr algn="just" marL="753484" indent="-376742" lvl="1">
              <a:lnSpc>
                <a:spcPts val="5234"/>
              </a:lnSpc>
              <a:buFont typeface="Arial"/>
              <a:buChar char="•"/>
            </a:pPr>
            <a:r>
              <a:rPr lang="en-US" sz="3489" spc="13">
                <a:solidFill>
                  <a:srgbClr val="000000"/>
                </a:solidFill>
                <a:latin typeface="Times New Roman"/>
                <a:ea typeface="Times New Roman"/>
                <a:cs typeface="Times New Roman"/>
                <a:sym typeface="Times New Roman"/>
              </a:rPr>
              <a:t>Multiple global partnerships have been formed to develop new antibiotics and to  promote responsible use.</a:t>
            </a:r>
          </a:p>
          <a:p>
            <a:pPr algn="just" marL="753484" indent="-376742" lvl="1">
              <a:lnSpc>
                <a:spcPts val="5234"/>
              </a:lnSpc>
              <a:buFont typeface="Arial"/>
              <a:buChar char="•"/>
            </a:pPr>
            <a:r>
              <a:rPr lang="en-US" sz="3489" spc="13">
                <a:solidFill>
                  <a:srgbClr val="000000"/>
                </a:solidFill>
                <a:latin typeface="Times New Roman"/>
                <a:ea typeface="Times New Roman"/>
                <a:cs typeface="Times New Roman"/>
                <a:sym typeface="Times New Roman"/>
              </a:rPr>
              <a:t>Governments and organizations have proposed global funds to support antibiotic Research &amp; Development.</a:t>
            </a:r>
          </a:p>
          <a:p>
            <a:pPr algn="just" marL="753484" indent="-376742" lvl="1">
              <a:lnSpc>
                <a:spcPts val="5234"/>
              </a:lnSpc>
              <a:buFont typeface="Arial"/>
              <a:buChar char="•"/>
            </a:pPr>
            <a:r>
              <a:rPr lang="en-US" sz="3489" spc="13">
                <a:solidFill>
                  <a:srgbClr val="000000"/>
                </a:solidFill>
                <a:latin typeface="Times New Roman"/>
                <a:ea typeface="Times New Roman"/>
                <a:cs typeface="Times New Roman"/>
                <a:sym typeface="Times New Roman"/>
              </a:rPr>
              <a:t>Priority review vouchers allow companies developing new antibiotics to fast-track approval for other drugs or sell the voucher to others.</a:t>
            </a:r>
          </a:p>
          <a:p>
            <a:pPr algn="just" marL="753484" indent="-376742" lvl="1">
              <a:lnSpc>
                <a:spcPts val="5234"/>
              </a:lnSpc>
              <a:spcBef>
                <a:spcPct val="0"/>
              </a:spcBef>
              <a:buFont typeface="Arial"/>
              <a:buChar char="•"/>
            </a:pPr>
            <a:r>
              <a:rPr lang="en-US" sz="3489" spc="13">
                <a:solidFill>
                  <a:srgbClr val="000000"/>
                </a:solidFill>
                <a:latin typeface="Times New Roman"/>
                <a:ea typeface="Times New Roman"/>
                <a:cs typeface="Times New Roman"/>
                <a:sym typeface="Times New Roman"/>
              </a:rPr>
              <a:t>Incentives and new policies are formed to encourage research in the field of Antibiotic Resistance in many countries.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3600191" y="914033"/>
            <a:ext cx="12987106" cy="4763"/>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93421" y="285852"/>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392852" y="1485533"/>
            <a:ext cx="4379248" cy="911986"/>
          </a:xfrm>
          <a:prstGeom prst="rect">
            <a:avLst/>
          </a:prstGeom>
        </p:spPr>
        <p:txBody>
          <a:bodyPr anchor="t" rtlCol="false" tIns="0" lIns="0" bIns="0" rIns="0">
            <a:spAutoFit/>
          </a:bodyPr>
          <a:lstStyle/>
          <a:p>
            <a:pPr algn="l">
              <a:lnSpc>
                <a:spcPts val="7595"/>
              </a:lnSpc>
              <a:spcBef>
                <a:spcPct val="0"/>
              </a:spcBef>
            </a:pPr>
            <a:r>
              <a:rPr lang="en-US" b="true" sz="5063" spc="20">
                <a:solidFill>
                  <a:srgbClr val="000000"/>
                </a:solidFill>
                <a:latin typeface="Barlow Bold"/>
                <a:ea typeface="Barlow Bold"/>
                <a:cs typeface="Barlow Bold"/>
                <a:sym typeface="Barlow Bold"/>
              </a:rPr>
              <a:t>Ideas Patented</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13</a:t>
            </a:r>
          </a:p>
        </p:txBody>
      </p:sp>
      <p:sp>
        <p:nvSpPr>
          <p:cNvPr name="TextBox 7" id="7"/>
          <p:cNvSpPr txBox="true"/>
          <p:nvPr/>
        </p:nvSpPr>
        <p:spPr>
          <a:xfrm rot="0">
            <a:off x="688739" y="2440066"/>
            <a:ext cx="16853178" cy="670942"/>
          </a:xfrm>
          <a:prstGeom prst="rect">
            <a:avLst/>
          </a:prstGeom>
        </p:spPr>
        <p:txBody>
          <a:bodyPr anchor="t" rtlCol="false" tIns="0" lIns="0" bIns="0" rIns="0">
            <a:spAutoFit/>
          </a:bodyPr>
          <a:lstStyle/>
          <a:p>
            <a:pPr algn="l">
              <a:lnSpc>
                <a:spcPts val="5084"/>
              </a:lnSpc>
              <a:spcBef>
                <a:spcPct val="0"/>
              </a:spcBef>
            </a:pPr>
            <a:r>
              <a:rPr lang="en-US" b="true" sz="3389" spc="13" u="sng">
                <a:solidFill>
                  <a:srgbClr val="000000"/>
                </a:solidFill>
                <a:latin typeface="Times New Roman Bold"/>
                <a:ea typeface="Times New Roman Bold"/>
                <a:cs typeface="Times New Roman Bold"/>
                <a:sym typeface="Times New Roman Bold"/>
              </a:rPr>
              <a:t>Computational Modeling and Simulating of Host-Pathogen Interactions (US20050055188A1)</a:t>
            </a:r>
          </a:p>
        </p:txBody>
      </p:sp>
      <p:sp>
        <p:nvSpPr>
          <p:cNvPr name="TextBox 8" id="8"/>
          <p:cNvSpPr txBox="true"/>
          <p:nvPr/>
        </p:nvSpPr>
        <p:spPr>
          <a:xfrm rot="0">
            <a:off x="688739" y="5252590"/>
            <a:ext cx="12700000" cy="670900"/>
          </a:xfrm>
          <a:prstGeom prst="rect">
            <a:avLst/>
          </a:prstGeom>
        </p:spPr>
        <p:txBody>
          <a:bodyPr anchor="t" rtlCol="false" tIns="0" lIns="0" bIns="0" rIns="0">
            <a:spAutoFit/>
          </a:bodyPr>
          <a:lstStyle/>
          <a:p>
            <a:pPr algn="l">
              <a:lnSpc>
                <a:spcPts val="5084"/>
              </a:lnSpc>
              <a:spcBef>
                <a:spcPct val="0"/>
              </a:spcBef>
            </a:pPr>
            <a:r>
              <a:rPr lang="en-US" b="true" sz="3389" spc="13" u="sng">
                <a:solidFill>
                  <a:srgbClr val="000000"/>
                </a:solidFill>
                <a:latin typeface="Times New Roman Bold"/>
                <a:ea typeface="Times New Roman Bold"/>
                <a:cs typeface="Times New Roman Bold"/>
                <a:sym typeface="Times New Roman Bold"/>
              </a:rPr>
              <a:t>Glycomimetics to Inhibit Pathogen-Host Interactions (US9605014B2) </a:t>
            </a:r>
          </a:p>
        </p:txBody>
      </p:sp>
      <p:sp>
        <p:nvSpPr>
          <p:cNvPr name="TextBox 9" id="9"/>
          <p:cNvSpPr txBox="true"/>
          <p:nvPr/>
        </p:nvSpPr>
        <p:spPr>
          <a:xfrm rot="0">
            <a:off x="953695" y="6104507"/>
            <a:ext cx="17396639" cy="1831087"/>
          </a:xfrm>
          <a:prstGeom prst="rect">
            <a:avLst/>
          </a:prstGeom>
        </p:spPr>
        <p:txBody>
          <a:bodyPr anchor="t" rtlCol="false" tIns="0" lIns="0" bIns="0" rIns="0">
            <a:spAutoFit/>
          </a:bodyPr>
          <a:lstStyle/>
          <a:p>
            <a:pPr algn="l">
              <a:lnSpc>
                <a:spcPts val="4784"/>
              </a:lnSpc>
              <a:spcBef>
                <a:spcPct val="0"/>
              </a:spcBef>
            </a:pPr>
            <a:r>
              <a:rPr lang="en-US" sz="3189" spc="12">
                <a:solidFill>
                  <a:srgbClr val="000000"/>
                </a:solidFill>
                <a:latin typeface="Times New Roman"/>
                <a:ea typeface="Times New Roman"/>
                <a:cs typeface="Times New Roman"/>
                <a:sym typeface="Times New Roman"/>
              </a:rPr>
              <a:t>This patent includes computer-aided methods for generating glycomimetics designed to inhibit pathogen-host interactions, highlighting the application of computational tools in therapeutic development.</a:t>
            </a:r>
          </a:p>
        </p:txBody>
      </p:sp>
      <p:sp>
        <p:nvSpPr>
          <p:cNvPr name="TextBox 10" id="10"/>
          <p:cNvSpPr txBox="true"/>
          <p:nvPr/>
        </p:nvSpPr>
        <p:spPr>
          <a:xfrm rot="0">
            <a:off x="953695" y="3187188"/>
            <a:ext cx="17202531" cy="1893952"/>
          </a:xfrm>
          <a:prstGeom prst="rect">
            <a:avLst/>
          </a:prstGeom>
        </p:spPr>
        <p:txBody>
          <a:bodyPr anchor="t" rtlCol="false" tIns="0" lIns="0" bIns="0" rIns="0">
            <a:spAutoFit/>
          </a:bodyPr>
          <a:lstStyle/>
          <a:p>
            <a:pPr algn="just">
              <a:lnSpc>
                <a:spcPts val="4934"/>
              </a:lnSpc>
              <a:spcBef>
                <a:spcPct val="0"/>
              </a:spcBef>
            </a:pPr>
            <a:r>
              <a:rPr lang="en-US" sz="3289" spc="13">
                <a:solidFill>
                  <a:srgbClr val="000000"/>
                </a:solidFill>
                <a:latin typeface="Times New Roman"/>
                <a:ea typeface="Times New Roman"/>
                <a:cs typeface="Times New Roman"/>
                <a:sym typeface="Times New Roman"/>
              </a:rPr>
              <a:t>C</a:t>
            </a:r>
            <a:r>
              <a:rPr lang="en-US" sz="3289" spc="13">
                <a:solidFill>
                  <a:srgbClr val="000000"/>
                </a:solidFill>
                <a:latin typeface="Times New Roman"/>
                <a:ea typeface="Times New Roman"/>
                <a:cs typeface="Times New Roman"/>
                <a:sym typeface="Times New Roman"/>
              </a:rPr>
              <a:t>omputational model to predict host pathogen interactions would ease concerns regarding animal testing. In addition, it would be desirable to have such a model to Save hours of research time and costs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392852" y="1654585"/>
            <a:ext cx="3393734" cy="921771"/>
          </a:xfrm>
          <a:prstGeom prst="rect">
            <a:avLst/>
          </a:prstGeom>
        </p:spPr>
        <p:txBody>
          <a:bodyPr anchor="t" rtlCol="false" tIns="0" lIns="0" bIns="0" rIns="0">
            <a:spAutoFit/>
          </a:bodyPr>
          <a:lstStyle/>
          <a:p>
            <a:pPr algn="ctr">
              <a:lnSpc>
                <a:spcPts val="6939"/>
              </a:lnSpc>
              <a:spcBef>
                <a:spcPct val="0"/>
              </a:spcBef>
            </a:pPr>
            <a:r>
              <a:rPr lang="en-US" b="true" sz="4626" spc="18">
                <a:solidFill>
                  <a:srgbClr val="000000"/>
                </a:solidFill>
                <a:latin typeface="Times New Roman Bold"/>
                <a:ea typeface="Times New Roman Bold"/>
                <a:cs typeface="Times New Roman Bold"/>
                <a:sym typeface="Times New Roman Bold"/>
              </a:rPr>
              <a:t>References</a:t>
            </a:r>
          </a:p>
        </p:txBody>
      </p:sp>
      <p:sp>
        <p:nvSpPr>
          <p:cNvPr name="TextBox 6" id="6"/>
          <p:cNvSpPr txBox="true"/>
          <p:nvPr/>
        </p:nvSpPr>
        <p:spPr>
          <a:xfrm rot="0">
            <a:off x="1028700" y="2756183"/>
            <a:ext cx="14642191" cy="1137946"/>
          </a:xfrm>
          <a:prstGeom prst="rect">
            <a:avLst/>
          </a:prstGeom>
        </p:spPr>
        <p:txBody>
          <a:bodyPr anchor="t" rtlCol="false" tIns="0" lIns="0" bIns="0" rIns="0">
            <a:spAutoFit/>
          </a:bodyPr>
          <a:lstStyle/>
          <a:p>
            <a:pPr algn="l">
              <a:lnSpc>
                <a:spcPts val="2963"/>
              </a:lnSpc>
              <a:spcBef>
                <a:spcPct val="0"/>
              </a:spcBef>
            </a:pPr>
            <a:r>
              <a:rPr lang="en-US" b="true" sz="1975" spc="7">
                <a:solidFill>
                  <a:srgbClr val="000000"/>
                </a:solidFill>
                <a:latin typeface="Times New Roman Bold"/>
                <a:ea typeface="Times New Roman Bold"/>
                <a:cs typeface="Times New Roman Bold"/>
                <a:sym typeface="Times New Roman Bold"/>
              </a:rPr>
              <a:t>[1] </a:t>
            </a:r>
            <a:r>
              <a:rPr lang="en-US" sz="1975" spc="7">
                <a:solidFill>
                  <a:srgbClr val="000000"/>
                </a:solidFill>
                <a:latin typeface="Times New Roman"/>
                <a:ea typeface="Times New Roman"/>
                <a:cs typeface="Times New Roman"/>
                <a:sym typeface="Times New Roman"/>
              </a:rPr>
              <a:t>Yunxiao Ren, Trinad Chakraborty, Swapnil Doijad, Linda Falgenhauer, Jane Falgenhauer, Alexander Goesmann, Anne-Christin Hauschild, Oliver Schwengers, Dominik Heider, Prediction of antimicrobial resistance based on whole-genome sequencing and machine learning, Bioinformatics, Volume 38, Issue 2, January 2022, Pages 325–334, https://doi.org/10.1093/bioinformatics/btab681</a:t>
            </a:r>
          </a:p>
        </p:txBody>
      </p:sp>
      <p:sp>
        <p:nvSpPr>
          <p:cNvPr name="TextBox 7" id="7"/>
          <p:cNvSpPr txBox="true"/>
          <p:nvPr/>
        </p:nvSpPr>
        <p:spPr>
          <a:xfrm rot="0">
            <a:off x="1028700" y="4064430"/>
            <a:ext cx="16435660" cy="824315"/>
          </a:xfrm>
          <a:prstGeom prst="rect">
            <a:avLst/>
          </a:prstGeom>
        </p:spPr>
        <p:txBody>
          <a:bodyPr anchor="t" rtlCol="false" tIns="0" lIns="0" bIns="0" rIns="0">
            <a:spAutoFit/>
          </a:bodyPr>
          <a:lstStyle/>
          <a:p>
            <a:pPr algn="l">
              <a:lnSpc>
                <a:spcPts val="3168"/>
              </a:lnSpc>
              <a:spcBef>
                <a:spcPct val="0"/>
              </a:spcBef>
            </a:pPr>
            <a:r>
              <a:rPr lang="en-US" b="true" sz="2112" spc="8">
                <a:solidFill>
                  <a:srgbClr val="000000"/>
                </a:solidFill>
                <a:latin typeface="Times New Roman Bold"/>
                <a:ea typeface="Times New Roman Bold"/>
                <a:cs typeface="Times New Roman Bold"/>
                <a:sym typeface="Times New Roman Bold"/>
              </a:rPr>
              <a:t>[2]</a:t>
            </a:r>
            <a:r>
              <a:rPr lang="en-US" sz="2112" spc="8">
                <a:solidFill>
                  <a:srgbClr val="000000"/>
                </a:solidFill>
                <a:latin typeface="Times New Roman"/>
                <a:ea typeface="Times New Roman"/>
                <a:cs typeface="Times New Roman"/>
                <a:sym typeface="Times New Roman"/>
              </a:rPr>
              <a:t> </a:t>
            </a:r>
            <a:r>
              <a:rPr lang="en-US" sz="2112" spc="8">
                <a:solidFill>
                  <a:srgbClr val="000000"/>
                </a:solidFill>
                <a:latin typeface="Times New Roman"/>
                <a:ea typeface="Times New Roman"/>
                <a:cs typeface="Times New Roman"/>
                <a:sym typeface="Times New Roman"/>
              </a:rPr>
              <a:t>Mingxin Hou, Xiaowen Zhong, Ouyang Zheng, Qinxiu Sun, Shucheng Liu &amp; Mingxin Liu. (2025) Innovations in seafood freshness quality: Non-destructive detection of freshness in Litopenaeus vannamei using the YOLO-shrimp model. Food Chemistry 463, pages 141192.</a:t>
            </a:r>
          </a:p>
        </p:txBody>
      </p:sp>
      <p:sp>
        <p:nvSpPr>
          <p:cNvPr name="TextBox 8" id="8"/>
          <p:cNvSpPr txBox="true"/>
          <p:nvPr/>
        </p:nvSpPr>
        <p:spPr>
          <a:xfrm rot="0">
            <a:off x="1028700" y="5126870"/>
            <a:ext cx="16063089" cy="1145007"/>
          </a:xfrm>
          <a:prstGeom prst="rect">
            <a:avLst/>
          </a:prstGeom>
        </p:spPr>
        <p:txBody>
          <a:bodyPr anchor="t" rtlCol="false" tIns="0" lIns="0" bIns="0" rIns="0">
            <a:spAutoFit/>
          </a:bodyPr>
          <a:lstStyle/>
          <a:p>
            <a:pPr algn="l">
              <a:lnSpc>
                <a:spcPts val="2988"/>
              </a:lnSpc>
              <a:spcBef>
                <a:spcPct val="0"/>
              </a:spcBef>
            </a:pPr>
            <a:r>
              <a:rPr lang="en-US" b="true" sz="1992" spc="7">
                <a:solidFill>
                  <a:srgbClr val="000000"/>
                </a:solidFill>
                <a:latin typeface="Times New Roman Bold"/>
                <a:ea typeface="Times New Roman Bold"/>
                <a:cs typeface="Times New Roman Bold"/>
                <a:sym typeface="Times New Roman Bold"/>
              </a:rPr>
              <a:t>[3]</a:t>
            </a:r>
            <a:r>
              <a:rPr lang="en-US" sz="1992" spc="7">
                <a:solidFill>
                  <a:srgbClr val="000000"/>
                </a:solidFill>
                <a:latin typeface="Times New Roman"/>
                <a:ea typeface="Times New Roman"/>
                <a:cs typeface="Times New Roman"/>
                <a:sym typeface="Times New Roman"/>
              </a:rPr>
              <a:t> </a:t>
            </a:r>
            <a:r>
              <a:rPr lang="en-US" sz="1992" spc="7">
                <a:solidFill>
                  <a:srgbClr val="000000"/>
                </a:solidFill>
                <a:latin typeface="Times New Roman"/>
                <a:ea typeface="Times New Roman"/>
                <a:cs typeface="Times New Roman"/>
                <a:sym typeface="Times New Roman"/>
              </a:rPr>
              <a:t>Hazrat Bilal, Muhammad Nadeem Khan, Sabir Khan, Muhammad Shafiq, Wenjie Fang, Rahat Ullah Khan, Mujeeb Ur Rahman, Xiaohui Li, Qiao-Li Lv, Bin Xu,The role of artificial intelligence and machine learning in predicting and combating antimicrobial resistance,Computational and Structural Biotechnology Journal,Volume 27,2025,Pages 423-439,ISSN 20010370,https://doi.org/10.1016/j.csbj.2025.01.006.</a:t>
            </a:r>
          </a:p>
        </p:txBody>
      </p:sp>
      <p:sp>
        <p:nvSpPr>
          <p:cNvPr name="TextBox 9" id="9"/>
          <p:cNvSpPr txBox="true"/>
          <p:nvPr/>
        </p:nvSpPr>
        <p:spPr>
          <a:xfrm rot="0">
            <a:off x="1028700" y="6557627"/>
            <a:ext cx="16718196" cy="824399"/>
          </a:xfrm>
          <a:prstGeom prst="rect">
            <a:avLst/>
          </a:prstGeom>
        </p:spPr>
        <p:txBody>
          <a:bodyPr anchor="t" rtlCol="false" tIns="0" lIns="0" bIns="0" rIns="0">
            <a:spAutoFit/>
          </a:bodyPr>
          <a:lstStyle/>
          <a:p>
            <a:pPr algn="l">
              <a:lnSpc>
                <a:spcPts val="3168"/>
              </a:lnSpc>
              <a:spcBef>
                <a:spcPct val="0"/>
              </a:spcBef>
            </a:pPr>
            <a:r>
              <a:rPr lang="en-US" b="true" sz="2112" spc="8">
                <a:solidFill>
                  <a:srgbClr val="000000"/>
                </a:solidFill>
                <a:latin typeface="Times New Roman Bold"/>
                <a:ea typeface="Times New Roman Bold"/>
                <a:cs typeface="Times New Roman Bold"/>
                <a:sym typeface="Times New Roman Bold"/>
              </a:rPr>
              <a:t>[4]</a:t>
            </a:r>
            <a:r>
              <a:rPr lang="en-US" sz="2112" spc="8">
                <a:solidFill>
                  <a:srgbClr val="000000"/>
                </a:solidFill>
                <a:latin typeface="Times New Roman"/>
                <a:ea typeface="Times New Roman"/>
                <a:cs typeface="Times New Roman"/>
                <a:sym typeface="Times New Roman"/>
              </a:rPr>
              <a:t> </a:t>
            </a:r>
            <a:r>
              <a:rPr lang="en-US" sz="2112" spc="8">
                <a:solidFill>
                  <a:srgbClr val="000000"/>
                </a:solidFill>
                <a:latin typeface="Times New Roman"/>
                <a:ea typeface="Times New Roman"/>
                <a:cs typeface="Times New Roman"/>
                <a:sym typeface="Times New Roman"/>
              </a:rPr>
              <a:t>Kari Pahlman, Anson Fehross, Greg J Fox, Diego S Silva - Ethical health security in the age of antimicrobial resistance: BMJ Global Health 2022;7:e007407.https://doi.org/10.1136/bmjgh-2021-007407</a:t>
            </a:r>
          </a:p>
        </p:txBody>
      </p:sp>
      <p:sp>
        <p:nvSpPr>
          <p:cNvPr name="TextBox 10" id="10"/>
          <p:cNvSpPr txBox="true"/>
          <p:nvPr/>
        </p:nvSpPr>
        <p:spPr>
          <a:xfrm rot="0">
            <a:off x="1028700" y="7664068"/>
            <a:ext cx="16540234" cy="790343"/>
          </a:xfrm>
          <a:prstGeom prst="rect">
            <a:avLst/>
          </a:prstGeom>
        </p:spPr>
        <p:txBody>
          <a:bodyPr anchor="t" rtlCol="false" tIns="0" lIns="0" bIns="0" rIns="0">
            <a:spAutoFit/>
          </a:bodyPr>
          <a:lstStyle/>
          <a:p>
            <a:pPr algn="l">
              <a:lnSpc>
                <a:spcPts val="3009"/>
              </a:lnSpc>
              <a:spcBef>
                <a:spcPct val="0"/>
              </a:spcBef>
            </a:pPr>
            <a:r>
              <a:rPr lang="en-US" b="true" sz="2006" spc="8">
                <a:solidFill>
                  <a:srgbClr val="000000"/>
                </a:solidFill>
                <a:latin typeface="Times New Roman Bold"/>
                <a:ea typeface="Times New Roman Bold"/>
                <a:cs typeface="Times New Roman Bold"/>
                <a:sym typeface="Times New Roman Bold"/>
              </a:rPr>
              <a:t>[5]</a:t>
            </a:r>
            <a:r>
              <a:rPr lang="en-US" sz="2006" spc="8">
                <a:solidFill>
                  <a:srgbClr val="000000"/>
                </a:solidFill>
                <a:latin typeface="Times New Roman"/>
                <a:ea typeface="Times New Roman"/>
                <a:cs typeface="Times New Roman"/>
                <a:sym typeface="Times New Roman"/>
              </a:rPr>
              <a:t> </a:t>
            </a:r>
            <a:r>
              <a:rPr lang="en-US" sz="2006" spc="8">
                <a:solidFill>
                  <a:srgbClr val="000000"/>
                </a:solidFill>
                <a:latin typeface="Times New Roman"/>
                <a:ea typeface="Times New Roman"/>
                <a:cs typeface="Times New Roman"/>
                <a:sym typeface="Times New Roman"/>
              </a:rPr>
              <a:t>Adebisi, Y.A. Balancing the risks and benefits of antibiotic use in a globalized world: the ethics of antimicrobial resistance. Global Health 19, 27 (2023). https://doi.org/10.1186/s12992-023-00930-z</a:t>
            </a:r>
          </a:p>
        </p:txBody>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14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392852" y="1543192"/>
            <a:ext cx="4001839" cy="1216615"/>
          </a:xfrm>
          <a:prstGeom prst="rect">
            <a:avLst/>
          </a:prstGeom>
        </p:spPr>
        <p:txBody>
          <a:bodyPr anchor="t" rtlCol="false" tIns="0" lIns="0" bIns="0" rIns="0">
            <a:spAutoFit/>
          </a:bodyPr>
          <a:lstStyle/>
          <a:p>
            <a:pPr algn="ctr">
              <a:lnSpc>
                <a:spcPts val="9101"/>
              </a:lnSpc>
              <a:spcBef>
                <a:spcPct val="0"/>
              </a:spcBef>
            </a:pPr>
            <a:r>
              <a:rPr lang="en-US" b="true" sz="6067" spc="24">
                <a:solidFill>
                  <a:srgbClr val="3D3D3D"/>
                </a:solidFill>
                <a:latin typeface="Times New Roman Bold"/>
                <a:ea typeface="Times New Roman Bold"/>
                <a:cs typeface="Times New Roman Bold"/>
                <a:sym typeface="Times New Roman Bold"/>
              </a:rPr>
              <a:t>Introduction</a:t>
            </a:r>
          </a:p>
        </p:txBody>
      </p:sp>
      <p:sp>
        <p:nvSpPr>
          <p:cNvPr name="TextBox 6" id="6"/>
          <p:cNvSpPr txBox="true"/>
          <p:nvPr/>
        </p:nvSpPr>
        <p:spPr>
          <a:xfrm rot="0">
            <a:off x="844347" y="2760417"/>
            <a:ext cx="16414953" cy="5037352"/>
          </a:xfrm>
          <a:prstGeom prst="rect">
            <a:avLst/>
          </a:prstGeom>
        </p:spPr>
        <p:txBody>
          <a:bodyPr anchor="t" rtlCol="false" tIns="0" lIns="0" bIns="0" rIns="0">
            <a:spAutoFit/>
          </a:bodyPr>
          <a:lstStyle/>
          <a:p>
            <a:pPr algn="l">
              <a:lnSpc>
                <a:spcPts val="5679"/>
              </a:lnSpc>
            </a:pPr>
            <a:r>
              <a:rPr lang="en-US" sz="3786" spc="15" b="true">
                <a:solidFill>
                  <a:srgbClr val="000000"/>
                </a:solidFill>
                <a:latin typeface="Times New Roman Bold"/>
                <a:ea typeface="Times New Roman Bold"/>
                <a:cs typeface="Times New Roman Bold"/>
                <a:sym typeface="Times New Roman Bold"/>
              </a:rPr>
              <a:t>Antimicrobial Resistance (AMR):</a:t>
            </a:r>
            <a:r>
              <a:rPr lang="en-US" sz="3786" spc="15">
                <a:solidFill>
                  <a:srgbClr val="000000"/>
                </a:solidFill>
                <a:latin typeface="Times New Roman"/>
                <a:ea typeface="Times New Roman"/>
                <a:cs typeface="Times New Roman"/>
                <a:sym typeface="Times New Roman"/>
              </a:rPr>
              <a:t> </a:t>
            </a:r>
          </a:p>
          <a:p>
            <a:pPr algn="l" marL="817404" indent="-408702" lvl="1">
              <a:lnSpc>
                <a:spcPts val="5679"/>
              </a:lnSpc>
              <a:buFont typeface="Arial"/>
              <a:buChar char="•"/>
            </a:pPr>
            <a:r>
              <a:rPr lang="en-US" sz="3786" spc="15">
                <a:solidFill>
                  <a:srgbClr val="000000"/>
                </a:solidFill>
                <a:latin typeface="Times New Roman"/>
                <a:ea typeface="Times New Roman"/>
                <a:cs typeface="Times New Roman"/>
                <a:sym typeface="Times New Roman"/>
              </a:rPr>
              <a:t>AMR is when microbes resist drugs, making infections harder to treat. </a:t>
            </a:r>
          </a:p>
          <a:p>
            <a:pPr algn="l" marL="817404" indent="-408702" lvl="1">
              <a:lnSpc>
                <a:spcPts val="5679"/>
              </a:lnSpc>
              <a:buFont typeface="Arial"/>
              <a:buChar char="•"/>
            </a:pPr>
            <a:r>
              <a:rPr lang="en-US" sz="3786" spc="15">
                <a:solidFill>
                  <a:srgbClr val="000000"/>
                </a:solidFill>
                <a:latin typeface="Times New Roman"/>
                <a:ea typeface="Times New Roman"/>
                <a:cs typeface="Times New Roman"/>
                <a:sym typeface="Times New Roman"/>
              </a:rPr>
              <a:t>Understanding the genetic mechanisms behind host-pathogen interactions and AMR is crucial for developing effective prevention and treatment strategies.</a:t>
            </a:r>
          </a:p>
          <a:p>
            <a:pPr algn="l" marL="817404" indent="-408702" lvl="1">
              <a:lnSpc>
                <a:spcPts val="5679"/>
              </a:lnSpc>
              <a:buFont typeface="Arial"/>
              <a:buChar char="•"/>
            </a:pPr>
            <a:r>
              <a:rPr lang="en-US" sz="3786" spc="15">
                <a:solidFill>
                  <a:srgbClr val="000000"/>
                </a:solidFill>
                <a:latin typeface="Times New Roman"/>
                <a:ea typeface="Times New Roman"/>
                <a:cs typeface="Times New Roman"/>
                <a:sym typeface="Times New Roman"/>
              </a:rPr>
              <a:t>Our project focuses on analyzing gene sequences to uncover insights that can aid in combating infections.</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983326" y="1333031"/>
            <a:ext cx="3438086" cy="1350965"/>
          </a:xfrm>
          <a:prstGeom prst="rect">
            <a:avLst/>
          </a:prstGeom>
        </p:spPr>
        <p:txBody>
          <a:bodyPr anchor="t" rtlCol="false" tIns="0" lIns="0" bIns="0" rIns="0">
            <a:spAutoFit/>
          </a:bodyPr>
          <a:lstStyle/>
          <a:p>
            <a:pPr algn="ctr">
              <a:lnSpc>
                <a:spcPts val="10187"/>
              </a:lnSpc>
              <a:spcBef>
                <a:spcPct val="0"/>
              </a:spcBef>
            </a:pPr>
            <a:r>
              <a:rPr lang="en-US" b="true" sz="6791" spc="27">
                <a:solidFill>
                  <a:srgbClr val="000000"/>
                </a:solidFill>
                <a:latin typeface="Times New Roman Bold"/>
                <a:ea typeface="Times New Roman Bold"/>
                <a:cs typeface="Times New Roman Bold"/>
                <a:sym typeface="Times New Roman Bold"/>
              </a:rPr>
              <a:t>Objective</a:t>
            </a:r>
          </a:p>
        </p:txBody>
      </p:sp>
      <p:sp>
        <p:nvSpPr>
          <p:cNvPr name="TextBox 6" id="6"/>
          <p:cNvSpPr txBox="true"/>
          <p:nvPr/>
        </p:nvSpPr>
        <p:spPr>
          <a:xfrm rot="0">
            <a:off x="1633729" y="2393678"/>
            <a:ext cx="12787074" cy="6726065"/>
          </a:xfrm>
          <a:prstGeom prst="rect">
            <a:avLst/>
          </a:prstGeom>
        </p:spPr>
        <p:txBody>
          <a:bodyPr anchor="t" rtlCol="false" tIns="0" lIns="0" bIns="0" rIns="0">
            <a:spAutoFit/>
          </a:bodyPr>
          <a:lstStyle/>
          <a:p>
            <a:pPr algn="l" marL="976906" indent="-488453" lvl="1">
              <a:lnSpc>
                <a:spcPts val="8868"/>
              </a:lnSpc>
              <a:buFont typeface="Arial"/>
              <a:buChar char="•"/>
            </a:pPr>
            <a:r>
              <a:rPr lang="en-US" sz="4524">
                <a:solidFill>
                  <a:srgbClr val="000000"/>
                </a:solidFill>
                <a:latin typeface="Times New Roman"/>
                <a:ea typeface="Times New Roman"/>
                <a:cs typeface="Times New Roman"/>
                <a:sym typeface="Times New Roman"/>
              </a:rPr>
              <a:t>Predict Antimicrobial Resistance (AMR) </a:t>
            </a:r>
          </a:p>
          <a:p>
            <a:pPr algn="l" marL="976906" indent="-488453" lvl="1">
              <a:lnSpc>
                <a:spcPts val="8868"/>
              </a:lnSpc>
              <a:buFont typeface="Arial"/>
              <a:buChar char="•"/>
            </a:pPr>
            <a:r>
              <a:rPr lang="en-US" sz="4524">
                <a:solidFill>
                  <a:srgbClr val="000000"/>
                </a:solidFill>
                <a:latin typeface="Times New Roman"/>
                <a:ea typeface="Times New Roman"/>
                <a:cs typeface="Times New Roman"/>
                <a:sym typeface="Times New Roman"/>
              </a:rPr>
              <a:t>Study Host-Pathogen Interactions</a:t>
            </a:r>
          </a:p>
          <a:p>
            <a:pPr algn="l" marL="976906" indent="-488453" lvl="1">
              <a:lnSpc>
                <a:spcPts val="8868"/>
              </a:lnSpc>
              <a:buFont typeface="Arial"/>
              <a:buChar char="•"/>
            </a:pPr>
            <a:r>
              <a:rPr lang="en-US" sz="4524">
                <a:solidFill>
                  <a:srgbClr val="000000"/>
                </a:solidFill>
                <a:latin typeface="Times New Roman"/>
                <a:ea typeface="Times New Roman"/>
                <a:cs typeface="Times New Roman"/>
                <a:sym typeface="Times New Roman"/>
              </a:rPr>
              <a:t>Apply Machine Learning for Predictions</a:t>
            </a:r>
          </a:p>
          <a:p>
            <a:pPr algn="l" marL="976906" indent="-488453" lvl="1">
              <a:lnSpc>
                <a:spcPts val="8868"/>
              </a:lnSpc>
              <a:buFont typeface="Arial"/>
              <a:buChar char="•"/>
            </a:pPr>
            <a:r>
              <a:rPr lang="en-US" sz="4524">
                <a:solidFill>
                  <a:srgbClr val="000000"/>
                </a:solidFill>
                <a:latin typeface="Times New Roman"/>
                <a:ea typeface="Times New Roman"/>
                <a:cs typeface="Times New Roman"/>
                <a:sym typeface="Times New Roman"/>
              </a:rPr>
              <a:t>Provide a Scalable and Cost-Effective Approach</a:t>
            </a:r>
          </a:p>
          <a:p>
            <a:pPr algn="l">
              <a:lnSpc>
                <a:spcPts val="8868"/>
              </a:lnSpc>
            </a:pPr>
          </a:p>
          <a:p>
            <a:pPr algn="l">
              <a:lnSpc>
                <a:spcPts val="8868"/>
              </a:lnSpc>
            </a:pP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877077" y="1156940"/>
            <a:ext cx="4895999" cy="1072498"/>
          </a:xfrm>
          <a:prstGeom prst="rect">
            <a:avLst/>
          </a:prstGeom>
        </p:spPr>
        <p:txBody>
          <a:bodyPr anchor="t" rtlCol="false" tIns="0" lIns="0" bIns="0" rIns="0">
            <a:spAutoFit/>
          </a:bodyPr>
          <a:lstStyle/>
          <a:p>
            <a:pPr algn="ctr">
              <a:lnSpc>
                <a:spcPts val="8025"/>
              </a:lnSpc>
              <a:spcBef>
                <a:spcPct val="0"/>
              </a:spcBef>
            </a:pPr>
            <a:r>
              <a:rPr lang="en-US" b="true" sz="5350" spc="21">
                <a:solidFill>
                  <a:srgbClr val="000000"/>
                </a:solidFill>
                <a:latin typeface="Times New Roman Bold"/>
                <a:ea typeface="Times New Roman Bold"/>
                <a:cs typeface="Times New Roman Bold"/>
                <a:sym typeface="Times New Roman Bold"/>
              </a:rPr>
              <a:t>L</a:t>
            </a:r>
            <a:r>
              <a:rPr lang="en-US" b="true" sz="5350" spc="21">
                <a:solidFill>
                  <a:srgbClr val="000000"/>
                </a:solidFill>
                <a:latin typeface="Times New Roman Bold"/>
                <a:ea typeface="Times New Roman Bold"/>
                <a:cs typeface="Times New Roman Bold"/>
                <a:sym typeface="Times New Roman Bold"/>
              </a:rPr>
              <a:t>iterature review</a:t>
            </a:r>
          </a:p>
        </p:txBody>
      </p:sp>
      <p:sp>
        <p:nvSpPr>
          <p:cNvPr name="TextBox 6" id="6"/>
          <p:cNvSpPr txBox="true"/>
          <p:nvPr/>
        </p:nvSpPr>
        <p:spPr>
          <a:xfrm rot="0">
            <a:off x="735797" y="2265050"/>
            <a:ext cx="16523503" cy="591980"/>
          </a:xfrm>
          <a:prstGeom prst="rect">
            <a:avLst/>
          </a:prstGeom>
        </p:spPr>
        <p:txBody>
          <a:bodyPr anchor="t" rtlCol="false" tIns="0" lIns="0" bIns="0" rIns="0">
            <a:spAutoFit/>
          </a:bodyPr>
          <a:lstStyle/>
          <a:p>
            <a:pPr algn="l">
              <a:lnSpc>
                <a:spcPts val="4443"/>
              </a:lnSpc>
              <a:spcBef>
                <a:spcPct val="0"/>
              </a:spcBef>
            </a:pPr>
            <a:r>
              <a:rPr lang="en-US" b="true" sz="2962" spc="11">
                <a:solidFill>
                  <a:srgbClr val="000000"/>
                </a:solidFill>
                <a:latin typeface="Times New Roman Bold"/>
                <a:ea typeface="Times New Roman Bold"/>
                <a:cs typeface="Times New Roman Bold"/>
                <a:sym typeface="Times New Roman Bold"/>
              </a:rPr>
              <a:t>1.</a:t>
            </a:r>
            <a:r>
              <a:rPr lang="en-US" b="true" sz="2962" spc="11">
                <a:solidFill>
                  <a:srgbClr val="000000"/>
                </a:solidFill>
                <a:latin typeface="Times New Roman Bold"/>
                <a:ea typeface="Times New Roman Bold"/>
                <a:cs typeface="Times New Roman Bold"/>
                <a:sym typeface="Times New Roman Bold"/>
                <a:hlinkClick r:id="rId3" tooltip="https://academic.oup.com/bioinformatics/article/38/2/325/6382301"/>
              </a:rPr>
              <a:t>Prediction of antimicrobial resistance based on whole-genome sequencing and machine learning </a:t>
            </a:r>
          </a:p>
        </p:txBody>
      </p:sp>
      <p:sp>
        <p:nvSpPr>
          <p:cNvPr name="TextBox 7" id="7"/>
          <p:cNvSpPr txBox="true"/>
          <p:nvPr/>
        </p:nvSpPr>
        <p:spPr>
          <a:xfrm rot="0">
            <a:off x="1290029" y="2892664"/>
            <a:ext cx="15535671" cy="1636282"/>
          </a:xfrm>
          <a:prstGeom prst="rect">
            <a:avLst/>
          </a:prstGeom>
        </p:spPr>
        <p:txBody>
          <a:bodyPr anchor="t" rtlCol="false" tIns="0" lIns="0" bIns="0" rIns="0">
            <a:spAutoFit/>
          </a:bodyPr>
          <a:lstStyle/>
          <a:p>
            <a:pPr algn="l" marL="605159" indent="-302580" lvl="1">
              <a:lnSpc>
                <a:spcPts val="4204"/>
              </a:lnSpc>
              <a:spcBef>
                <a:spcPct val="0"/>
              </a:spcBef>
              <a:buFont typeface="Arial"/>
              <a:buChar char="•"/>
            </a:pPr>
            <a:r>
              <a:rPr lang="en-US" sz="2802" spc="11">
                <a:solidFill>
                  <a:srgbClr val="000000"/>
                </a:solidFill>
                <a:latin typeface="Times New Roman"/>
                <a:ea typeface="Times New Roman"/>
                <a:cs typeface="Times New Roman"/>
                <a:sym typeface="Times New Roman"/>
              </a:rPr>
              <a:t>D</a:t>
            </a:r>
            <a:r>
              <a:rPr lang="en-US" sz="2802" spc="11">
                <a:solidFill>
                  <a:srgbClr val="000000"/>
                </a:solidFill>
                <a:latin typeface="Times New Roman"/>
                <a:ea typeface="Times New Roman"/>
                <a:cs typeface="Times New Roman"/>
                <a:sym typeface="Times New Roman"/>
              </a:rPr>
              <a:t>emonstrated SVM,CNN models can effectively predict AMR with label encoding, one-hot encoding and frequency matrix chaos game representation (FCGR encoding) on whole-genome sequencing data,identify mutations that are associated with AMR for each antibiotic.</a:t>
            </a:r>
          </a:p>
        </p:txBody>
      </p:sp>
      <p:sp>
        <p:nvSpPr>
          <p:cNvPr name="TextBox 8" id="8"/>
          <p:cNvSpPr txBox="true"/>
          <p:nvPr/>
        </p:nvSpPr>
        <p:spPr>
          <a:xfrm rot="0">
            <a:off x="1290029" y="5443728"/>
            <a:ext cx="14891763" cy="1084327"/>
          </a:xfrm>
          <a:prstGeom prst="rect">
            <a:avLst/>
          </a:prstGeom>
        </p:spPr>
        <p:txBody>
          <a:bodyPr anchor="t" rtlCol="false" tIns="0" lIns="0" bIns="0" rIns="0">
            <a:spAutoFit/>
          </a:bodyPr>
          <a:lstStyle/>
          <a:p>
            <a:pPr algn="l" marL="602358" indent="-301179" lvl="1">
              <a:lnSpc>
                <a:spcPts val="4184"/>
              </a:lnSpc>
              <a:spcBef>
                <a:spcPct val="0"/>
              </a:spcBef>
              <a:buFont typeface="Arial"/>
              <a:buChar char="•"/>
            </a:pPr>
            <a:r>
              <a:rPr lang="en-US" sz="2789" spc="11">
                <a:solidFill>
                  <a:srgbClr val="000000"/>
                </a:solidFill>
                <a:latin typeface="Times New Roman"/>
                <a:ea typeface="Times New Roman"/>
                <a:cs typeface="Times New Roman"/>
                <a:sym typeface="Times New Roman"/>
              </a:rPr>
              <a:t>Application of ML combined with WGS and spectroscopy techniques to identify and predict AMR in foodborne pathogens which is crucial to assure food safety</a:t>
            </a:r>
          </a:p>
        </p:txBody>
      </p:sp>
      <p:sp>
        <p:nvSpPr>
          <p:cNvPr name="TextBox 9" id="9"/>
          <p:cNvSpPr txBox="true"/>
          <p:nvPr/>
        </p:nvSpPr>
        <p:spPr>
          <a:xfrm rot="0">
            <a:off x="392852" y="4690872"/>
            <a:ext cx="15171272" cy="590953"/>
          </a:xfrm>
          <a:prstGeom prst="rect">
            <a:avLst/>
          </a:prstGeom>
        </p:spPr>
        <p:txBody>
          <a:bodyPr anchor="t" rtlCol="false" tIns="0" lIns="0" bIns="0" rIns="0">
            <a:spAutoFit/>
          </a:bodyPr>
          <a:lstStyle/>
          <a:p>
            <a:pPr algn="ctr">
              <a:lnSpc>
                <a:spcPts val="4484"/>
              </a:lnSpc>
              <a:spcBef>
                <a:spcPct val="0"/>
              </a:spcBef>
            </a:pPr>
            <a:r>
              <a:rPr lang="en-US" b="true" sz="2989" spc="11">
                <a:solidFill>
                  <a:srgbClr val="000000"/>
                </a:solidFill>
                <a:latin typeface="Times New Roman Bold"/>
                <a:ea typeface="Times New Roman Bold"/>
                <a:cs typeface="Times New Roman Bold"/>
                <a:sym typeface="Times New Roman Bold"/>
                <a:hlinkClick r:id="rId4" tooltip="https://www.tandfonline.com/doi/full/10.1080/19476337.2024.2324024#abstract"/>
              </a:rPr>
              <a:t>2.</a:t>
            </a:r>
            <a:r>
              <a:rPr lang="en-US" b="true" sz="2989" spc="11">
                <a:solidFill>
                  <a:srgbClr val="000000"/>
                </a:solidFill>
                <a:latin typeface="Times New Roman Bold"/>
                <a:ea typeface="Times New Roman Bold"/>
                <a:cs typeface="Times New Roman Bold"/>
                <a:sym typeface="Times New Roman Bold"/>
                <a:hlinkClick r:id="rId5" tooltip="https://www.tandfonline.com/doi/full/10.1080/19476337.2024.2324024#abstract"/>
              </a:rPr>
              <a:t>Machine learning-enabled prediction of antimicrobial resistance in foodborne pathogens</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4</a:t>
            </a:r>
          </a:p>
        </p:txBody>
      </p:sp>
      <p:sp>
        <p:nvSpPr>
          <p:cNvPr name="TextBox 11" id="11"/>
          <p:cNvSpPr txBox="true"/>
          <p:nvPr/>
        </p:nvSpPr>
        <p:spPr>
          <a:xfrm rot="0">
            <a:off x="877077" y="6575680"/>
            <a:ext cx="5391388" cy="615697"/>
          </a:xfrm>
          <a:prstGeom prst="rect">
            <a:avLst/>
          </a:prstGeom>
        </p:spPr>
        <p:txBody>
          <a:bodyPr anchor="t" rtlCol="false" tIns="0" lIns="0" bIns="0" rIns="0">
            <a:spAutoFit/>
          </a:bodyPr>
          <a:lstStyle/>
          <a:p>
            <a:pPr algn="ctr">
              <a:lnSpc>
                <a:spcPts val="4634"/>
              </a:lnSpc>
              <a:spcBef>
                <a:spcPct val="0"/>
              </a:spcBef>
            </a:pPr>
            <a:r>
              <a:rPr lang="en-US" b="true" sz="3089" spc="12">
                <a:solidFill>
                  <a:srgbClr val="000000"/>
                </a:solidFill>
                <a:latin typeface="Times New Roman Bold"/>
                <a:ea typeface="Times New Roman Bold"/>
                <a:cs typeface="Times New Roman Bold"/>
                <a:sym typeface="Times New Roman Bold"/>
                <a:hlinkClick r:id="rId6" tooltip="https://pubmed.ncbi.nlm.nih.gov/35136968/"/>
              </a:rPr>
              <a:t>3.</a:t>
            </a:r>
            <a:r>
              <a:rPr lang="en-US" b="true" sz="3089" spc="12">
                <a:solidFill>
                  <a:srgbClr val="000000"/>
                </a:solidFill>
                <a:latin typeface="Times New Roman Bold"/>
                <a:ea typeface="Times New Roman Bold"/>
                <a:cs typeface="Times New Roman Bold"/>
                <a:sym typeface="Times New Roman Bold"/>
                <a:hlinkClick r:id="rId7" tooltip="https://pubmed.ncbi.nlm.nih.gov/35136968/"/>
              </a:rPr>
              <a:t>Ethics and antibiotic resistance</a:t>
            </a:r>
          </a:p>
        </p:txBody>
      </p:sp>
      <p:sp>
        <p:nvSpPr>
          <p:cNvPr name="TextBox 12" id="12"/>
          <p:cNvSpPr txBox="true"/>
          <p:nvPr/>
        </p:nvSpPr>
        <p:spPr>
          <a:xfrm rot="0">
            <a:off x="1290029" y="7248527"/>
            <a:ext cx="16046125" cy="1608201"/>
          </a:xfrm>
          <a:prstGeom prst="rect">
            <a:avLst/>
          </a:prstGeom>
        </p:spPr>
        <p:txBody>
          <a:bodyPr anchor="t" rtlCol="false" tIns="0" lIns="0" bIns="0" rIns="0">
            <a:spAutoFit/>
          </a:bodyPr>
          <a:lstStyle/>
          <a:p>
            <a:pPr algn="l" marL="602361" indent="-301180" lvl="1">
              <a:lnSpc>
                <a:spcPts val="4185"/>
              </a:lnSpc>
              <a:buFont typeface="Arial"/>
              <a:buChar char="•"/>
            </a:pPr>
            <a:r>
              <a:rPr lang="en-US" sz="2790" spc="11">
                <a:solidFill>
                  <a:srgbClr val="000000"/>
                </a:solidFill>
                <a:latin typeface="Times New Roman"/>
                <a:ea typeface="Times New Roman"/>
                <a:cs typeface="Times New Roman"/>
                <a:sym typeface="Times New Roman"/>
              </a:rPr>
              <a:t>the ethical challenges posed by antibiotic resistance, emphasizing the severe and unevenly distributed health consequences. It critiques common frameworks like patient responsibility, the tragedy of the commons, and antibiotic stewardship, highlighting their limitations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1241860" y="1399706"/>
            <a:ext cx="4895999" cy="1072498"/>
          </a:xfrm>
          <a:prstGeom prst="rect">
            <a:avLst/>
          </a:prstGeom>
        </p:spPr>
        <p:txBody>
          <a:bodyPr anchor="t" rtlCol="false" tIns="0" lIns="0" bIns="0" rIns="0">
            <a:spAutoFit/>
          </a:bodyPr>
          <a:lstStyle/>
          <a:p>
            <a:pPr algn="ctr">
              <a:lnSpc>
                <a:spcPts val="8025"/>
              </a:lnSpc>
              <a:spcBef>
                <a:spcPct val="0"/>
              </a:spcBef>
            </a:pPr>
            <a:r>
              <a:rPr lang="en-US" b="true" sz="5350" spc="21">
                <a:solidFill>
                  <a:srgbClr val="000000"/>
                </a:solidFill>
                <a:latin typeface="Times New Roman Bold"/>
                <a:ea typeface="Times New Roman Bold"/>
                <a:cs typeface="Times New Roman Bold"/>
                <a:sym typeface="Times New Roman Bold"/>
              </a:rPr>
              <a:t>L</a:t>
            </a:r>
            <a:r>
              <a:rPr lang="en-US" b="true" sz="5350" spc="21">
                <a:solidFill>
                  <a:srgbClr val="000000"/>
                </a:solidFill>
                <a:latin typeface="Times New Roman Bold"/>
                <a:ea typeface="Times New Roman Bold"/>
                <a:cs typeface="Times New Roman Bold"/>
                <a:sym typeface="Times New Roman Bold"/>
              </a:rPr>
              <a:t>iterature review</a:t>
            </a:r>
          </a:p>
        </p:txBody>
      </p:sp>
      <p:sp>
        <p:nvSpPr>
          <p:cNvPr name="TextBox 6" id="6"/>
          <p:cNvSpPr txBox="true"/>
          <p:nvPr/>
        </p:nvSpPr>
        <p:spPr>
          <a:xfrm rot="0">
            <a:off x="1241860" y="2808731"/>
            <a:ext cx="17046140" cy="1152907"/>
          </a:xfrm>
          <a:prstGeom prst="rect">
            <a:avLst/>
          </a:prstGeom>
        </p:spPr>
        <p:txBody>
          <a:bodyPr anchor="t" rtlCol="false" tIns="0" lIns="0" bIns="0" rIns="0">
            <a:spAutoFit/>
          </a:bodyPr>
          <a:lstStyle/>
          <a:p>
            <a:pPr algn="l">
              <a:lnSpc>
                <a:spcPts val="4484"/>
              </a:lnSpc>
              <a:spcBef>
                <a:spcPct val="0"/>
              </a:spcBef>
            </a:pPr>
            <a:r>
              <a:rPr lang="en-US" b="true" sz="2989" spc="11">
                <a:solidFill>
                  <a:srgbClr val="000000"/>
                </a:solidFill>
                <a:latin typeface="Times New Roman Bold"/>
                <a:ea typeface="Times New Roman Bold"/>
                <a:cs typeface="Times New Roman Bold"/>
                <a:sym typeface="Times New Roman Bold"/>
              </a:rPr>
              <a:t>4</a:t>
            </a:r>
            <a:r>
              <a:rPr lang="en-US" b="true" sz="2989" spc="11">
                <a:solidFill>
                  <a:srgbClr val="000000"/>
                </a:solidFill>
                <a:latin typeface="Times New Roman Bold"/>
                <a:ea typeface="Times New Roman Bold"/>
                <a:cs typeface="Times New Roman Bold"/>
                <a:sym typeface="Times New Roman Bold"/>
                <a:hlinkClick r:id="rId3" tooltip="https://gh.bmj.com/content/7/1/e007407#sec-11"/>
              </a:rPr>
              <a:t>.</a:t>
            </a:r>
            <a:r>
              <a:rPr lang="en-US" b="true" sz="2989" spc="11">
                <a:solidFill>
                  <a:srgbClr val="000000"/>
                </a:solidFill>
                <a:latin typeface="Times New Roman Bold"/>
                <a:ea typeface="Times New Roman Bold"/>
                <a:cs typeface="Times New Roman Bold"/>
                <a:sym typeface="Times New Roman Bold"/>
                <a:hlinkClick r:id="rId4" tooltip="https://badge.dimensions.ai/details/id/pub.1144981090/citations"/>
              </a:rPr>
              <a:t>Towards routine employment of computational tools for antimicrobial resistance determination via high-throughput sequencing</a:t>
            </a:r>
            <a:r>
              <a:rPr lang="en-US" b="true" sz="2989" spc="11">
                <a:solidFill>
                  <a:srgbClr val="000000"/>
                </a:solidFill>
                <a:latin typeface="Times New Roman Bold"/>
                <a:ea typeface="Times New Roman Bold"/>
                <a:cs typeface="Times New Roman Bold"/>
                <a:sym typeface="Times New Roman Bold"/>
                <a:hlinkClick r:id="rId5" tooltip="https://gh.bmj.com/content/7/1/e007407#sec-11"/>
              </a:rPr>
              <a:t>e</a:t>
            </a:r>
          </a:p>
        </p:txBody>
      </p:sp>
      <p:sp>
        <p:nvSpPr>
          <p:cNvPr name="TextBox 7" id="7"/>
          <p:cNvSpPr txBox="true"/>
          <p:nvPr/>
        </p:nvSpPr>
        <p:spPr>
          <a:xfrm rot="0">
            <a:off x="1307111" y="6919342"/>
            <a:ext cx="16274883" cy="2050161"/>
          </a:xfrm>
          <a:prstGeom prst="rect">
            <a:avLst/>
          </a:prstGeom>
        </p:spPr>
        <p:txBody>
          <a:bodyPr anchor="t" rtlCol="false" tIns="0" lIns="0" bIns="0" rIns="0">
            <a:spAutoFit/>
          </a:bodyPr>
          <a:lstStyle/>
          <a:p>
            <a:pPr algn="l" marL="580768" indent="-290384" lvl="1">
              <a:lnSpc>
                <a:spcPts val="4034"/>
              </a:lnSpc>
              <a:buFont typeface="Arial"/>
              <a:buChar char="•"/>
            </a:pPr>
            <a:r>
              <a:rPr lang="en-US" sz="2689" spc="10">
                <a:solidFill>
                  <a:srgbClr val="000000"/>
                </a:solidFill>
                <a:latin typeface="Times New Roman"/>
                <a:ea typeface="Times New Roman"/>
                <a:cs typeface="Times New Roman"/>
                <a:sym typeface="Times New Roman"/>
              </a:rPr>
              <a:t>Addressing AMR's ethical dimensions includes fair resource allocation, environmental impact, and conflicts of interest in antibiotic development. Equitable access to antibiotics and stakeholder collaboration in stewardship are crucial to ensure public interest and responsible use. Balancing risks and benefits demands innovative, global strategies to preserve antibiotic efficacy for future generations.</a:t>
            </a:r>
          </a:p>
        </p:txBody>
      </p:sp>
      <p:sp>
        <p:nvSpPr>
          <p:cNvPr name="TextBox 8" id="8"/>
          <p:cNvSpPr txBox="true"/>
          <p:nvPr/>
        </p:nvSpPr>
        <p:spPr>
          <a:xfrm rot="0">
            <a:off x="1241860" y="6135624"/>
            <a:ext cx="16746665" cy="575692"/>
          </a:xfrm>
          <a:prstGeom prst="rect">
            <a:avLst/>
          </a:prstGeom>
        </p:spPr>
        <p:txBody>
          <a:bodyPr anchor="t" rtlCol="false" tIns="0" lIns="0" bIns="0" rIns="0">
            <a:spAutoFit/>
          </a:bodyPr>
          <a:lstStyle/>
          <a:p>
            <a:pPr algn="l">
              <a:lnSpc>
                <a:spcPts val="4334"/>
              </a:lnSpc>
              <a:spcBef>
                <a:spcPct val="0"/>
              </a:spcBef>
            </a:pPr>
            <a:r>
              <a:rPr lang="en-US" b="true" sz="2889" spc="11">
                <a:solidFill>
                  <a:srgbClr val="000000"/>
                </a:solidFill>
                <a:latin typeface="Times New Roman Bold"/>
                <a:ea typeface="Times New Roman Bold"/>
                <a:cs typeface="Times New Roman Bold"/>
                <a:sym typeface="Times New Roman Bold"/>
                <a:hlinkClick r:id="rId6" tooltip="https://link.springer.com/article/10.1186/s12992-023-00930-z#Sec7"/>
              </a:rPr>
              <a:t>5.</a:t>
            </a:r>
            <a:r>
              <a:rPr lang="en-US" b="true" sz="2889" spc="11">
                <a:solidFill>
                  <a:srgbClr val="000000"/>
                </a:solidFill>
                <a:latin typeface="Times New Roman Bold"/>
                <a:ea typeface="Times New Roman Bold"/>
                <a:cs typeface="Times New Roman Bold"/>
                <a:sym typeface="Times New Roman Bold"/>
                <a:hlinkClick r:id="rId7" tooltip="https://link.springer.com/article/10.1186/s12992-023-00930-z#Sec7"/>
              </a:rPr>
              <a:t>Balancing the risks and benefits of antibiotic use in a globalized world: the ethics of antimicrobial resistance</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5</a:t>
            </a:r>
          </a:p>
        </p:txBody>
      </p:sp>
      <p:sp>
        <p:nvSpPr>
          <p:cNvPr name="TextBox 10" id="10"/>
          <p:cNvSpPr txBox="true"/>
          <p:nvPr/>
        </p:nvSpPr>
        <p:spPr>
          <a:xfrm rot="0">
            <a:off x="1307111" y="4114038"/>
            <a:ext cx="16230600" cy="1545336"/>
          </a:xfrm>
          <a:prstGeom prst="rect">
            <a:avLst/>
          </a:prstGeom>
        </p:spPr>
        <p:txBody>
          <a:bodyPr anchor="t" rtlCol="false" tIns="0" lIns="0" bIns="0" rIns="0">
            <a:spAutoFit/>
          </a:bodyPr>
          <a:lstStyle/>
          <a:p>
            <a:pPr algn="l" marL="580772" indent="-290386" lvl="1">
              <a:lnSpc>
                <a:spcPts val="4035"/>
              </a:lnSpc>
              <a:buFont typeface="Arial"/>
              <a:buChar char="•"/>
            </a:pPr>
            <a:r>
              <a:rPr lang="en-US" sz="2690" spc="10">
                <a:solidFill>
                  <a:srgbClr val="000000"/>
                </a:solidFill>
                <a:latin typeface="Times New Roman"/>
                <a:ea typeface="Times New Roman"/>
                <a:cs typeface="Times New Roman"/>
                <a:sym typeface="Times New Roman"/>
              </a:rPr>
              <a:t>It highlights advancements in bioinformatics pipelines, database improvements, and automation to enhance AMR prediction. The study emphasizes the need for standardization and routine implementation to improve clinical and public health responses.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1450032" y="1418756"/>
            <a:ext cx="8937724" cy="1007236"/>
          </a:xfrm>
          <a:prstGeom prst="rect">
            <a:avLst/>
          </a:prstGeom>
        </p:spPr>
        <p:txBody>
          <a:bodyPr anchor="t" rtlCol="false" tIns="0" lIns="0" bIns="0" rIns="0">
            <a:spAutoFit/>
          </a:bodyPr>
          <a:lstStyle/>
          <a:p>
            <a:pPr algn="ctr">
              <a:lnSpc>
                <a:spcPts val="7595"/>
              </a:lnSpc>
              <a:spcBef>
                <a:spcPct val="0"/>
              </a:spcBef>
            </a:pPr>
            <a:r>
              <a:rPr lang="en-US" b="true" sz="5063" spc="20">
                <a:solidFill>
                  <a:srgbClr val="000000"/>
                </a:solidFill>
                <a:latin typeface="Times New Roman Bold"/>
                <a:ea typeface="Times New Roman Bold"/>
                <a:cs typeface="Times New Roman Bold"/>
                <a:sym typeface="Times New Roman Bold"/>
              </a:rPr>
              <a:t>C</a:t>
            </a:r>
            <a:r>
              <a:rPr lang="en-US" b="true" sz="5063" spc="20">
                <a:solidFill>
                  <a:srgbClr val="000000"/>
                </a:solidFill>
                <a:latin typeface="Times New Roman Bold"/>
                <a:ea typeface="Times New Roman Bold"/>
                <a:cs typeface="Times New Roman Bold"/>
                <a:sym typeface="Times New Roman Bold"/>
              </a:rPr>
              <a:t>omputational aspects to be used</a:t>
            </a:r>
          </a:p>
        </p:txBody>
      </p:sp>
      <p:sp>
        <p:nvSpPr>
          <p:cNvPr name="TextBox 6" id="6"/>
          <p:cNvSpPr txBox="true"/>
          <p:nvPr/>
        </p:nvSpPr>
        <p:spPr>
          <a:xfrm rot="0">
            <a:off x="1426891" y="2429084"/>
            <a:ext cx="6889677" cy="1309117"/>
          </a:xfrm>
          <a:prstGeom prst="rect">
            <a:avLst/>
          </a:prstGeom>
        </p:spPr>
        <p:txBody>
          <a:bodyPr anchor="t" rtlCol="false" tIns="0" lIns="0" bIns="0" rIns="0">
            <a:spAutoFit/>
          </a:bodyPr>
          <a:lstStyle/>
          <a:p>
            <a:pPr algn="ctr" marL="731895" indent="-365947" lvl="1">
              <a:lnSpc>
                <a:spcPts val="5084"/>
              </a:lnSpc>
              <a:spcBef>
                <a:spcPct val="0"/>
              </a:spcBef>
              <a:buFont typeface="Arial"/>
              <a:buChar char="•"/>
            </a:pPr>
            <a:r>
              <a:rPr lang="en-US" sz="3389" spc="13">
                <a:solidFill>
                  <a:srgbClr val="000000"/>
                </a:solidFill>
                <a:latin typeface="Times New Roman"/>
                <a:ea typeface="Times New Roman"/>
                <a:cs typeface="Times New Roman"/>
                <a:sym typeface="Times New Roman"/>
              </a:rPr>
              <a:t>Data Retrieval &amp; Preprocessing</a:t>
            </a:r>
          </a:p>
          <a:p>
            <a:pPr algn="ctr">
              <a:lnSpc>
                <a:spcPts val="5084"/>
              </a:lnSpc>
              <a:spcBef>
                <a:spcPct val="0"/>
              </a:spcBef>
            </a:pPr>
          </a:p>
        </p:txBody>
      </p:sp>
      <p:sp>
        <p:nvSpPr>
          <p:cNvPr name="TextBox 7" id="7"/>
          <p:cNvSpPr txBox="true"/>
          <p:nvPr/>
        </p:nvSpPr>
        <p:spPr>
          <a:xfrm rot="0">
            <a:off x="2716350" y="3078637"/>
            <a:ext cx="14037631" cy="671383"/>
          </a:xfrm>
          <a:prstGeom prst="rect">
            <a:avLst/>
          </a:prstGeom>
        </p:spPr>
        <p:txBody>
          <a:bodyPr anchor="t" rtlCol="false" tIns="0" lIns="0" bIns="0" rIns="0">
            <a:spAutoFit/>
          </a:bodyPr>
          <a:lstStyle/>
          <a:p>
            <a:pPr algn="ctr">
              <a:lnSpc>
                <a:spcPts val="5067"/>
              </a:lnSpc>
              <a:spcBef>
                <a:spcPct val="0"/>
              </a:spcBef>
            </a:pPr>
            <a:r>
              <a:rPr lang="en-US" sz="3378" spc="13">
                <a:solidFill>
                  <a:srgbClr val="000000"/>
                </a:solidFill>
                <a:latin typeface="Times New Roman"/>
                <a:ea typeface="Times New Roman"/>
                <a:cs typeface="Times New Roman"/>
                <a:sym typeface="Times New Roman"/>
              </a:rPr>
              <a:t>UniProt, CARD, VFDB (Virulence Factor Database), STRING, KEGG</a:t>
            </a:r>
          </a:p>
        </p:txBody>
      </p:sp>
      <p:sp>
        <p:nvSpPr>
          <p:cNvPr name="TextBox 8" id="8"/>
          <p:cNvSpPr txBox="true"/>
          <p:nvPr/>
        </p:nvSpPr>
        <p:spPr>
          <a:xfrm rot="0">
            <a:off x="1439998" y="3740495"/>
            <a:ext cx="8467979" cy="673067"/>
          </a:xfrm>
          <a:prstGeom prst="rect">
            <a:avLst/>
          </a:prstGeom>
        </p:spPr>
        <p:txBody>
          <a:bodyPr anchor="t" rtlCol="false" tIns="0" lIns="0" bIns="0" rIns="0">
            <a:spAutoFit/>
          </a:bodyPr>
          <a:lstStyle/>
          <a:p>
            <a:pPr algn="ctr" marL="719854" indent="-359927" lvl="1">
              <a:lnSpc>
                <a:spcPts val="5001"/>
              </a:lnSpc>
              <a:spcBef>
                <a:spcPct val="0"/>
              </a:spcBef>
              <a:buFont typeface="Arial"/>
              <a:buChar char="•"/>
            </a:pPr>
            <a:r>
              <a:rPr lang="en-US" sz="3334" spc="13">
                <a:solidFill>
                  <a:srgbClr val="000000"/>
                </a:solidFill>
                <a:latin typeface="Times New Roman"/>
                <a:ea typeface="Times New Roman"/>
                <a:cs typeface="Times New Roman"/>
                <a:sym typeface="Times New Roman"/>
              </a:rPr>
              <a:t>Sequence Alignment &amp; Similarity Search</a:t>
            </a:r>
          </a:p>
        </p:txBody>
      </p:sp>
      <p:sp>
        <p:nvSpPr>
          <p:cNvPr name="TextBox 9" id="9"/>
          <p:cNvSpPr txBox="true"/>
          <p:nvPr/>
        </p:nvSpPr>
        <p:spPr>
          <a:xfrm rot="0">
            <a:off x="2996927" y="4402901"/>
            <a:ext cx="4745980" cy="696772"/>
          </a:xfrm>
          <a:prstGeom prst="rect">
            <a:avLst/>
          </a:prstGeom>
        </p:spPr>
        <p:txBody>
          <a:bodyPr anchor="t" rtlCol="false" tIns="0" lIns="0" bIns="0" rIns="0">
            <a:spAutoFit/>
          </a:bodyPr>
          <a:lstStyle/>
          <a:p>
            <a:pPr algn="ctr">
              <a:lnSpc>
                <a:spcPts val="5193"/>
              </a:lnSpc>
              <a:spcBef>
                <a:spcPct val="0"/>
              </a:spcBef>
            </a:pPr>
            <a:r>
              <a:rPr lang="en-US" sz="3462" spc="13">
                <a:solidFill>
                  <a:srgbClr val="000000"/>
                </a:solidFill>
                <a:latin typeface="Times New Roman"/>
                <a:ea typeface="Times New Roman"/>
                <a:cs typeface="Times New Roman"/>
                <a:sym typeface="Times New Roman"/>
              </a:rPr>
              <a:t>BLASTp, Clustal Omega</a:t>
            </a:r>
          </a:p>
        </p:txBody>
      </p:sp>
      <p:sp>
        <p:nvSpPr>
          <p:cNvPr name="TextBox 10" id="10"/>
          <p:cNvSpPr txBox="true"/>
          <p:nvPr/>
        </p:nvSpPr>
        <p:spPr>
          <a:xfrm rot="0">
            <a:off x="1468519" y="5090148"/>
            <a:ext cx="8116937" cy="711959"/>
          </a:xfrm>
          <a:prstGeom prst="rect">
            <a:avLst/>
          </a:prstGeom>
        </p:spPr>
        <p:txBody>
          <a:bodyPr anchor="t" rtlCol="false" tIns="0" lIns="0" bIns="0" rIns="0">
            <a:spAutoFit/>
          </a:bodyPr>
          <a:lstStyle/>
          <a:p>
            <a:pPr algn="ctr" marL="769338" indent="-384669" lvl="1">
              <a:lnSpc>
                <a:spcPts val="5345"/>
              </a:lnSpc>
              <a:spcBef>
                <a:spcPct val="0"/>
              </a:spcBef>
              <a:buFont typeface="Arial"/>
              <a:buChar char="•"/>
            </a:pPr>
            <a:r>
              <a:rPr lang="en-US" sz="3563" spc="14">
                <a:solidFill>
                  <a:srgbClr val="000000"/>
                </a:solidFill>
                <a:latin typeface="Times New Roman"/>
                <a:ea typeface="Times New Roman"/>
                <a:cs typeface="Times New Roman"/>
                <a:sym typeface="Times New Roman"/>
              </a:rPr>
              <a:t>Host-Pathogen Interaction Prediction</a:t>
            </a:r>
          </a:p>
        </p:txBody>
      </p:sp>
      <p:sp>
        <p:nvSpPr>
          <p:cNvPr name="TextBox 11" id="11"/>
          <p:cNvSpPr txBox="true"/>
          <p:nvPr/>
        </p:nvSpPr>
        <p:spPr>
          <a:xfrm rot="0">
            <a:off x="3086224" y="5783057"/>
            <a:ext cx="9313366" cy="744148"/>
          </a:xfrm>
          <a:prstGeom prst="rect">
            <a:avLst/>
          </a:prstGeom>
        </p:spPr>
        <p:txBody>
          <a:bodyPr anchor="t" rtlCol="false" tIns="0" lIns="0" bIns="0" rIns="0">
            <a:spAutoFit/>
          </a:bodyPr>
          <a:lstStyle/>
          <a:p>
            <a:pPr algn="ctr">
              <a:lnSpc>
                <a:spcPts val="5577"/>
              </a:lnSpc>
              <a:spcBef>
                <a:spcPct val="0"/>
              </a:spcBef>
            </a:pPr>
            <a:r>
              <a:rPr lang="en-US" sz="3718" spc="14">
                <a:solidFill>
                  <a:srgbClr val="000000"/>
                </a:solidFill>
                <a:latin typeface="Times New Roman"/>
                <a:ea typeface="Times New Roman"/>
                <a:cs typeface="Times New Roman"/>
                <a:sym typeface="Times New Roman"/>
              </a:rPr>
              <a:t>STRING, ClusPro, </a:t>
            </a:r>
            <a:r>
              <a:rPr lang="en-US" sz="3718" spc="14">
                <a:solidFill>
                  <a:srgbClr val="000000"/>
                </a:solidFill>
                <a:latin typeface="Times New Roman"/>
                <a:ea typeface="Times New Roman"/>
                <a:cs typeface="Times New Roman"/>
                <a:sym typeface="Times New Roman"/>
              </a:rPr>
              <a:t>KEGG pathway mapping</a:t>
            </a:r>
          </a:p>
        </p:txBody>
      </p:sp>
      <p:sp>
        <p:nvSpPr>
          <p:cNvPr name="TextBox 12" id="12"/>
          <p:cNvSpPr txBox="true"/>
          <p:nvPr/>
        </p:nvSpPr>
        <p:spPr>
          <a:xfrm rot="0">
            <a:off x="1450032" y="6527205"/>
            <a:ext cx="9141321" cy="727200"/>
          </a:xfrm>
          <a:prstGeom prst="rect">
            <a:avLst/>
          </a:prstGeom>
        </p:spPr>
        <p:txBody>
          <a:bodyPr anchor="t" rtlCol="false" tIns="0" lIns="0" bIns="0" rIns="0">
            <a:spAutoFit/>
          </a:bodyPr>
          <a:lstStyle/>
          <a:p>
            <a:pPr algn="ctr" marL="790928" indent="-395464" lvl="1">
              <a:lnSpc>
                <a:spcPts val="5495"/>
              </a:lnSpc>
              <a:spcBef>
                <a:spcPct val="0"/>
              </a:spcBef>
              <a:buFont typeface="Arial"/>
              <a:buChar char="•"/>
            </a:pPr>
            <a:r>
              <a:rPr lang="en-US" sz="3663" spc="14">
                <a:solidFill>
                  <a:srgbClr val="000000"/>
                </a:solidFill>
                <a:latin typeface="Times New Roman"/>
                <a:ea typeface="Times New Roman"/>
                <a:cs typeface="Times New Roman"/>
                <a:sym typeface="Times New Roman"/>
              </a:rPr>
              <a:t>Molecular Docking &amp; Structural Analysis</a:t>
            </a:r>
          </a:p>
        </p:txBody>
      </p:sp>
      <p:sp>
        <p:nvSpPr>
          <p:cNvPr name="TextBox 13" id="13"/>
          <p:cNvSpPr txBox="true"/>
          <p:nvPr/>
        </p:nvSpPr>
        <p:spPr>
          <a:xfrm rot="0">
            <a:off x="2989843" y="7225830"/>
            <a:ext cx="10104388" cy="736124"/>
          </a:xfrm>
          <a:prstGeom prst="rect">
            <a:avLst/>
          </a:prstGeom>
        </p:spPr>
        <p:txBody>
          <a:bodyPr anchor="t" rtlCol="false" tIns="0" lIns="0" bIns="0" rIns="0">
            <a:spAutoFit/>
          </a:bodyPr>
          <a:lstStyle/>
          <a:p>
            <a:pPr algn="ctr">
              <a:lnSpc>
                <a:spcPts val="5518"/>
              </a:lnSpc>
              <a:spcBef>
                <a:spcPct val="0"/>
              </a:spcBef>
            </a:pPr>
            <a:r>
              <a:rPr lang="en-US" sz="3679" spc="14">
                <a:solidFill>
                  <a:srgbClr val="000000"/>
                </a:solidFill>
                <a:latin typeface="Times New Roman"/>
                <a:ea typeface="Times New Roman"/>
                <a:cs typeface="Times New Roman"/>
                <a:sym typeface="Times New Roman"/>
              </a:rPr>
              <a:t>SwissDock, PyMOL for protein-ligand interaction</a:t>
            </a:r>
          </a:p>
        </p:txBody>
      </p:sp>
      <p:sp>
        <p:nvSpPr>
          <p:cNvPr name="TextBox 14" id="14"/>
          <p:cNvSpPr txBox="true"/>
          <p:nvPr/>
        </p:nvSpPr>
        <p:spPr>
          <a:xfrm rot="0">
            <a:off x="2533578" y="7942905"/>
            <a:ext cx="9438665" cy="1447867"/>
          </a:xfrm>
          <a:prstGeom prst="rect">
            <a:avLst/>
          </a:prstGeom>
        </p:spPr>
        <p:txBody>
          <a:bodyPr anchor="t" rtlCol="false" tIns="0" lIns="0" bIns="0" rIns="0">
            <a:spAutoFit/>
          </a:bodyPr>
          <a:lstStyle/>
          <a:p>
            <a:pPr algn="ctr">
              <a:lnSpc>
                <a:spcPts val="5586"/>
              </a:lnSpc>
              <a:spcBef>
                <a:spcPct val="0"/>
              </a:spcBef>
            </a:pPr>
            <a:r>
              <a:rPr lang="en-US" sz="3724" spc="14">
                <a:solidFill>
                  <a:srgbClr val="000000"/>
                </a:solidFill>
                <a:latin typeface="Times New Roman"/>
                <a:ea typeface="Times New Roman"/>
                <a:cs typeface="Times New Roman"/>
                <a:sym typeface="Times New Roman"/>
              </a:rPr>
              <a:t>Python (Biopython, Pandas, Scikit-learn)  </a:t>
            </a:r>
          </a:p>
          <a:p>
            <a:pPr algn="ctr">
              <a:lnSpc>
                <a:spcPts val="5586"/>
              </a:lnSpc>
              <a:spcBef>
                <a:spcPct val="0"/>
              </a:spcBef>
            </a:pPr>
          </a:p>
        </p:txBody>
      </p:sp>
      <p:sp>
        <p:nvSpPr>
          <p:cNvPr name="TextBox 15" id="1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9414927" y="1676180"/>
            <a:ext cx="8037391" cy="5594123"/>
          </a:xfrm>
          <a:custGeom>
            <a:avLst/>
            <a:gdLst/>
            <a:ahLst/>
            <a:cxnLst/>
            <a:rect r="r" b="b" t="t" l="l"/>
            <a:pathLst>
              <a:path h="5594123" w="8037391">
                <a:moveTo>
                  <a:pt x="0" y="0"/>
                </a:moveTo>
                <a:lnTo>
                  <a:pt x="8037391" y="0"/>
                </a:lnTo>
                <a:lnTo>
                  <a:pt x="8037391" y="5594123"/>
                </a:lnTo>
                <a:lnTo>
                  <a:pt x="0" y="5594123"/>
                </a:lnTo>
                <a:lnTo>
                  <a:pt x="0" y="0"/>
                </a:lnTo>
                <a:close/>
              </a:path>
            </a:pathLst>
          </a:custGeom>
          <a:blipFill>
            <a:blip r:embed="rId2"/>
            <a:stretch>
              <a:fillRect l="-18491" t="0" r="-22117" b="0"/>
            </a:stretch>
          </a:blipFill>
          <a:ln w="38100" cap="sq">
            <a:solidFill>
              <a:srgbClr val="000000"/>
            </a:solidFill>
            <a:prstDash val="solid"/>
            <a:miter/>
          </a:ln>
        </p:spPr>
      </p:sp>
      <p:sp>
        <p:nvSpPr>
          <p:cNvPr name="Freeform 3" id="3"/>
          <p:cNvSpPr/>
          <p:nvPr/>
        </p:nvSpPr>
        <p:spPr>
          <a:xfrm flipH="false" flipV="false" rot="0">
            <a:off x="737283" y="1788168"/>
            <a:ext cx="7884493" cy="5482135"/>
          </a:xfrm>
          <a:custGeom>
            <a:avLst/>
            <a:gdLst/>
            <a:ahLst/>
            <a:cxnLst/>
            <a:rect r="r" b="b" t="t" l="l"/>
            <a:pathLst>
              <a:path h="5482135" w="7884493">
                <a:moveTo>
                  <a:pt x="0" y="0"/>
                </a:moveTo>
                <a:lnTo>
                  <a:pt x="7884493" y="0"/>
                </a:lnTo>
                <a:lnTo>
                  <a:pt x="7884493" y="5482135"/>
                </a:lnTo>
                <a:lnTo>
                  <a:pt x="0" y="5482135"/>
                </a:lnTo>
                <a:lnTo>
                  <a:pt x="0" y="0"/>
                </a:lnTo>
                <a:close/>
              </a:path>
            </a:pathLst>
          </a:custGeom>
          <a:blipFill>
            <a:blip r:embed="rId3"/>
            <a:stretch>
              <a:fillRect l="-1042" t="0" r="-1042" b="0"/>
            </a:stretch>
          </a:blipFill>
          <a:ln w="38100" cap="sq">
            <a:solidFill>
              <a:srgbClr val="000000"/>
            </a:solidFill>
            <a:prstDash val="solid"/>
            <a:miter/>
          </a:ln>
        </p:spPr>
      </p:sp>
      <p:sp>
        <p:nvSpPr>
          <p:cNvPr name="TextBox 4" id="4"/>
          <p:cNvSpPr txBox="true"/>
          <p:nvPr/>
        </p:nvSpPr>
        <p:spPr>
          <a:xfrm rot="0">
            <a:off x="9729690" y="7418278"/>
            <a:ext cx="7407866" cy="1312926"/>
          </a:xfrm>
          <a:prstGeom prst="rect">
            <a:avLst/>
          </a:prstGeom>
        </p:spPr>
        <p:txBody>
          <a:bodyPr anchor="t" rtlCol="false" tIns="0" lIns="0" bIns="0" rIns="0">
            <a:spAutoFit/>
          </a:bodyPr>
          <a:lstStyle/>
          <a:p>
            <a:pPr algn="ctr">
              <a:lnSpc>
                <a:spcPts val="3434"/>
              </a:lnSpc>
            </a:pPr>
            <a:r>
              <a:rPr lang="en-US" sz="2289" spc="9">
                <a:solidFill>
                  <a:srgbClr val="000000"/>
                </a:solidFill>
                <a:latin typeface="Times New Roman"/>
                <a:ea typeface="Times New Roman"/>
                <a:cs typeface="Times New Roman"/>
                <a:sym typeface="Times New Roman"/>
              </a:rPr>
              <a:t>Fig. Output obtained from </a:t>
            </a:r>
            <a:r>
              <a:rPr lang="en-US" sz="2289" spc="9">
                <a:solidFill>
                  <a:srgbClr val="000000"/>
                </a:solidFill>
                <a:latin typeface="Times New Roman"/>
                <a:ea typeface="Times New Roman"/>
                <a:cs typeface="Times New Roman"/>
                <a:sym typeface="Times New Roman"/>
                <a:hlinkClick r:id="rId4" tooltip="https://string-db.org"/>
              </a:rPr>
              <a:t>STRING: functional protein association networks</a:t>
            </a:r>
          </a:p>
          <a:p>
            <a:pPr algn="ctr">
              <a:lnSpc>
                <a:spcPts val="3434"/>
              </a:lnSpc>
              <a:spcBef>
                <a:spcPct val="0"/>
              </a:spcBef>
            </a:pPr>
          </a:p>
        </p:txBody>
      </p:sp>
      <p:sp>
        <p:nvSpPr>
          <p:cNvPr name="TextBox 5" id="5"/>
          <p:cNvSpPr txBox="true"/>
          <p:nvPr/>
        </p:nvSpPr>
        <p:spPr>
          <a:xfrm rot="0">
            <a:off x="708213" y="7408753"/>
            <a:ext cx="7913563" cy="996655"/>
          </a:xfrm>
          <a:prstGeom prst="rect">
            <a:avLst/>
          </a:prstGeom>
        </p:spPr>
        <p:txBody>
          <a:bodyPr anchor="t" rtlCol="false" tIns="0" lIns="0" bIns="0" rIns="0">
            <a:spAutoFit/>
          </a:bodyPr>
          <a:lstStyle/>
          <a:p>
            <a:pPr algn="ctr">
              <a:lnSpc>
                <a:spcPts val="3884"/>
              </a:lnSpc>
              <a:spcBef>
                <a:spcPct val="0"/>
              </a:spcBef>
            </a:pPr>
            <a:r>
              <a:rPr lang="en-US" sz="2589" spc="10">
                <a:solidFill>
                  <a:srgbClr val="000000"/>
                </a:solidFill>
                <a:latin typeface="Times New Roman"/>
                <a:ea typeface="Times New Roman"/>
                <a:cs typeface="Times New Roman"/>
                <a:sym typeface="Times New Roman"/>
              </a:rPr>
              <a:t>Fig. Output obtained from the draft Model trained for  AMR Prediction</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7</a:t>
            </a:r>
          </a:p>
        </p:txBody>
      </p:sp>
      <p:sp>
        <p:nvSpPr>
          <p:cNvPr name="AutoShape 7" id="7"/>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8" id="8"/>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9" id="9"/>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10483424" y="2168241"/>
            <a:ext cx="6920191" cy="5484251"/>
          </a:xfrm>
          <a:custGeom>
            <a:avLst/>
            <a:gdLst/>
            <a:ahLst/>
            <a:cxnLst/>
            <a:rect r="r" b="b" t="t" l="l"/>
            <a:pathLst>
              <a:path h="5484251" w="6920191">
                <a:moveTo>
                  <a:pt x="0" y="0"/>
                </a:moveTo>
                <a:lnTo>
                  <a:pt x="6920191" y="0"/>
                </a:lnTo>
                <a:lnTo>
                  <a:pt x="6920191" y="5484251"/>
                </a:lnTo>
                <a:lnTo>
                  <a:pt x="0" y="5484251"/>
                </a:lnTo>
                <a:lnTo>
                  <a:pt x="0" y="0"/>
                </a:lnTo>
                <a:close/>
              </a:path>
            </a:pathLst>
          </a:custGeom>
          <a:blipFill>
            <a:blip r:embed="rId2"/>
            <a:stretch>
              <a:fillRect l="0" t="0" r="0" b="0"/>
            </a:stretch>
          </a:blipFill>
          <a:ln w="38100" cap="sq">
            <a:solidFill>
              <a:srgbClr val="000000"/>
            </a:solidFill>
            <a:prstDash val="solid"/>
            <a:miter/>
          </a:ln>
        </p:spPr>
      </p:sp>
      <p:sp>
        <p:nvSpPr>
          <p:cNvPr name="Freeform 3" id="3"/>
          <p:cNvSpPr/>
          <p:nvPr/>
        </p:nvSpPr>
        <p:spPr>
          <a:xfrm flipH="false" flipV="false" rot="0">
            <a:off x="1028700" y="795567"/>
            <a:ext cx="7962138" cy="8229600"/>
          </a:xfrm>
          <a:custGeom>
            <a:avLst/>
            <a:gdLst/>
            <a:ahLst/>
            <a:cxnLst/>
            <a:rect r="r" b="b" t="t" l="l"/>
            <a:pathLst>
              <a:path h="8229600" w="7962138">
                <a:moveTo>
                  <a:pt x="0" y="0"/>
                </a:moveTo>
                <a:lnTo>
                  <a:pt x="7962138" y="0"/>
                </a:lnTo>
                <a:lnTo>
                  <a:pt x="7962138" y="8229600"/>
                </a:lnTo>
                <a:lnTo>
                  <a:pt x="0" y="8229600"/>
                </a:lnTo>
                <a:lnTo>
                  <a:pt x="0" y="0"/>
                </a:lnTo>
                <a:close/>
              </a:path>
            </a:pathLst>
          </a:custGeom>
          <a:blipFill>
            <a:blip r:embed="rId3"/>
            <a:stretch>
              <a:fillRect l="0" t="0" r="0" b="0"/>
            </a:stretch>
          </a:blipFill>
          <a:ln w="47625" cap="sq">
            <a:solidFill>
              <a:srgbClr val="000000"/>
            </a:solidFill>
            <a:prstDash val="solid"/>
            <a:miter/>
          </a:ln>
        </p:spPr>
      </p:sp>
      <p:sp>
        <p:nvSpPr>
          <p:cNvPr name="TextBox 4" id="4"/>
          <p:cNvSpPr txBox="true"/>
          <p:nvPr/>
        </p:nvSpPr>
        <p:spPr>
          <a:xfrm rot="0">
            <a:off x="1028700" y="9144000"/>
            <a:ext cx="7962138" cy="918508"/>
          </a:xfrm>
          <a:prstGeom prst="rect">
            <a:avLst/>
          </a:prstGeom>
        </p:spPr>
        <p:txBody>
          <a:bodyPr anchor="t" rtlCol="false" tIns="0" lIns="0" bIns="0" rIns="0">
            <a:spAutoFit/>
          </a:bodyPr>
          <a:lstStyle/>
          <a:p>
            <a:pPr algn="ctr">
              <a:lnSpc>
                <a:spcPts val="3584"/>
              </a:lnSpc>
              <a:spcBef>
                <a:spcPct val="0"/>
              </a:spcBef>
            </a:pPr>
            <a:r>
              <a:rPr lang="en-US" sz="2389" spc="9">
                <a:solidFill>
                  <a:srgbClr val="000000"/>
                </a:solidFill>
                <a:latin typeface="Times New Roman"/>
                <a:ea typeface="Times New Roman"/>
                <a:cs typeface="Times New Roman"/>
                <a:sym typeface="Times New Roman"/>
              </a:rPr>
              <a:t>Fig. Output from KEGG for protein interaction between host-pathogen</a:t>
            </a:r>
          </a:p>
        </p:txBody>
      </p:sp>
      <p:sp>
        <p:nvSpPr>
          <p:cNvPr name="TextBox 5" id="5"/>
          <p:cNvSpPr txBox="true"/>
          <p:nvPr/>
        </p:nvSpPr>
        <p:spPr>
          <a:xfrm rot="0">
            <a:off x="10435319" y="7892872"/>
            <a:ext cx="7016401" cy="918508"/>
          </a:xfrm>
          <a:prstGeom prst="rect">
            <a:avLst/>
          </a:prstGeom>
        </p:spPr>
        <p:txBody>
          <a:bodyPr anchor="t" rtlCol="false" tIns="0" lIns="0" bIns="0" rIns="0">
            <a:spAutoFit/>
          </a:bodyPr>
          <a:lstStyle/>
          <a:p>
            <a:pPr algn="ctr">
              <a:lnSpc>
                <a:spcPts val="3584"/>
              </a:lnSpc>
              <a:spcBef>
                <a:spcPct val="0"/>
              </a:spcBef>
            </a:pPr>
            <a:r>
              <a:rPr lang="en-US" sz="2389" spc="9">
                <a:solidFill>
                  <a:srgbClr val="000000"/>
                </a:solidFill>
                <a:latin typeface="Times New Roman"/>
                <a:ea typeface="Times New Roman"/>
                <a:cs typeface="Times New Roman"/>
                <a:sym typeface="Times New Roman"/>
              </a:rPr>
              <a:t>Fig. Output from ClusPro for interaction  between host-pathogen</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AutoShape 2" id="2"/>
          <p:cNvSpPr/>
          <p:nvPr/>
        </p:nvSpPr>
        <p:spPr>
          <a:xfrm>
            <a:off x="4223618" y="1033463"/>
            <a:ext cx="12663110" cy="0"/>
          </a:xfrm>
          <a:prstGeom prst="line">
            <a:avLst/>
          </a:prstGeom>
          <a:ln cap="flat" w="9525">
            <a:solidFill>
              <a:srgbClr val="000000"/>
            </a:solidFill>
            <a:prstDash val="solid"/>
            <a:headEnd type="none" len="sm" w="sm"/>
            <a:tailEnd type="none" len="sm" w="sm"/>
          </a:ln>
        </p:spPr>
      </p:sp>
      <p:sp>
        <p:nvSpPr>
          <p:cNvPr name="AutoShape 3" id="3"/>
          <p:cNvSpPr/>
          <p:nvPr/>
        </p:nvSpPr>
        <p:spPr>
          <a:xfrm>
            <a:off x="1028700" y="9253538"/>
            <a:ext cx="16230600" cy="4762"/>
          </a:xfrm>
          <a:prstGeom prst="line">
            <a:avLst/>
          </a:prstGeom>
          <a:ln cap="flat" w="9525">
            <a:solidFill>
              <a:srgbClr val="000000"/>
            </a:solidFill>
            <a:prstDash val="solid"/>
            <a:headEnd type="none" len="sm" w="sm"/>
            <a:tailEnd type="none" len="sm" w="sm"/>
          </a:ln>
        </p:spPr>
      </p:sp>
      <p:sp>
        <p:nvSpPr>
          <p:cNvPr name="Freeform 4" id="4"/>
          <p:cNvSpPr/>
          <p:nvPr/>
        </p:nvSpPr>
        <p:spPr>
          <a:xfrm flipH="false" flipV="false" rot="0">
            <a:off x="392852" y="400519"/>
            <a:ext cx="3506770" cy="1256362"/>
          </a:xfrm>
          <a:custGeom>
            <a:avLst/>
            <a:gdLst/>
            <a:ahLst/>
            <a:cxnLst/>
            <a:rect r="r" b="b" t="t" l="l"/>
            <a:pathLst>
              <a:path h="1256362" w="3506770">
                <a:moveTo>
                  <a:pt x="0" y="0"/>
                </a:moveTo>
                <a:lnTo>
                  <a:pt x="3506770" y="0"/>
                </a:lnTo>
                <a:lnTo>
                  <a:pt x="3506770" y="1256362"/>
                </a:lnTo>
                <a:lnTo>
                  <a:pt x="0" y="1256362"/>
                </a:lnTo>
                <a:lnTo>
                  <a:pt x="0" y="0"/>
                </a:lnTo>
                <a:close/>
              </a:path>
            </a:pathLst>
          </a:custGeom>
          <a:blipFill>
            <a:blip r:embed="rId2"/>
            <a:stretch>
              <a:fillRect l="0" t="0" r="0" b="0"/>
            </a:stretch>
          </a:blipFill>
        </p:spPr>
      </p:sp>
      <p:sp>
        <p:nvSpPr>
          <p:cNvPr name="TextBox 5" id="5"/>
          <p:cNvSpPr txBox="true"/>
          <p:nvPr/>
        </p:nvSpPr>
        <p:spPr>
          <a:xfrm rot="0">
            <a:off x="960126" y="1418756"/>
            <a:ext cx="2852487" cy="1007215"/>
          </a:xfrm>
          <a:prstGeom prst="rect">
            <a:avLst/>
          </a:prstGeom>
        </p:spPr>
        <p:txBody>
          <a:bodyPr anchor="t" rtlCol="false" tIns="0" lIns="0" bIns="0" rIns="0">
            <a:spAutoFit/>
          </a:bodyPr>
          <a:lstStyle/>
          <a:p>
            <a:pPr algn="ctr">
              <a:lnSpc>
                <a:spcPts val="7595"/>
              </a:lnSpc>
              <a:spcBef>
                <a:spcPct val="0"/>
              </a:spcBef>
            </a:pPr>
            <a:r>
              <a:rPr lang="en-US" b="true" sz="5063" spc="20">
                <a:solidFill>
                  <a:srgbClr val="3D3D3D"/>
                </a:solidFill>
                <a:latin typeface="Times New Roman Bold"/>
                <a:ea typeface="Times New Roman Bold"/>
                <a:cs typeface="Times New Roman Bold"/>
                <a:sym typeface="Times New Roman Bold"/>
              </a:rPr>
              <a:t>Tools used</a:t>
            </a:r>
          </a:p>
        </p:txBody>
      </p:sp>
      <p:sp>
        <p:nvSpPr>
          <p:cNvPr name="TextBox 6" id="6"/>
          <p:cNvSpPr txBox="true"/>
          <p:nvPr/>
        </p:nvSpPr>
        <p:spPr>
          <a:xfrm rot="0">
            <a:off x="1435358" y="2333658"/>
            <a:ext cx="5896313" cy="670942"/>
          </a:xfrm>
          <a:prstGeom prst="rect">
            <a:avLst/>
          </a:prstGeom>
        </p:spPr>
        <p:txBody>
          <a:bodyPr anchor="t" rtlCol="false" tIns="0" lIns="0" bIns="0" rIns="0">
            <a:spAutoFit/>
          </a:bodyPr>
          <a:lstStyle/>
          <a:p>
            <a:pPr algn="l">
              <a:lnSpc>
                <a:spcPts val="5084"/>
              </a:lnSpc>
              <a:spcBef>
                <a:spcPct val="0"/>
              </a:spcBef>
            </a:pPr>
            <a:r>
              <a:rPr lang="en-US" sz="3389" spc="13">
                <a:solidFill>
                  <a:srgbClr val="000000"/>
                </a:solidFill>
                <a:latin typeface="Times New Roman"/>
                <a:ea typeface="Times New Roman"/>
                <a:cs typeface="Times New Roman"/>
                <a:sym typeface="Times New Roman"/>
              </a:rPr>
              <a:t>NCBI GenBank &amp; RefSeq</a:t>
            </a:r>
          </a:p>
        </p:txBody>
      </p:sp>
      <p:sp>
        <p:nvSpPr>
          <p:cNvPr name="TextBox 7" id="7"/>
          <p:cNvSpPr txBox="true"/>
          <p:nvPr/>
        </p:nvSpPr>
        <p:spPr>
          <a:xfrm rot="0">
            <a:off x="4109841" y="3033175"/>
            <a:ext cx="6352342" cy="580691"/>
          </a:xfrm>
          <a:prstGeom prst="rect">
            <a:avLst/>
          </a:prstGeom>
        </p:spPr>
        <p:txBody>
          <a:bodyPr anchor="t" rtlCol="false" tIns="0" lIns="0" bIns="0" rIns="0">
            <a:spAutoFit/>
          </a:bodyPr>
          <a:lstStyle/>
          <a:p>
            <a:pPr algn="l">
              <a:lnSpc>
                <a:spcPts val="4218"/>
              </a:lnSpc>
            </a:pPr>
            <a:r>
              <a:rPr lang="en-US" sz="3013" u="sng">
                <a:solidFill>
                  <a:srgbClr val="000000"/>
                </a:solidFill>
                <a:latin typeface="Times New Roman"/>
                <a:ea typeface="Times New Roman"/>
                <a:cs typeface="Times New Roman"/>
                <a:sym typeface="Times New Roman"/>
                <a:hlinkClick r:id="rId3" tooltip="https://www.ncbi.nlm.nih.gov/datasets/"/>
              </a:rPr>
              <a:t>https://www.ncbi.nlm.nih.gov/datasets/</a:t>
            </a:r>
          </a:p>
        </p:txBody>
      </p:sp>
      <p:sp>
        <p:nvSpPr>
          <p:cNvPr name="TextBox 8" id="8"/>
          <p:cNvSpPr txBox="true"/>
          <p:nvPr/>
        </p:nvSpPr>
        <p:spPr>
          <a:xfrm rot="0">
            <a:off x="1435358" y="3567794"/>
            <a:ext cx="7743632" cy="670942"/>
          </a:xfrm>
          <a:prstGeom prst="rect">
            <a:avLst/>
          </a:prstGeom>
        </p:spPr>
        <p:txBody>
          <a:bodyPr anchor="t" rtlCol="false" tIns="0" lIns="0" bIns="0" rIns="0">
            <a:spAutoFit/>
          </a:bodyPr>
          <a:lstStyle/>
          <a:p>
            <a:pPr algn="l">
              <a:lnSpc>
                <a:spcPts val="5084"/>
              </a:lnSpc>
              <a:spcBef>
                <a:spcPct val="0"/>
              </a:spcBef>
            </a:pPr>
            <a:r>
              <a:rPr lang="en-US" sz="3389" spc="13">
                <a:solidFill>
                  <a:srgbClr val="000000"/>
                </a:solidFill>
                <a:latin typeface="Times New Roman"/>
                <a:ea typeface="Times New Roman"/>
                <a:cs typeface="Times New Roman"/>
                <a:sym typeface="Times New Roman"/>
              </a:rPr>
              <a:t>AlphaFold </a:t>
            </a:r>
            <a:r>
              <a:rPr lang="en-US" sz="3389" spc="13">
                <a:solidFill>
                  <a:srgbClr val="000000"/>
                </a:solidFill>
                <a:latin typeface="Times New Roman"/>
                <a:ea typeface="Times New Roman"/>
                <a:cs typeface="Times New Roman"/>
                <a:sym typeface="Times New Roman"/>
              </a:rPr>
              <a:t>Protein Structure Database</a:t>
            </a:r>
          </a:p>
        </p:txBody>
      </p:sp>
      <p:sp>
        <p:nvSpPr>
          <p:cNvPr name="TextBox 9" id="9"/>
          <p:cNvSpPr txBox="true"/>
          <p:nvPr/>
        </p:nvSpPr>
        <p:spPr>
          <a:xfrm rot="0">
            <a:off x="4109573" y="4229211"/>
            <a:ext cx="4280178" cy="580691"/>
          </a:xfrm>
          <a:prstGeom prst="rect">
            <a:avLst/>
          </a:prstGeom>
        </p:spPr>
        <p:txBody>
          <a:bodyPr anchor="t" rtlCol="false" tIns="0" lIns="0" bIns="0" rIns="0">
            <a:spAutoFit/>
          </a:bodyPr>
          <a:lstStyle/>
          <a:p>
            <a:pPr algn="l">
              <a:lnSpc>
                <a:spcPts val="4218"/>
              </a:lnSpc>
            </a:pPr>
            <a:r>
              <a:rPr lang="en-US" sz="3013" u="sng">
                <a:solidFill>
                  <a:srgbClr val="000000"/>
                </a:solidFill>
                <a:latin typeface="Times New Roman"/>
                <a:ea typeface="Times New Roman"/>
                <a:cs typeface="Times New Roman"/>
                <a:sym typeface="Times New Roman"/>
                <a:hlinkClick r:id="rId4" tooltip="https://alphafold.ebi.ac.uk"/>
              </a:rPr>
              <a:t>https://alphafold.ebi.ac.uk</a:t>
            </a:r>
          </a:p>
        </p:txBody>
      </p:sp>
      <p:sp>
        <p:nvSpPr>
          <p:cNvPr name="TextBox 10" id="10"/>
          <p:cNvSpPr txBox="true"/>
          <p:nvPr/>
        </p:nvSpPr>
        <p:spPr>
          <a:xfrm rot="0">
            <a:off x="1435358" y="4800377"/>
            <a:ext cx="10522505" cy="670942"/>
          </a:xfrm>
          <a:prstGeom prst="rect">
            <a:avLst/>
          </a:prstGeom>
        </p:spPr>
        <p:txBody>
          <a:bodyPr anchor="t" rtlCol="false" tIns="0" lIns="0" bIns="0" rIns="0">
            <a:spAutoFit/>
          </a:bodyPr>
          <a:lstStyle/>
          <a:p>
            <a:pPr algn="l">
              <a:lnSpc>
                <a:spcPts val="5084"/>
              </a:lnSpc>
              <a:spcBef>
                <a:spcPct val="0"/>
              </a:spcBef>
            </a:pPr>
            <a:r>
              <a:rPr lang="en-US" sz="3389" spc="13">
                <a:solidFill>
                  <a:srgbClr val="000000"/>
                </a:solidFill>
                <a:latin typeface="Times New Roman"/>
                <a:ea typeface="Times New Roman"/>
                <a:cs typeface="Times New Roman"/>
                <a:sym typeface="Times New Roman"/>
              </a:rPr>
              <a:t>CARD (Comprehensive Antibiotic Resistance Database)</a:t>
            </a:r>
          </a:p>
        </p:txBody>
      </p:sp>
      <p:sp>
        <p:nvSpPr>
          <p:cNvPr name="TextBox 11" id="11"/>
          <p:cNvSpPr txBox="true"/>
          <p:nvPr/>
        </p:nvSpPr>
        <p:spPr>
          <a:xfrm rot="0">
            <a:off x="4109871" y="5433220"/>
            <a:ext cx="5886331" cy="580691"/>
          </a:xfrm>
          <a:prstGeom prst="rect">
            <a:avLst/>
          </a:prstGeom>
        </p:spPr>
        <p:txBody>
          <a:bodyPr anchor="t" rtlCol="false" tIns="0" lIns="0" bIns="0" rIns="0">
            <a:spAutoFit/>
          </a:bodyPr>
          <a:lstStyle/>
          <a:p>
            <a:pPr algn="l">
              <a:lnSpc>
                <a:spcPts val="4218"/>
              </a:lnSpc>
            </a:pPr>
            <a:r>
              <a:rPr lang="en-US" sz="3013" u="sng">
                <a:solidFill>
                  <a:srgbClr val="000000"/>
                </a:solidFill>
                <a:latin typeface="Times New Roman"/>
                <a:ea typeface="Times New Roman"/>
                <a:cs typeface="Times New Roman"/>
                <a:sym typeface="Times New Roman"/>
                <a:hlinkClick r:id="rId5" tooltip="https://card.mcmaster.ca/analyze/rgi"/>
              </a:rPr>
              <a:t>https://card.mcmaster.ca/analyze/rgi</a:t>
            </a:r>
          </a:p>
        </p:txBody>
      </p:sp>
      <p:sp>
        <p:nvSpPr>
          <p:cNvPr name="TextBox 12" id="12"/>
          <p:cNvSpPr txBox="true"/>
          <p:nvPr/>
        </p:nvSpPr>
        <p:spPr>
          <a:xfrm rot="0">
            <a:off x="1435358" y="6004386"/>
            <a:ext cx="14469507" cy="670942"/>
          </a:xfrm>
          <a:prstGeom prst="rect">
            <a:avLst/>
          </a:prstGeom>
        </p:spPr>
        <p:txBody>
          <a:bodyPr anchor="t" rtlCol="false" tIns="0" lIns="0" bIns="0" rIns="0">
            <a:spAutoFit/>
          </a:bodyPr>
          <a:lstStyle/>
          <a:p>
            <a:pPr algn="l">
              <a:lnSpc>
                <a:spcPts val="5084"/>
              </a:lnSpc>
              <a:spcBef>
                <a:spcPct val="0"/>
              </a:spcBef>
            </a:pPr>
            <a:r>
              <a:rPr lang="en-US" sz="3389" spc="13">
                <a:solidFill>
                  <a:srgbClr val="000000"/>
                </a:solidFill>
                <a:latin typeface="Times New Roman"/>
                <a:ea typeface="Times New Roman"/>
                <a:cs typeface="Times New Roman"/>
                <a:sym typeface="Times New Roman"/>
              </a:rPr>
              <a:t>UniProt Virulence Factors   (Virulence Genes/Proteins)</a:t>
            </a:r>
          </a:p>
        </p:txBody>
      </p:sp>
      <p:sp>
        <p:nvSpPr>
          <p:cNvPr name="TextBox 13" id="13"/>
          <p:cNvSpPr txBox="true"/>
          <p:nvPr/>
        </p:nvSpPr>
        <p:spPr>
          <a:xfrm rot="0">
            <a:off x="4109752" y="6662734"/>
            <a:ext cx="5701903" cy="580691"/>
          </a:xfrm>
          <a:prstGeom prst="rect">
            <a:avLst/>
          </a:prstGeom>
        </p:spPr>
        <p:txBody>
          <a:bodyPr anchor="t" rtlCol="false" tIns="0" lIns="0" bIns="0" rIns="0">
            <a:spAutoFit/>
          </a:bodyPr>
          <a:lstStyle/>
          <a:p>
            <a:pPr algn="l">
              <a:lnSpc>
                <a:spcPts val="4218"/>
              </a:lnSpc>
            </a:pPr>
            <a:r>
              <a:rPr lang="en-US" sz="3013" u="sng">
                <a:solidFill>
                  <a:srgbClr val="000000"/>
                </a:solidFill>
                <a:latin typeface="Times New Roman"/>
                <a:ea typeface="Times New Roman"/>
                <a:cs typeface="Times New Roman"/>
                <a:sym typeface="Times New Roman"/>
                <a:hlinkClick r:id="rId6" tooltip="https://www.uniprot.org/uniprotkb"/>
              </a:rPr>
              <a:t>https://www.uniprot.org/uniprotkb</a:t>
            </a:r>
          </a:p>
        </p:txBody>
      </p:sp>
      <p:sp>
        <p:nvSpPr>
          <p:cNvPr name="TextBox 14" id="14"/>
          <p:cNvSpPr txBox="true"/>
          <p:nvPr/>
        </p:nvSpPr>
        <p:spPr>
          <a:xfrm rot="0">
            <a:off x="1492999" y="7233900"/>
            <a:ext cx="12224498" cy="655702"/>
          </a:xfrm>
          <a:prstGeom prst="rect">
            <a:avLst/>
          </a:prstGeom>
        </p:spPr>
        <p:txBody>
          <a:bodyPr anchor="t" rtlCol="false" tIns="0" lIns="0" bIns="0" rIns="0">
            <a:spAutoFit/>
          </a:bodyPr>
          <a:lstStyle/>
          <a:p>
            <a:pPr algn="l">
              <a:lnSpc>
                <a:spcPts val="4934"/>
              </a:lnSpc>
              <a:spcBef>
                <a:spcPct val="0"/>
              </a:spcBef>
            </a:pPr>
            <a:r>
              <a:rPr lang="en-US" sz="3289" spc="13">
                <a:solidFill>
                  <a:srgbClr val="000000"/>
                </a:solidFill>
                <a:latin typeface="Times New Roman"/>
                <a:ea typeface="Times New Roman"/>
                <a:cs typeface="Times New Roman"/>
                <a:sym typeface="Times New Roman"/>
              </a:rPr>
              <a:t>KEGG Pathways    (bacterial genes interacting with host proteins)</a:t>
            </a:r>
          </a:p>
        </p:txBody>
      </p:sp>
      <p:sp>
        <p:nvSpPr>
          <p:cNvPr name="TextBox 15" id="15"/>
          <p:cNvSpPr txBox="true"/>
          <p:nvPr/>
        </p:nvSpPr>
        <p:spPr>
          <a:xfrm rot="0">
            <a:off x="4109989" y="7829383"/>
            <a:ext cx="6990517" cy="580691"/>
          </a:xfrm>
          <a:prstGeom prst="rect">
            <a:avLst/>
          </a:prstGeom>
        </p:spPr>
        <p:txBody>
          <a:bodyPr anchor="t" rtlCol="false" tIns="0" lIns="0" bIns="0" rIns="0">
            <a:spAutoFit/>
          </a:bodyPr>
          <a:lstStyle/>
          <a:p>
            <a:pPr algn="l">
              <a:lnSpc>
                <a:spcPts val="4218"/>
              </a:lnSpc>
            </a:pPr>
            <a:r>
              <a:rPr lang="en-US" sz="3013" u="sng">
                <a:solidFill>
                  <a:srgbClr val="000000"/>
                </a:solidFill>
                <a:latin typeface="Times New Roman"/>
                <a:ea typeface="Times New Roman"/>
                <a:cs typeface="Times New Roman"/>
                <a:sym typeface="Times New Roman"/>
                <a:hlinkClick r:id="rId7" tooltip="https://www.genome.jp/kegg/pathway.html"/>
              </a:rPr>
              <a:t>https://www.genome.jp/kegg/pathway.html</a:t>
            </a:r>
          </a:p>
        </p:txBody>
      </p:sp>
      <p:sp>
        <p:nvSpPr>
          <p:cNvPr name="TextBox 16" id="1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3D3D3D"/>
                </a:solidFill>
                <a:latin typeface="Canva Sans"/>
                <a:ea typeface="Canva Sans"/>
                <a:cs typeface="Canva Sans"/>
                <a:sym typeface="Canva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DAGd4SWuoes</dc:identifier>
  <dcterms:modified xsi:type="dcterms:W3CDTF">2011-08-01T06:04:30Z</dcterms:modified>
  <cp:revision>1</cp:revision>
  <dc:title>Computational Framework for Understanding Microbial Pathogenesis and Antimicrobial Resistance (AMR)</dc:title>
</cp:coreProperties>
</file>