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Barlow" panose="00000500000000000000"/>
      <p:regular r:id="rId16"/>
    </p:embeddedFont>
    <p:embeddedFont>
      <p:font typeface="Barlow Bold" panose="00000800000000000000"/>
      <p:bold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OneDrive\Desktop\Phy%20Proj%20S1\Presentation\read_arduino.py" TargetMode="External"/><Relationship Id="rId5" Type="http://schemas.openxmlformats.org/officeDocument/2006/relationships/hyperlink" Target="..\OneDrive\Desktop\Phy%20Proj%20S1\Presentation\eees111proj.ino" TargetMode="External"/><Relationship Id="rId4" Type="http://schemas.openxmlformats.org/officeDocument/2006/relationships/hyperlink" Target="https://drive.google.com/file/d/1Jil_fb-EJa039jWzmHtbkJGso9Tv7tRK/view?usp=drive_link" TargetMode="External"/><Relationship Id="rId3" Type="http://schemas.openxmlformats.org/officeDocument/2006/relationships/hyperlink" Target="..\OneDrive\Desktop\Phy%20Proj%20S1\Presentation\give_vibration.py" TargetMode="External"/><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4223618" y="1033463"/>
            <a:ext cx="12663110"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92852" y="400519"/>
            <a:ext cx="3506770" cy="1256362"/>
          </a:xfrm>
          <a:custGeom>
            <a:avLst/>
            <a:gdLst/>
            <a:ahLst/>
            <a:cxnLst/>
            <a:rect l="l" t="t" r="r" b="b"/>
            <a:pathLst>
              <a:path w="3506770" h="1256362">
                <a:moveTo>
                  <a:pt x="0" y="0"/>
                </a:moveTo>
                <a:lnTo>
                  <a:pt x="3506770" y="0"/>
                </a:lnTo>
                <a:lnTo>
                  <a:pt x="3506770" y="1256362"/>
                </a:lnTo>
                <a:lnTo>
                  <a:pt x="0" y="1256362"/>
                </a:lnTo>
                <a:lnTo>
                  <a:pt x="0" y="0"/>
                </a:lnTo>
                <a:close/>
              </a:path>
            </a:pathLst>
          </a:custGeom>
          <a:blipFill>
            <a:blip r:embed="rId1"/>
            <a:stretch>
              <a:fillRect/>
            </a:stretch>
          </a:blipFill>
        </p:spPr>
      </p:sp>
      <p:sp>
        <p:nvSpPr>
          <p:cNvPr id="5" name="TextBox 5"/>
          <p:cNvSpPr txBox="1"/>
          <p:nvPr/>
        </p:nvSpPr>
        <p:spPr>
          <a:xfrm>
            <a:off x="1028700" y="6093834"/>
            <a:ext cx="6749485" cy="2928125"/>
          </a:xfrm>
          <a:prstGeom prst="rect">
            <a:avLst/>
          </a:prstGeom>
        </p:spPr>
        <p:txBody>
          <a:bodyPr lIns="0" tIns="0" rIns="0" bIns="0" rtlCol="0" anchor="t">
            <a:spAutoFit/>
          </a:bodyPr>
          <a:lstStyle/>
          <a:p>
            <a:pPr algn="ctr">
              <a:lnSpc>
                <a:spcPts val="4720"/>
              </a:lnSpc>
            </a:pPr>
            <a:r>
              <a:rPr lang="en-US" sz="3145" spc="12">
                <a:solidFill>
                  <a:srgbClr val="3D3D3D"/>
                </a:solidFill>
                <a:latin typeface="Barlow" panose="00000500000000000000"/>
                <a:ea typeface="Barlow" panose="00000500000000000000"/>
                <a:cs typeface="Barlow" panose="00000500000000000000"/>
                <a:sym typeface="Barlow" panose="00000500000000000000"/>
              </a:rPr>
              <a:t>SAHANA R - CB.AI.U4AIM24037</a:t>
            </a:r>
            <a:endParaRPr lang="en-US" sz="3145"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720"/>
              </a:lnSpc>
            </a:pPr>
            <a:r>
              <a:rPr lang="en-US" sz="3145" spc="12">
                <a:solidFill>
                  <a:srgbClr val="3D3D3D"/>
                </a:solidFill>
                <a:latin typeface="Barlow" panose="00000500000000000000"/>
                <a:ea typeface="Barlow" panose="00000500000000000000"/>
                <a:cs typeface="Barlow" panose="00000500000000000000"/>
                <a:sym typeface="Barlow" panose="00000500000000000000"/>
              </a:rPr>
              <a:t>SIDDHARTH P -CB.AI.U4AIM24043</a:t>
            </a:r>
            <a:endParaRPr lang="en-US" sz="3145"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720"/>
              </a:lnSpc>
            </a:pPr>
            <a:r>
              <a:rPr lang="en-US" sz="3145" spc="12">
                <a:solidFill>
                  <a:srgbClr val="3D3D3D"/>
                </a:solidFill>
                <a:latin typeface="Barlow" panose="00000500000000000000"/>
                <a:ea typeface="Barlow" panose="00000500000000000000"/>
                <a:cs typeface="Barlow" panose="00000500000000000000"/>
                <a:sym typeface="Barlow" panose="00000500000000000000"/>
              </a:rPr>
              <a:t>RAGUL U - CB.AI.U4AIM24036</a:t>
            </a:r>
            <a:endParaRPr lang="en-US" sz="3145"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720"/>
              </a:lnSpc>
            </a:pPr>
            <a:r>
              <a:rPr lang="en-US" sz="3145" spc="12">
                <a:solidFill>
                  <a:srgbClr val="3D3D3D"/>
                </a:solidFill>
                <a:latin typeface="Barlow" panose="00000500000000000000"/>
                <a:ea typeface="Barlow" panose="00000500000000000000"/>
                <a:cs typeface="Barlow" panose="00000500000000000000"/>
                <a:sym typeface="Barlow" panose="00000500000000000000"/>
              </a:rPr>
              <a:t>SAIPRANAVI - CB.AI.U4AIM24035</a:t>
            </a:r>
            <a:endParaRPr lang="en-US" sz="3145"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720"/>
              </a:lnSpc>
              <a:spcBef>
                <a:spcPct val="0"/>
              </a:spcBef>
            </a:pPr>
            <a:r>
              <a:rPr lang="en-US" sz="3145" spc="12">
                <a:solidFill>
                  <a:srgbClr val="3D3D3D"/>
                </a:solidFill>
                <a:latin typeface="Barlow" panose="00000500000000000000"/>
                <a:ea typeface="Barlow" panose="00000500000000000000"/>
                <a:cs typeface="Barlow" panose="00000500000000000000"/>
                <a:sym typeface="Barlow" panose="00000500000000000000"/>
              </a:rPr>
              <a:t>THANUSHIKA SRI - CB.AI.U4AIM24034</a:t>
            </a:r>
            <a:endParaRPr lang="en-US" sz="3145" spc="12">
              <a:solidFill>
                <a:srgbClr val="3D3D3D"/>
              </a:solidFill>
              <a:latin typeface="Barlow" panose="00000500000000000000"/>
              <a:ea typeface="Barlow" panose="00000500000000000000"/>
              <a:cs typeface="Barlow" panose="00000500000000000000"/>
              <a:sym typeface="Barlow" panose="00000500000000000000"/>
            </a:endParaRPr>
          </a:p>
        </p:txBody>
      </p:sp>
      <p:sp>
        <p:nvSpPr>
          <p:cNvPr id="6" name="TextBox 6"/>
          <p:cNvSpPr txBox="1"/>
          <p:nvPr/>
        </p:nvSpPr>
        <p:spPr>
          <a:xfrm>
            <a:off x="3606230" y="1870432"/>
            <a:ext cx="11109538" cy="2532544"/>
          </a:xfrm>
          <a:prstGeom prst="rect">
            <a:avLst/>
          </a:prstGeom>
        </p:spPr>
        <p:txBody>
          <a:bodyPr lIns="0" tIns="0" rIns="0" bIns="0" rtlCol="0" anchor="t">
            <a:spAutoFit/>
          </a:bodyPr>
          <a:lstStyle/>
          <a:p>
            <a:pPr algn="ctr">
              <a:lnSpc>
                <a:spcPts val="21090"/>
              </a:lnSpc>
              <a:spcBef>
                <a:spcPct val="0"/>
              </a:spcBef>
            </a:pPr>
            <a:r>
              <a:rPr lang="en-US" sz="14060" b="1" spc="56">
                <a:solidFill>
                  <a:srgbClr val="3D3D3D"/>
                </a:solidFill>
                <a:latin typeface="Barlow Bold" panose="00000800000000000000"/>
                <a:ea typeface="Barlow Bold" panose="00000800000000000000"/>
                <a:cs typeface="Barlow Bold" panose="00000800000000000000"/>
                <a:sym typeface="Barlow Bold" panose="00000800000000000000"/>
              </a:rPr>
              <a:t>Electro-Voice</a:t>
            </a:r>
            <a:endParaRPr lang="en-US" sz="14060" b="1" spc="56">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12110652" y="6846570"/>
            <a:ext cx="5148648" cy="2411730"/>
          </a:xfrm>
          <a:prstGeom prst="rect">
            <a:avLst/>
          </a:prstGeom>
        </p:spPr>
        <p:txBody>
          <a:bodyPr lIns="0" tIns="0" rIns="0" bIns="0" rtlCol="0" anchor="t">
            <a:spAutoFit/>
          </a:bodyPr>
          <a:lstStyle/>
          <a:p>
            <a:pPr algn="ctr">
              <a:lnSpc>
                <a:spcPts val="4800"/>
              </a:lnSpc>
            </a:pPr>
            <a:r>
              <a:rPr lang="en-US" sz="3200" u="sng" spc="12">
                <a:solidFill>
                  <a:srgbClr val="3D3D3D"/>
                </a:solidFill>
                <a:latin typeface="Barlow" panose="00000500000000000000"/>
                <a:ea typeface="Barlow" panose="00000500000000000000"/>
                <a:cs typeface="Barlow" panose="00000500000000000000"/>
                <a:sym typeface="Barlow" panose="00000500000000000000"/>
              </a:rPr>
              <a:t>PROJECT GUIDES</a:t>
            </a:r>
            <a:endParaRPr lang="en-US" sz="3200" u="sng"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800"/>
              </a:lnSpc>
            </a:pPr>
            <a:r>
              <a:rPr lang="en-US" sz="3200" spc="12">
                <a:solidFill>
                  <a:srgbClr val="3D3D3D"/>
                </a:solidFill>
                <a:latin typeface="Barlow" panose="00000500000000000000"/>
                <a:ea typeface="Barlow" panose="00000500000000000000"/>
                <a:cs typeface="Barlow" panose="00000500000000000000"/>
                <a:sym typeface="Barlow" panose="00000500000000000000"/>
              </a:rPr>
              <a:t>Mrs. Snigdhatanu Acharya</a:t>
            </a:r>
            <a:endParaRPr lang="en-US" sz="3200"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800"/>
              </a:lnSpc>
            </a:pPr>
            <a:r>
              <a:rPr lang="en-US" sz="3200" spc="12">
                <a:solidFill>
                  <a:srgbClr val="3D3D3D"/>
                </a:solidFill>
                <a:latin typeface="Barlow" panose="00000500000000000000"/>
                <a:ea typeface="Barlow" panose="00000500000000000000"/>
                <a:cs typeface="Barlow" panose="00000500000000000000"/>
                <a:sym typeface="Barlow" panose="00000500000000000000"/>
              </a:rPr>
              <a:t>Mrs. Nalni D</a:t>
            </a:r>
            <a:endParaRPr lang="en-US" sz="3200" spc="12">
              <a:solidFill>
                <a:srgbClr val="3D3D3D"/>
              </a:solidFill>
              <a:latin typeface="Barlow" panose="00000500000000000000"/>
              <a:ea typeface="Barlow" panose="00000500000000000000"/>
              <a:cs typeface="Barlow" panose="00000500000000000000"/>
              <a:sym typeface="Barlow" panose="00000500000000000000"/>
            </a:endParaRPr>
          </a:p>
          <a:p>
            <a:pPr algn="ctr">
              <a:lnSpc>
                <a:spcPts val="4800"/>
              </a:lnSpc>
              <a:spcBef>
                <a:spcPct val="0"/>
              </a:spcBef>
            </a:pPr>
          </a:p>
        </p:txBody>
      </p:sp>
      <p:sp>
        <p:nvSpPr>
          <p:cNvPr id="8" name="TextBox 8"/>
          <p:cNvSpPr txBox="1"/>
          <p:nvPr/>
        </p:nvSpPr>
        <p:spPr>
          <a:xfrm>
            <a:off x="3466763" y="4472714"/>
            <a:ext cx="11354473" cy="487645"/>
          </a:xfrm>
          <a:prstGeom prst="rect">
            <a:avLst/>
          </a:prstGeom>
        </p:spPr>
        <p:txBody>
          <a:bodyPr lIns="0" tIns="0" rIns="0" bIns="0" rtlCol="0" anchor="t">
            <a:spAutoFit/>
          </a:bodyPr>
          <a:lstStyle/>
          <a:p>
            <a:pPr algn="ctr">
              <a:lnSpc>
                <a:spcPts val="4050"/>
              </a:lnSpc>
              <a:spcBef>
                <a:spcPct val="0"/>
              </a:spcBef>
            </a:pPr>
            <a:r>
              <a:rPr lang="en-US" sz="2700" spc="10">
                <a:solidFill>
                  <a:srgbClr val="3D3D3D"/>
                </a:solidFill>
                <a:latin typeface="Barlow" panose="00000500000000000000"/>
                <a:ea typeface="Barlow" panose="00000500000000000000"/>
                <a:cs typeface="Barlow" panose="00000500000000000000"/>
                <a:sym typeface="Barlow" panose="00000500000000000000"/>
              </a:rPr>
              <a:t>FOUNDATIONS IN ELECTRICAL AND ELECTRONIC ENGINEERING  (24EEE101)</a:t>
            </a:r>
            <a:endParaRPr lang="en-US" sz="2700" spc="10">
              <a:solidFill>
                <a:srgbClr val="3D3D3D"/>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flipV="1">
            <a:off x="3857293" y="1033463"/>
            <a:ext cx="13029435"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TextBox 4"/>
          <p:cNvSpPr txBox="1"/>
          <p:nvPr/>
        </p:nvSpPr>
        <p:spPr>
          <a:xfrm>
            <a:off x="1028700" y="2966868"/>
            <a:ext cx="11509276" cy="2858365"/>
          </a:xfrm>
          <a:prstGeom prst="rect">
            <a:avLst/>
          </a:prstGeom>
        </p:spPr>
        <p:txBody>
          <a:bodyPr lIns="0" tIns="0" rIns="0" bIns="0" rtlCol="0" anchor="t">
            <a:spAutoFit/>
          </a:bodyPr>
          <a:lstStyle/>
          <a:p>
            <a:pPr marL="0" lvl="0" indent="0" algn="l">
              <a:lnSpc>
                <a:spcPts val="23320"/>
              </a:lnSpc>
              <a:spcBef>
                <a:spcPct val="0"/>
              </a:spcBef>
            </a:pPr>
            <a:r>
              <a:rPr lang="en-US" sz="16655" b="1" u="none">
                <a:solidFill>
                  <a:srgbClr val="3D3D3D"/>
                </a:solidFill>
                <a:latin typeface="Barlow Bold" panose="00000800000000000000"/>
                <a:ea typeface="Barlow Bold" panose="00000800000000000000"/>
                <a:cs typeface="Barlow Bold" panose="00000800000000000000"/>
                <a:sym typeface="Barlow Bold" panose="00000800000000000000"/>
              </a:rPr>
              <a:t>Thank you!</a:t>
            </a:r>
            <a:endParaRPr lang="en-US" sz="16655" b="1" u="none">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5" name="Freeform 5"/>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567287" y="1413344"/>
            <a:ext cx="12835502" cy="1771650"/>
          </a:xfrm>
          <a:prstGeom prst="rect">
            <a:avLst/>
          </a:prstGeom>
        </p:spPr>
        <p:txBody>
          <a:bodyPr lIns="0" tIns="0" rIns="0" bIns="0" rtlCol="0" anchor="t">
            <a:spAutoFit/>
          </a:bodyPr>
          <a:lstStyle/>
          <a:p>
            <a:pPr algn="ctr">
              <a:lnSpc>
                <a:spcPts val="7885"/>
              </a:lnSpc>
            </a:pPr>
            <a:r>
              <a:rPr lang="en-US" sz="6570" b="1">
                <a:solidFill>
                  <a:srgbClr val="3D3D3D"/>
                </a:solidFill>
                <a:latin typeface="Barlow Bold" panose="00000800000000000000"/>
                <a:ea typeface="Barlow Bold" panose="00000800000000000000"/>
                <a:cs typeface="Barlow Bold" panose="00000800000000000000"/>
                <a:sym typeface="Barlow Bold" panose="00000800000000000000"/>
              </a:rPr>
              <a:t>INTRODUCTION</a:t>
            </a:r>
            <a:endParaRPr lang="en-US" sz="6570" b="1">
              <a:solidFill>
                <a:srgbClr val="3D3D3D"/>
              </a:solidFill>
              <a:latin typeface="Barlow Bold" panose="00000800000000000000"/>
              <a:ea typeface="Barlow Bold" panose="00000800000000000000"/>
              <a:cs typeface="Barlow Bold" panose="00000800000000000000"/>
              <a:sym typeface="Barlow Bold" panose="00000800000000000000"/>
            </a:endParaRPr>
          </a:p>
          <a:p>
            <a:pPr algn="ctr">
              <a:lnSpc>
                <a:spcPts val="1165"/>
              </a:lnSpc>
            </a:pPr>
          </a:p>
          <a:p>
            <a:pPr marL="0" lvl="0" indent="0" algn="ctr">
              <a:lnSpc>
                <a:spcPts val="4970"/>
              </a:lnSpc>
              <a:spcBef>
                <a:spcPct val="0"/>
              </a:spcBef>
            </a:pPr>
            <a:r>
              <a:rPr lang="en-US" sz="4140">
                <a:solidFill>
                  <a:srgbClr val="3D3D3D"/>
                </a:solidFill>
                <a:latin typeface="Barlow" panose="00000500000000000000"/>
                <a:ea typeface="Barlow" panose="00000500000000000000"/>
                <a:cs typeface="Barlow" panose="00000500000000000000"/>
                <a:sym typeface="Barlow" panose="00000500000000000000"/>
              </a:rPr>
              <a:t>Overview of Deaf-Mute Communication Challenges</a:t>
            </a:r>
            <a:endParaRPr lang="en-US" sz="4140">
              <a:solidFill>
                <a:srgbClr val="3D3D3D"/>
              </a:solidFill>
              <a:latin typeface="Barlow" panose="00000500000000000000"/>
              <a:ea typeface="Barlow" panose="00000500000000000000"/>
              <a:cs typeface="Barlow" panose="00000500000000000000"/>
              <a:sym typeface="Barlow" panose="00000500000000000000"/>
            </a:endParaRPr>
          </a:p>
        </p:txBody>
      </p:sp>
      <p:sp>
        <p:nvSpPr>
          <p:cNvPr id="3" name="AutoShape 3"/>
          <p:cNvSpPr/>
          <p:nvPr/>
        </p:nvSpPr>
        <p:spPr>
          <a:xfrm>
            <a:off x="3857293" y="1033463"/>
            <a:ext cx="13029435" cy="0"/>
          </a:xfrm>
          <a:prstGeom prst="line">
            <a:avLst/>
          </a:prstGeom>
          <a:ln w="9525" cap="flat">
            <a:solidFill>
              <a:srgbClr val="000000"/>
            </a:solidFill>
            <a:prstDash val="solid"/>
            <a:headEnd type="none" w="sm" len="sm"/>
            <a:tailEnd type="none" w="sm" len="sm"/>
          </a:ln>
        </p:spPr>
      </p:sp>
      <p:sp>
        <p:nvSpPr>
          <p:cNvPr id="4" name="AutoShape 4"/>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5" name="Freeform 5"/>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6" name="Freeform 6"/>
          <p:cNvSpPr/>
          <p:nvPr/>
        </p:nvSpPr>
        <p:spPr>
          <a:xfrm>
            <a:off x="11652611" y="3996230"/>
            <a:ext cx="5947321" cy="3775731"/>
          </a:xfrm>
          <a:custGeom>
            <a:avLst/>
            <a:gdLst/>
            <a:ahLst/>
            <a:cxnLst/>
            <a:rect l="l" t="t" r="r" b="b"/>
            <a:pathLst>
              <a:path w="5947321" h="3775731">
                <a:moveTo>
                  <a:pt x="0" y="0"/>
                </a:moveTo>
                <a:lnTo>
                  <a:pt x="5947322" y="0"/>
                </a:lnTo>
                <a:lnTo>
                  <a:pt x="5947322" y="3775730"/>
                </a:lnTo>
                <a:lnTo>
                  <a:pt x="0" y="3775730"/>
                </a:lnTo>
                <a:lnTo>
                  <a:pt x="0" y="0"/>
                </a:lnTo>
                <a:close/>
              </a:path>
            </a:pathLst>
          </a:custGeom>
          <a:blipFill>
            <a:blip r:embed="rId2"/>
            <a:stretch>
              <a:fillRect/>
            </a:stretch>
          </a:blipFill>
        </p:spPr>
      </p:sp>
      <p:sp>
        <p:nvSpPr>
          <p:cNvPr id="7" name="TextBox 7"/>
          <p:cNvSpPr txBox="1"/>
          <p:nvPr/>
        </p:nvSpPr>
        <p:spPr>
          <a:xfrm>
            <a:off x="350523" y="4203815"/>
            <a:ext cx="12030319" cy="3873739"/>
          </a:xfrm>
          <a:prstGeom prst="rect">
            <a:avLst/>
          </a:prstGeom>
        </p:spPr>
        <p:txBody>
          <a:bodyPr lIns="0" tIns="0" rIns="0" bIns="0" rtlCol="0" anchor="t">
            <a:spAutoFit/>
          </a:bodyPr>
          <a:lstStyle/>
          <a:p>
            <a:pPr marL="1120140" lvl="1" indent="-560070" algn="just">
              <a:lnSpc>
                <a:spcPts val="7780"/>
              </a:lnSpc>
              <a:buFont typeface="Arial" panose="020B0604020202020204"/>
              <a:buChar char="•"/>
            </a:pPr>
            <a:r>
              <a:rPr lang="en-US" sz="5185" spc="20">
                <a:solidFill>
                  <a:srgbClr val="3D3D3D"/>
                </a:solidFill>
                <a:latin typeface="Barlow" panose="00000500000000000000"/>
                <a:ea typeface="Barlow" panose="00000500000000000000"/>
                <a:cs typeface="Barlow" panose="00000500000000000000"/>
                <a:sym typeface="Barlow" panose="00000500000000000000"/>
              </a:rPr>
              <a:t>Communication Barriers​</a:t>
            </a:r>
            <a:endParaRPr lang="en-US" sz="5185" spc="20">
              <a:solidFill>
                <a:srgbClr val="3D3D3D"/>
              </a:solidFill>
              <a:latin typeface="Barlow" panose="00000500000000000000"/>
              <a:ea typeface="Barlow" panose="00000500000000000000"/>
              <a:cs typeface="Barlow" panose="00000500000000000000"/>
              <a:sym typeface="Barlow" panose="00000500000000000000"/>
            </a:endParaRPr>
          </a:p>
          <a:p>
            <a:pPr marL="1120140" lvl="1" indent="-560070" algn="just">
              <a:lnSpc>
                <a:spcPts val="7780"/>
              </a:lnSpc>
              <a:buFont typeface="Arial" panose="020B0604020202020204"/>
              <a:buChar char="•"/>
            </a:pPr>
            <a:r>
              <a:rPr lang="en-US" sz="5185" spc="20">
                <a:solidFill>
                  <a:srgbClr val="3D3D3D"/>
                </a:solidFill>
                <a:latin typeface="Barlow" panose="00000500000000000000"/>
                <a:ea typeface="Barlow" panose="00000500000000000000"/>
                <a:cs typeface="Barlow" panose="00000500000000000000"/>
                <a:sym typeface="Barlow" panose="00000500000000000000"/>
              </a:rPr>
              <a:t>Limitations of Traditional Systems</a:t>
            </a:r>
            <a:endParaRPr lang="en-US" sz="5185" spc="20">
              <a:solidFill>
                <a:srgbClr val="3D3D3D"/>
              </a:solidFill>
              <a:latin typeface="Barlow" panose="00000500000000000000"/>
              <a:ea typeface="Barlow" panose="00000500000000000000"/>
              <a:cs typeface="Barlow" panose="00000500000000000000"/>
              <a:sym typeface="Barlow" panose="00000500000000000000"/>
            </a:endParaRPr>
          </a:p>
          <a:p>
            <a:pPr marL="1120140" lvl="1" indent="-560070" algn="just">
              <a:lnSpc>
                <a:spcPts val="7780"/>
              </a:lnSpc>
              <a:buFont typeface="Arial" panose="020B0604020202020204"/>
              <a:buChar char="•"/>
            </a:pPr>
            <a:r>
              <a:rPr lang="en-US" sz="5185" spc="20">
                <a:solidFill>
                  <a:srgbClr val="3D3D3D"/>
                </a:solidFill>
                <a:latin typeface="Barlow" panose="00000500000000000000"/>
                <a:ea typeface="Barlow" panose="00000500000000000000"/>
                <a:cs typeface="Barlow" panose="00000500000000000000"/>
                <a:sym typeface="Barlow" panose="00000500000000000000"/>
              </a:rPr>
              <a:t>Need for Innovative Solutions</a:t>
            </a:r>
            <a:endParaRPr lang="en-US" sz="5185" spc="20">
              <a:solidFill>
                <a:srgbClr val="3D3D3D"/>
              </a:solidFill>
              <a:latin typeface="Barlow" panose="00000500000000000000"/>
              <a:ea typeface="Barlow" panose="00000500000000000000"/>
              <a:cs typeface="Barlow" panose="00000500000000000000"/>
              <a:sym typeface="Barlow" panose="00000500000000000000"/>
            </a:endParaRPr>
          </a:p>
          <a:p>
            <a:pPr marL="0" lvl="0" indent="0" algn="just">
              <a:lnSpc>
                <a:spcPts val="7780"/>
              </a:lnSpc>
              <a:spcBef>
                <a:spcPct val="0"/>
              </a:spcBef>
            </a:pPr>
          </a:p>
        </p:txBody>
      </p:sp>
      <p:sp>
        <p:nvSpPr>
          <p:cNvPr id="8" name="TextBox 8"/>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01</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857293" y="1033463"/>
            <a:ext cx="13029435"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TextBox 4"/>
          <p:cNvSpPr txBox="1"/>
          <p:nvPr/>
        </p:nvSpPr>
        <p:spPr>
          <a:xfrm>
            <a:off x="5913407" y="1738877"/>
            <a:ext cx="6461186" cy="866775"/>
          </a:xfrm>
          <a:prstGeom prst="rect">
            <a:avLst/>
          </a:prstGeom>
        </p:spPr>
        <p:txBody>
          <a:bodyPr lIns="0" tIns="0" rIns="0" bIns="0" rtlCol="0" anchor="t">
            <a:spAutoFit/>
          </a:bodyPr>
          <a:lstStyle/>
          <a:p>
            <a:pPr marL="0" lvl="0" indent="0" algn="l">
              <a:lnSpc>
                <a:spcPts val="6845"/>
              </a:lnSpc>
              <a:spcBef>
                <a:spcPct val="0"/>
              </a:spcBef>
            </a:pPr>
            <a:r>
              <a:rPr lang="en-US" sz="5705" b="1">
                <a:solidFill>
                  <a:srgbClr val="3D3D3D"/>
                </a:solidFill>
                <a:latin typeface="Barlow Bold" panose="00000800000000000000"/>
                <a:ea typeface="Barlow Bold" panose="00000800000000000000"/>
                <a:cs typeface="Barlow Bold" panose="00000800000000000000"/>
                <a:sym typeface="Barlow Bold" panose="00000800000000000000"/>
              </a:rPr>
              <a:t>Problem Statement</a:t>
            </a:r>
            <a:endParaRPr lang="en-US" sz="5705" b="1">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5" name="TextBox 5"/>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02</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6" name="Freeform 6"/>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7" name="TextBox 7"/>
          <p:cNvSpPr txBox="1"/>
          <p:nvPr/>
        </p:nvSpPr>
        <p:spPr>
          <a:xfrm>
            <a:off x="639746" y="3212905"/>
            <a:ext cx="17008507" cy="5095631"/>
          </a:xfrm>
          <a:prstGeom prst="rect">
            <a:avLst/>
          </a:prstGeom>
        </p:spPr>
        <p:txBody>
          <a:bodyPr lIns="0" tIns="0" rIns="0" bIns="0" rtlCol="0" anchor="t">
            <a:spAutoFit/>
          </a:bodyPr>
          <a:lstStyle/>
          <a:p>
            <a:pPr algn="ctr">
              <a:lnSpc>
                <a:spcPts val="6760"/>
              </a:lnSpc>
              <a:spcBef>
                <a:spcPct val="0"/>
              </a:spcBef>
            </a:pPr>
            <a:r>
              <a:rPr lang="en-US" sz="4505" spc="18">
                <a:solidFill>
                  <a:srgbClr val="3D3D3D"/>
                </a:solidFill>
                <a:latin typeface="Barlow" panose="00000500000000000000"/>
                <a:ea typeface="Barlow" panose="00000500000000000000"/>
                <a:cs typeface="Barlow" panose="00000500000000000000"/>
                <a:sym typeface="Barlow" panose="00000500000000000000"/>
              </a:rPr>
              <a:t>How can we develop an effective solution to bridge the communication gap for deaf-mute-blind individuals, particularly in scenarios where visual methods like sign language or lip reading are impractical, or when the communication recipient is unfamiliar with sign language or has visual impairments, to enable seamless interaction and understanding ?</a:t>
            </a:r>
            <a:endParaRPr lang="en-US" sz="4505" spc="18">
              <a:solidFill>
                <a:srgbClr val="3D3D3D"/>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flipV="1">
            <a:off x="3769545" y="1033463"/>
            <a:ext cx="13117184"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TextBox 4"/>
          <p:cNvSpPr txBox="1"/>
          <p:nvPr/>
        </p:nvSpPr>
        <p:spPr>
          <a:xfrm>
            <a:off x="3993334" y="1199884"/>
            <a:ext cx="10301332" cy="2378102"/>
          </a:xfrm>
          <a:prstGeom prst="rect">
            <a:avLst/>
          </a:prstGeom>
        </p:spPr>
        <p:txBody>
          <a:bodyPr lIns="0" tIns="0" rIns="0" bIns="0" rtlCol="0" anchor="t">
            <a:spAutoFit/>
          </a:bodyPr>
          <a:lstStyle/>
          <a:p>
            <a:pPr algn="ctr">
              <a:lnSpc>
                <a:spcPts val="9855"/>
              </a:lnSpc>
            </a:pPr>
            <a:r>
              <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rPr>
              <a:t>Objectives of Electro-Voice</a:t>
            </a:r>
            <a:endPar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endParaRPr>
          </a:p>
          <a:p>
            <a:pPr algn="ctr">
              <a:lnSpc>
                <a:spcPts val="9855"/>
              </a:lnSpc>
              <a:spcBef>
                <a:spcPct val="0"/>
              </a:spcBef>
            </a:pPr>
          </a:p>
        </p:txBody>
      </p:sp>
      <p:sp>
        <p:nvSpPr>
          <p:cNvPr id="5" name="TextBox 5"/>
          <p:cNvSpPr txBox="1"/>
          <p:nvPr/>
        </p:nvSpPr>
        <p:spPr>
          <a:xfrm>
            <a:off x="1028700" y="2741169"/>
            <a:ext cx="16230600" cy="6986371"/>
          </a:xfrm>
          <a:prstGeom prst="rect">
            <a:avLst/>
          </a:prstGeom>
        </p:spPr>
        <p:txBody>
          <a:bodyPr lIns="0" tIns="0" rIns="0" bIns="0" rtlCol="0" anchor="t">
            <a:spAutoFit/>
          </a:bodyPr>
          <a:lstStyle/>
          <a:p>
            <a:pPr marL="891540" lvl="1" indent="-445770" algn="l">
              <a:lnSpc>
                <a:spcPts val="6195"/>
              </a:lnSpc>
              <a:buFont typeface="Arial" panose="020B0604020202020204"/>
              <a:buChar char="•"/>
            </a:pPr>
            <a:r>
              <a:rPr lang="en-US" sz="4130" spc="16">
                <a:solidFill>
                  <a:srgbClr val="3D3D3D"/>
                </a:solidFill>
                <a:latin typeface="Barlow" panose="00000500000000000000"/>
                <a:ea typeface="Barlow" panose="00000500000000000000"/>
                <a:cs typeface="Barlow" panose="00000500000000000000"/>
                <a:sym typeface="Barlow" panose="00000500000000000000"/>
              </a:rPr>
              <a:t>Develop an accurate real-time speech-to-vibration translation system </a:t>
            </a:r>
            <a:endParaRPr lang="en-US" sz="4130" spc="16">
              <a:solidFill>
                <a:srgbClr val="3D3D3D"/>
              </a:solidFill>
              <a:latin typeface="Barlow" panose="00000500000000000000"/>
              <a:ea typeface="Barlow" panose="00000500000000000000"/>
              <a:cs typeface="Barlow" panose="00000500000000000000"/>
              <a:sym typeface="Barlow" panose="00000500000000000000"/>
            </a:endParaRPr>
          </a:p>
          <a:p>
            <a:pPr marL="891540" lvl="1" indent="-445770" algn="l">
              <a:lnSpc>
                <a:spcPts val="6195"/>
              </a:lnSpc>
              <a:buFont typeface="Arial" panose="020B0604020202020204"/>
              <a:buChar char="•"/>
            </a:pPr>
            <a:r>
              <a:rPr lang="en-US" sz="4130" spc="16">
                <a:solidFill>
                  <a:srgbClr val="3D3D3D"/>
                </a:solidFill>
                <a:latin typeface="Barlow" panose="00000500000000000000"/>
                <a:ea typeface="Barlow" panose="00000500000000000000"/>
                <a:cs typeface="Barlow" panose="00000500000000000000"/>
                <a:sym typeface="Barlow" panose="00000500000000000000"/>
              </a:rPr>
              <a:t>C</a:t>
            </a:r>
            <a:r>
              <a:rPr lang="en-US" sz="4130" spc="16">
                <a:solidFill>
                  <a:srgbClr val="3D3D3D"/>
                </a:solidFill>
                <a:latin typeface="Barlow" panose="00000500000000000000"/>
                <a:ea typeface="Barlow" panose="00000500000000000000"/>
                <a:cs typeface="Barlow" panose="00000500000000000000"/>
                <a:sym typeface="Barlow" panose="00000500000000000000"/>
              </a:rPr>
              <a:t>aptures spoken words and converts them into distinct vibration        patterns for tactile communication</a:t>
            </a:r>
            <a:endParaRPr lang="en-US" sz="4130" spc="16">
              <a:solidFill>
                <a:srgbClr val="3D3D3D"/>
              </a:solidFill>
              <a:latin typeface="Barlow" panose="00000500000000000000"/>
              <a:ea typeface="Barlow" panose="00000500000000000000"/>
              <a:cs typeface="Barlow" panose="00000500000000000000"/>
              <a:sym typeface="Barlow" panose="00000500000000000000"/>
            </a:endParaRPr>
          </a:p>
          <a:p>
            <a:pPr marL="891540" lvl="1" indent="-445770" algn="l">
              <a:lnSpc>
                <a:spcPts val="6195"/>
              </a:lnSpc>
              <a:buFont typeface="Arial" panose="020B0604020202020204"/>
              <a:buChar char="•"/>
            </a:pPr>
            <a:r>
              <a:rPr lang="en-US" sz="4130" spc="16">
                <a:solidFill>
                  <a:srgbClr val="3D3D3D"/>
                </a:solidFill>
                <a:latin typeface="Barlow" panose="00000500000000000000"/>
                <a:ea typeface="Barlow" panose="00000500000000000000"/>
                <a:cs typeface="Barlow" panose="00000500000000000000"/>
                <a:sym typeface="Barlow" panose="00000500000000000000"/>
              </a:rPr>
              <a:t>G</a:t>
            </a:r>
            <a:r>
              <a:rPr lang="en-US" sz="4130" spc="16">
                <a:solidFill>
                  <a:srgbClr val="3D3D3D"/>
                </a:solidFill>
                <a:latin typeface="Barlow" panose="00000500000000000000"/>
                <a:ea typeface="Barlow" panose="00000500000000000000"/>
                <a:cs typeface="Barlow" panose="00000500000000000000"/>
                <a:sym typeface="Barlow" panose="00000500000000000000"/>
              </a:rPr>
              <a:t>ets input from the impaired individual as morse code and converts it to text.</a:t>
            </a:r>
            <a:endParaRPr lang="en-US" sz="4130" spc="16">
              <a:solidFill>
                <a:srgbClr val="3D3D3D"/>
              </a:solidFill>
              <a:latin typeface="Barlow" panose="00000500000000000000"/>
              <a:ea typeface="Barlow" panose="00000500000000000000"/>
              <a:cs typeface="Barlow" panose="00000500000000000000"/>
              <a:sym typeface="Barlow" panose="00000500000000000000"/>
            </a:endParaRPr>
          </a:p>
          <a:p>
            <a:pPr marL="891540" lvl="1" indent="-445770" algn="l">
              <a:lnSpc>
                <a:spcPts val="6195"/>
              </a:lnSpc>
              <a:buFont typeface="Arial" panose="020B0604020202020204"/>
              <a:buChar char="•"/>
            </a:pPr>
            <a:r>
              <a:rPr lang="en-US" sz="4130" spc="16">
                <a:solidFill>
                  <a:srgbClr val="3D3D3D"/>
                </a:solidFill>
                <a:latin typeface="Barlow" panose="00000500000000000000"/>
                <a:ea typeface="Barlow" panose="00000500000000000000"/>
                <a:cs typeface="Barlow" panose="00000500000000000000"/>
                <a:sym typeface="Barlow" panose="00000500000000000000"/>
              </a:rPr>
              <a:t>Promote Social Inclusion and Independence</a:t>
            </a:r>
            <a:endParaRPr lang="en-US" sz="4130" spc="16">
              <a:solidFill>
                <a:srgbClr val="3D3D3D"/>
              </a:solidFill>
              <a:latin typeface="Barlow" panose="00000500000000000000"/>
              <a:ea typeface="Barlow" panose="00000500000000000000"/>
              <a:cs typeface="Barlow" panose="00000500000000000000"/>
              <a:sym typeface="Barlow" panose="00000500000000000000"/>
            </a:endParaRPr>
          </a:p>
          <a:p>
            <a:pPr marL="891540" lvl="1" indent="-445770" algn="l">
              <a:lnSpc>
                <a:spcPts val="6195"/>
              </a:lnSpc>
              <a:buFont typeface="Arial" panose="020B0604020202020204"/>
              <a:buChar char="•"/>
            </a:pPr>
            <a:r>
              <a:rPr lang="en-US" sz="4130" spc="16">
                <a:solidFill>
                  <a:srgbClr val="3D3D3D"/>
                </a:solidFill>
                <a:latin typeface="Barlow" panose="00000500000000000000"/>
                <a:ea typeface="Barlow" panose="00000500000000000000"/>
                <a:cs typeface="Barlow" panose="00000500000000000000"/>
                <a:sym typeface="Barlow" panose="00000500000000000000"/>
              </a:rPr>
              <a:t>Raise Awareness of Vibrotactile Technology</a:t>
            </a:r>
            <a:endParaRPr lang="en-US" sz="4130" spc="16">
              <a:solidFill>
                <a:srgbClr val="3D3D3D"/>
              </a:solidFill>
              <a:latin typeface="Barlow" panose="00000500000000000000"/>
              <a:ea typeface="Barlow" panose="00000500000000000000"/>
              <a:cs typeface="Barlow" panose="00000500000000000000"/>
              <a:sym typeface="Barlow" panose="00000500000000000000"/>
            </a:endParaRPr>
          </a:p>
          <a:p>
            <a:pPr algn="l">
              <a:lnSpc>
                <a:spcPts val="6195"/>
              </a:lnSpc>
              <a:spcBef>
                <a:spcPct val="0"/>
              </a:spcBef>
            </a:pPr>
          </a:p>
        </p:txBody>
      </p:sp>
      <p:sp>
        <p:nvSpPr>
          <p:cNvPr id="6" name="Freeform 6"/>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03</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769545" y="1033463"/>
            <a:ext cx="13303470" cy="0"/>
          </a:xfrm>
          <a:prstGeom prst="line">
            <a:avLst/>
          </a:prstGeom>
          <a:ln w="9525" cap="flat">
            <a:solidFill>
              <a:srgbClr val="000000"/>
            </a:solidFill>
            <a:prstDash val="solid"/>
            <a:headEnd type="none" w="sm" len="sm"/>
            <a:tailEnd type="none" w="sm" len="sm"/>
          </a:ln>
        </p:spPr>
      </p:sp>
      <p:sp>
        <p:nvSpPr>
          <p:cNvPr id="3" name="AutoShape 3"/>
          <p:cNvSpPr/>
          <p:nvPr/>
        </p:nvSpPr>
        <p:spPr>
          <a:xfrm>
            <a:off x="1414750" y="9248775"/>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grpSp>
        <p:nvGrpSpPr>
          <p:cNvPr id="5" name="Group 5"/>
          <p:cNvGrpSpPr/>
          <p:nvPr/>
        </p:nvGrpSpPr>
        <p:grpSpPr>
          <a:xfrm rot="0">
            <a:off x="13820981" y="7260547"/>
            <a:ext cx="2722758" cy="1360228"/>
            <a:chOff x="0" y="0"/>
            <a:chExt cx="717105" cy="358249"/>
          </a:xfrm>
        </p:grpSpPr>
        <p:sp>
          <p:nvSpPr>
            <p:cNvPr id="6" name="Freeform 6"/>
            <p:cNvSpPr/>
            <p:nvPr/>
          </p:nvSpPr>
          <p:spPr>
            <a:xfrm>
              <a:off x="0" y="0"/>
              <a:ext cx="717105" cy="358249"/>
            </a:xfrm>
            <a:custGeom>
              <a:avLst/>
              <a:gdLst/>
              <a:ahLst/>
              <a:cxnLst/>
              <a:rect l="l" t="t" r="r" b="b"/>
              <a:pathLst>
                <a:path w="717105" h="358249">
                  <a:moveTo>
                    <a:pt x="145014" y="0"/>
                  </a:moveTo>
                  <a:lnTo>
                    <a:pt x="572091" y="0"/>
                  </a:lnTo>
                  <a:cubicBezTo>
                    <a:pt x="610551" y="0"/>
                    <a:pt x="647436" y="15278"/>
                    <a:pt x="674631" y="42474"/>
                  </a:cubicBezTo>
                  <a:cubicBezTo>
                    <a:pt x="701827" y="69669"/>
                    <a:pt x="717105" y="106554"/>
                    <a:pt x="717105" y="145014"/>
                  </a:cubicBezTo>
                  <a:lnTo>
                    <a:pt x="717105" y="213235"/>
                  </a:lnTo>
                  <a:cubicBezTo>
                    <a:pt x="717105" y="293324"/>
                    <a:pt x="652180" y="358249"/>
                    <a:pt x="572091" y="358249"/>
                  </a:cubicBezTo>
                  <a:lnTo>
                    <a:pt x="145014" y="358249"/>
                  </a:lnTo>
                  <a:cubicBezTo>
                    <a:pt x="64925" y="358249"/>
                    <a:pt x="0" y="293324"/>
                    <a:pt x="0" y="213235"/>
                  </a:cubicBezTo>
                  <a:lnTo>
                    <a:pt x="0" y="145014"/>
                  </a:lnTo>
                  <a:cubicBezTo>
                    <a:pt x="0" y="64925"/>
                    <a:pt x="64925" y="0"/>
                    <a:pt x="145014" y="0"/>
                  </a:cubicBezTo>
                  <a:close/>
                </a:path>
              </a:pathLst>
            </a:custGeom>
            <a:solidFill>
              <a:srgbClr val="A6A6A6"/>
            </a:solidFill>
          </p:spPr>
        </p:sp>
        <p:sp>
          <p:nvSpPr>
            <p:cNvPr id="7" name="TextBox 7"/>
            <p:cNvSpPr txBox="1"/>
            <p:nvPr/>
          </p:nvSpPr>
          <p:spPr>
            <a:xfrm>
              <a:off x="0" y="-123825"/>
              <a:ext cx="717105" cy="482074"/>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Morse Code</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8" name="Group 8"/>
          <p:cNvGrpSpPr/>
          <p:nvPr/>
        </p:nvGrpSpPr>
        <p:grpSpPr>
          <a:xfrm rot="0">
            <a:off x="13548475" y="3637581"/>
            <a:ext cx="2995265" cy="1360228"/>
            <a:chOff x="0" y="0"/>
            <a:chExt cx="788876" cy="358249"/>
          </a:xfrm>
        </p:grpSpPr>
        <p:sp>
          <p:nvSpPr>
            <p:cNvPr id="9" name="Freeform 9"/>
            <p:cNvSpPr/>
            <p:nvPr/>
          </p:nvSpPr>
          <p:spPr>
            <a:xfrm>
              <a:off x="0" y="0"/>
              <a:ext cx="788876" cy="358249"/>
            </a:xfrm>
            <a:custGeom>
              <a:avLst/>
              <a:gdLst/>
              <a:ahLst/>
              <a:cxnLst/>
              <a:rect l="l" t="t" r="r" b="b"/>
              <a:pathLst>
                <a:path w="788876" h="358249">
                  <a:moveTo>
                    <a:pt x="131821" y="0"/>
                  </a:moveTo>
                  <a:lnTo>
                    <a:pt x="657056" y="0"/>
                  </a:lnTo>
                  <a:cubicBezTo>
                    <a:pt x="692017" y="0"/>
                    <a:pt x="725546" y="13888"/>
                    <a:pt x="750267" y="38609"/>
                  </a:cubicBezTo>
                  <a:cubicBezTo>
                    <a:pt x="774988" y="63331"/>
                    <a:pt x="788876" y="96860"/>
                    <a:pt x="788876" y="131821"/>
                  </a:cubicBezTo>
                  <a:lnTo>
                    <a:pt x="788876" y="226429"/>
                  </a:lnTo>
                  <a:cubicBezTo>
                    <a:pt x="788876" y="261390"/>
                    <a:pt x="774988" y="294919"/>
                    <a:pt x="750267" y="319640"/>
                  </a:cubicBezTo>
                  <a:cubicBezTo>
                    <a:pt x="725546" y="344361"/>
                    <a:pt x="692017" y="358249"/>
                    <a:pt x="657056" y="358249"/>
                  </a:cubicBezTo>
                  <a:lnTo>
                    <a:pt x="131821" y="358249"/>
                  </a:lnTo>
                  <a:cubicBezTo>
                    <a:pt x="96860" y="358249"/>
                    <a:pt x="63331" y="344361"/>
                    <a:pt x="38609" y="319640"/>
                  </a:cubicBezTo>
                  <a:cubicBezTo>
                    <a:pt x="13888" y="294919"/>
                    <a:pt x="0" y="261390"/>
                    <a:pt x="0" y="226429"/>
                  </a:cubicBezTo>
                  <a:lnTo>
                    <a:pt x="0" y="131821"/>
                  </a:lnTo>
                  <a:cubicBezTo>
                    <a:pt x="0" y="96860"/>
                    <a:pt x="13888" y="63331"/>
                    <a:pt x="38609" y="38609"/>
                  </a:cubicBezTo>
                  <a:cubicBezTo>
                    <a:pt x="63331" y="13888"/>
                    <a:pt x="96860" y="0"/>
                    <a:pt x="131821" y="0"/>
                  </a:cubicBezTo>
                  <a:close/>
                </a:path>
              </a:pathLst>
            </a:custGeom>
            <a:solidFill>
              <a:srgbClr val="A6A6A6"/>
            </a:solidFill>
          </p:spPr>
        </p:sp>
        <p:sp>
          <p:nvSpPr>
            <p:cNvPr id="10" name="TextBox 10"/>
            <p:cNvSpPr txBox="1"/>
            <p:nvPr/>
          </p:nvSpPr>
          <p:spPr>
            <a:xfrm>
              <a:off x="0" y="-123825"/>
              <a:ext cx="788876" cy="482074"/>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Text</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11" name="Group 11"/>
          <p:cNvGrpSpPr/>
          <p:nvPr/>
        </p:nvGrpSpPr>
        <p:grpSpPr>
          <a:xfrm rot="0">
            <a:off x="1521150" y="3469122"/>
            <a:ext cx="2995265" cy="1528686"/>
            <a:chOff x="0" y="0"/>
            <a:chExt cx="788876" cy="402617"/>
          </a:xfrm>
        </p:grpSpPr>
        <p:sp>
          <p:nvSpPr>
            <p:cNvPr id="12" name="Freeform 12"/>
            <p:cNvSpPr/>
            <p:nvPr/>
          </p:nvSpPr>
          <p:spPr>
            <a:xfrm>
              <a:off x="0" y="0"/>
              <a:ext cx="788876" cy="402617"/>
            </a:xfrm>
            <a:custGeom>
              <a:avLst/>
              <a:gdLst/>
              <a:ahLst/>
              <a:cxnLst/>
              <a:rect l="l" t="t" r="r" b="b"/>
              <a:pathLst>
                <a:path w="788876" h="402617">
                  <a:moveTo>
                    <a:pt x="131821" y="0"/>
                  </a:moveTo>
                  <a:lnTo>
                    <a:pt x="657056" y="0"/>
                  </a:lnTo>
                  <a:cubicBezTo>
                    <a:pt x="692017" y="0"/>
                    <a:pt x="725546" y="13888"/>
                    <a:pt x="750267" y="38609"/>
                  </a:cubicBezTo>
                  <a:cubicBezTo>
                    <a:pt x="774988" y="63331"/>
                    <a:pt x="788876" y="96860"/>
                    <a:pt x="788876" y="131821"/>
                  </a:cubicBezTo>
                  <a:lnTo>
                    <a:pt x="788876" y="270796"/>
                  </a:lnTo>
                  <a:cubicBezTo>
                    <a:pt x="788876" y="305757"/>
                    <a:pt x="774988" y="339286"/>
                    <a:pt x="750267" y="364008"/>
                  </a:cubicBezTo>
                  <a:cubicBezTo>
                    <a:pt x="725546" y="388729"/>
                    <a:pt x="692017" y="402617"/>
                    <a:pt x="657056" y="402617"/>
                  </a:cubicBezTo>
                  <a:lnTo>
                    <a:pt x="131821" y="402617"/>
                  </a:lnTo>
                  <a:cubicBezTo>
                    <a:pt x="96860" y="402617"/>
                    <a:pt x="63331" y="388729"/>
                    <a:pt x="38609" y="364008"/>
                  </a:cubicBezTo>
                  <a:cubicBezTo>
                    <a:pt x="13888" y="339286"/>
                    <a:pt x="0" y="305757"/>
                    <a:pt x="0" y="270796"/>
                  </a:cubicBezTo>
                  <a:lnTo>
                    <a:pt x="0" y="131821"/>
                  </a:lnTo>
                  <a:cubicBezTo>
                    <a:pt x="0" y="96860"/>
                    <a:pt x="13888" y="63331"/>
                    <a:pt x="38609" y="38609"/>
                  </a:cubicBezTo>
                  <a:cubicBezTo>
                    <a:pt x="63331" y="13888"/>
                    <a:pt x="96860" y="0"/>
                    <a:pt x="131821" y="0"/>
                  </a:cubicBezTo>
                  <a:close/>
                </a:path>
              </a:pathLst>
            </a:custGeom>
            <a:solidFill>
              <a:srgbClr val="A6A6A6"/>
            </a:solidFill>
          </p:spPr>
        </p:sp>
        <p:sp>
          <p:nvSpPr>
            <p:cNvPr id="13" name="TextBox 13"/>
            <p:cNvSpPr txBox="1"/>
            <p:nvPr/>
          </p:nvSpPr>
          <p:spPr>
            <a:xfrm>
              <a:off x="0" y="-123825"/>
              <a:ext cx="788876" cy="526442"/>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Speech</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(O/P)</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14" name="Group 14"/>
          <p:cNvGrpSpPr/>
          <p:nvPr/>
        </p:nvGrpSpPr>
        <p:grpSpPr>
          <a:xfrm rot="0">
            <a:off x="1521150" y="7092089"/>
            <a:ext cx="2722758" cy="1528686"/>
            <a:chOff x="0" y="0"/>
            <a:chExt cx="717105" cy="402617"/>
          </a:xfrm>
        </p:grpSpPr>
        <p:sp>
          <p:nvSpPr>
            <p:cNvPr id="15" name="Freeform 15"/>
            <p:cNvSpPr/>
            <p:nvPr/>
          </p:nvSpPr>
          <p:spPr>
            <a:xfrm>
              <a:off x="0" y="0"/>
              <a:ext cx="717105" cy="402617"/>
            </a:xfrm>
            <a:custGeom>
              <a:avLst/>
              <a:gdLst/>
              <a:ahLst/>
              <a:cxnLst/>
              <a:rect l="l" t="t" r="r" b="b"/>
              <a:pathLst>
                <a:path w="717105" h="402617">
                  <a:moveTo>
                    <a:pt x="145014" y="0"/>
                  </a:moveTo>
                  <a:lnTo>
                    <a:pt x="572091" y="0"/>
                  </a:lnTo>
                  <a:cubicBezTo>
                    <a:pt x="610551" y="0"/>
                    <a:pt x="647436" y="15278"/>
                    <a:pt x="674631" y="42474"/>
                  </a:cubicBezTo>
                  <a:cubicBezTo>
                    <a:pt x="701827" y="69669"/>
                    <a:pt x="717105" y="106554"/>
                    <a:pt x="717105" y="145014"/>
                  </a:cubicBezTo>
                  <a:lnTo>
                    <a:pt x="717105" y="257603"/>
                  </a:lnTo>
                  <a:cubicBezTo>
                    <a:pt x="717105" y="337692"/>
                    <a:pt x="652180" y="402617"/>
                    <a:pt x="572091" y="402617"/>
                  </a:cubicBezTo>
                  <a:lnTo>
                    <a:pt x="145014" y="402617"/>
                  </a:lnTo>
                  <a:cubicBezTo>
                    <a:pt x="64925" y="402617"/>
                    <a:pt x="0" y="337692"/>
                    <a:pt x="0" y="257603"/>
                  </a:cubicBezTo>
                  <a:lnTo>
                    <a:pt x="0" y="145014"/>
                  </a:lnTo>
                  <a:cubicBezTo>
                    <a:pt x="0" y="64925"/>
                    <a:pt x="64925" y="0"/>
                    <a:pt x="145014" y="0"/>
                  </a:cubicBezTo>
                  <a:close/>
                </a:path>
              </a:pathLst>
            </a:custGeom>
            <a:solidFill>
              <a:srgbClr val="A6A6A6"/>
            </a:solidFill>
          </p:spPr>
        </p:sp>
        <p:sp>
          <p:nvSpPr>
            <p:cNvPr id="16" name="TextBox 16"/>
            <p:cNvSpPr txBox="1"/>
            <p:nvPr/>
          </p:nvSpPr>
          <p:spPr>
            <a:xfrm>
              <a:off x="0" y="-123825"/>
              <a:ext cx="717105" cy="526442"/>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Button</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(I/P)</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sp>
        <p:nvSpPr>
          <p:cNvPr id="17" name="AutoShape 17"/>
          <p:cNvSpPr/>
          <p:nvPr/>
        </p:nvSpPr>
        <p:spPr>
          <a:xfrm>
            <a:off x="4243909" y="7856432"/>
            <a:ext cx="9577072" cy="84229"/>
          </a:xfrm>
          <a:prstGeom prst="line">
            <a:avLst/>
          </a:prstGeom>
          <a:ln w="38100" cap="flat">
            <a:solidFill>
              <a:srgbClr val="000000"/>
            </a:solidFill>
            <a:prstDash val="solid"/>
            <a:headEnd type="none" w="sm" len="sm"/>
            <a:tailEnd type="arrow" w="med" len="sm"/>
          </a:ln>
        </p:spPr>
      </p:sp>
      <p:sp>
        <p:nvSpPr>
          <p:cNvPr id="18" name="AutoShape 18"/>
          <p:cNvSpPr/>
          <p:nvPr/>
        </p:nvSpPr>
        <p:spPr>
          <a:xfrm flipV="1">
            <a:off x="16543739" y="4317695"/>
            <a:ext cx="0" cy="3622967"/>
          </a:xfrm>
          <a:prstGeom prst="line">
            <a:avLst/>
          </a:prstGeom>
          <a:ln w="38100" cap="flat">
            <a:solidFill>
              <a:srgbClr val="000000"/>
            </a:solidFill>
            <a:prstDash val="solid"/>
            <a:headEnd type="none" w="sm" len="sm"/>
            <a:tailEnd type="arrow" w="med" len="sm"/>
          </a:ln>
        </p:spPr>
      </p:sp>
      <p:sp>
        <p:nvSpPr>
          <p:cNvPr id="19" name="AutoShape 19"/>
          <p:cNvSpPr/>
          <p:nvPr/>
        </p:nvSpPr>
        <p:spPr>
          <a:xfrm flipH="1" flipV="1">
            <a:off x="4516415" y="4233465"/>
            <a:ext cx="9032060" cy="84229"/>
          </a:xfrm>
          <a:prstGeom prst="line">
            <a:avLst/>
          </a:prstGeom>
          <a:ln w="38100" cap="flat">
            <a:solidFill>
              <a:srgbClr val="000000"/>
            </a:solidFill>
            <a:prstDash val="solid"/>
            <a:headEnd type="none" w="sm" len="sm"/>
            <a:tailEnd type="arrow" w="med" len="sm"/>
          </a:ln>
        </p:spPr>
      </p:sp>
      <p:sp>
        <p:nvSpPr>
          <p:cNvPr id="20" name="Freeform 20"/>
          <p:cNvSpPr/>
          <p:nvPr/>
        </p:nvSpPr>
        <p:spPr>
          <a:xfrm>
            <a:off x="15828178" y="5413617"/>
            <a:ext cx="1431122" cy="1431122"/>
          </a:xfrm>
          <a:custGeom>
            <a:avLst/>
            <a:gdLst/>
            <a:ahLst/>
            <a:cxnLst/>
            <a:rect l="l" t="t" r="r" b="b"/>
            <a:pathLst>
              <a:path w="1431122" h="1431122">
                <a:moveTo>
                  <a:pt x="0" y="0"/>
                </a:moveTo>
                <a:lnTo>
                  <a:pt x="1431122" y="0"/>
                </a:lnTo>
                <a:lnTo>
                  <a:pt x="1431122" y="1431122"/>
                </a:lnTo>
                <a:lnTo>
                  <a:pt x="0" y="1431122"/>
                </a:lnTo>
                <a:lnTo>
                  <a:pt x="0" y="0"/>
                </a:lnTo>
                <a:close/>
              </a:path>
            </a:pathLst>
          </a:custGeom>
          <a:blipFill>
            <a:blip r:embed="rId2"/>
            <a:stretch>
              <a:fillRect/>
            </a:stretch>
          </a:blipFill>
        </p:spPr>
      </p:sp>
      <p:sp>
        <p:nvSpPr>
          <p:cNvPr id="21" name="Freeform 21"/>
          <p:cNvSpPr/>
          <p:nvPr/>
        </p:nvSpPr>
        <p:spPr>
          <a:xfrm>
            <a:off x="9748005" y="6855697"/>
            <a:ext cx="2797031" cy="2169928"/>
          </a:xfrm>
          <a:custGeom>
            <a:avLst/>
            <a:gdLst/>
            <a:ahLst/>
            <a:cxnLst/>
            <a:rect l="l" t="t" r="r" b="b"/>
            <a:pathLst>
              <a:path w="2797031" h="2169928">
                <a:moveTo>
                  <a:pt x="0" y="0"/>
                </a:moveTo>
                <a:lnTo>
                  <a:pt x="2797032" y="0"/>
                </a:lnTo>
                <a:lnTo>
                  <a:pt x="2797032" y="2169929"/>
                </a:lnTo>
                <a:lnTo>
                  <a:pt x="0" y="2169929"/>
                </a:lnTo>
                <a:lnTo>
                  <a:pt x="0" y="0"/>
                </a:lnTo>
                <a:close/>
              </a:path>
            </a:pathLst>
          </a:custGeom>
          <a:blipFill>
            <a:blip r:embed="rId3"/>
            <a:stretch>
              <a:fillRect l="-2545" r="-2545"/>
            </a:stretch>
          </a:blipFill>
        </p:spPr>
      </p:sp>
      <p:sp>
        <p:nvSpPr>
          <p:cNvPr id="22" name="Freeform 22"/>
          <p:cNvSpPr/>
          <p:nvPr/>
        </p:nvSpPr>
        <p:spPr>
          <a:xfrm>
            <a:off x="8316884" y="3517905"/>
            <a:ext cx="1431122" cy="1431122"/>
          </a:xfrm>
          <a:custGeom>
            <a:avLst/>
            <a:gdLst/>
            <a:ahLst/>
            <a:cxnLst/>
            <a:rect l="l" t="t" r="r" b="b"/>
            <a:pathLst>
              <a:path w="1431122" h="1431122">
                <a:moveTo>
                  <a:pt x="0" y="0"/>
                </a:moveTo>
                <a:lnTo>
                  <a:pt x="1431121" y="0"/>
                </a:lnTo>
                <a:lnTo>
                  <a:pt x="1431121" y="1431121"/>
                </a:lnTo>
                <a:lnTo>
                  <a:pt x="0" y="1431121"/>
                </a:lnTo>
                <a:lnTo>
                  <a:pt x="0" y="0"/>
                </a:lnTo>
                <a:close/>
              </a:path>
            </a:pathLst>
          </a:custGeom>
          <a:blipFill>
            <a:blip r:embed="rId2"/>
            <a:stretch>
              <a:fillRect/>
            </a:stretch>
          </a:blipFill>
        </p:spPr>
      </p:sp>
      <p:sp>
        <p:nvSpPr>
          <p:cNvPr id="23" name="Freeform 23"/>
          <p:cNvSpPr/>
          <p:nvPr/>
        </p:nvSpPr>
        <p:spPr>
          <a:xfrm>
            <a:off x="5502786" y="6844739"/>
            <a:ext cx="2470398" cy="2019802"/>
          </a:xfrm>
          <a:custGeom>
            <a:avLst/>
            <a:gdLst/>
            <a:ahLst/>
            <a:cxnLst/>
            <a:rect l="l" t="t" r="r" b="b"/>
            <a:pathLst>
              <a:path w="2470398" h="2019802">
                <a:moveTo>
                  <a:pt x="0" y="0"/>
                </a:moveTo>
                <a:lnTo>
                  <a:pt x="2470398" y="0"/>
                </a:lnTo>
                <a:lnTo>
                  <a:pt x="2470398" y="2019802"/>
                </a:lnTo>
                <a:lnTo>
                  <a:pt x="0" y="2019802"/>
                </a:lnTo>
                <a:lnTo>
                  <a:pt x="0" y="0"/>
                </a:lnTo>
                <a:close/>
              </a:path>
            </a:pathLst>
          </a:custGeom>
          <a:blipFill>
            <a:blip r:embed="rId4"/>
            <a:stretch>
              <a:fillRect l="-61180" t="-201524" r="-66518" b="-193578"/>
            </a:stretch>
          </a:blipFill>
        </p:spPr>
      </p:sp>
      <p:sp>
        <p:nvSpPr>
          <p:cNvPr id="24" name="TextBox 24"/>
          <p:cNvSpPr txBox="1"/>
          <p:nvPr/>
        </p:nvSpPr>
        <p:spPr>
          <a:xfrm>
            <a:off x="6737985" y="972415"/>
            <a:ext cx="4812030" cy="1187958"/>
          </a:xfrm>
          <a:prstGeom prst="rect">
            <a:avLst/>
          </a:prstGeom>
        </p:spPr>
        <p:txBody>
          <a:bodyPr lIns="0" tIns="0" rIns="0" bIns="0" rtlCol="0" anchor="t">
            <a:spAutoFit/>
          </a:bodyPr>
          <a:lstStyle/>
          <a:p>
            <a:pPr algn="ctr">
              <a:lnSpc>
                <a:spcPts val="9855"/>
              </a:lnSpc>
              <a:spcBef>
                <a:spcPct val="0"/>
              </a:spcBef>
            </a:pPr>
            <a:r>
              <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rPr>
              <a:t>Methodology</a:t>
            </a:r>
            <a:endPar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25" name="TextBox 25"/>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04</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769545" y="1033463"/>
            <a:ext cx="13303470"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grpSp>
        <p:nvGrpSpPr>
          <p:cNvPr id="5" name="Group 5"/>
          <p:cNvGrpSpPr/>
          <p:nvPr/>
        </p:nvGrpSpPr>
        <p:grpSpPr>
          <a:xfrm rot="0">
            <a:off x="13973381" y="7412947"/>
            <a:ext cx="2722758" cy="1360228"/>
            <a:chOff x="0" y="0"/>
            <a:chExt cx="717105" cy="358249"/>
          </a:xfrm>
        </p:grpSpPr>
        <p:sp>
          <p:nvSpPr>
            <p:cNvPr id="6" name="Freeform 6"/>
            <p:cNvSpPr/>
            <p:nvPr/>
          </p:nvSpPr>
          <p:spPr>
            <a:xfrm>
              <a:off x="0" y="0"/>
              <a:ext cx="717105" cy="358249"/>
            </a:xfrm>
            <a:custGeom>
              <a:avLst/>
              <a:gdLst/>
              <a:ahLst/>
              <a:cxnLst/>
              <a:rect l="l" t="t" r="r" b="b"/>
              <a:pathLst>
                <a:path w="717105" h="358249">
                  <a:moveTo>
                    <a:pt x="145014" y="0"/>
                  </a:moveTo>
                  <a:lnTo>
                    <a:pt x="572091" y="0"/>
                  </a:lnTo>
                  <a:cubicBezTo>
                    <a:pt x="610551" y="0"/>
                    <a:pt x="647436" y="15278"/>
                    <a:pt x="674631" y="42474"/>
                  </a:cubicBezTo>
                  <a:cubicBezTo>
                    <a:pt x="701827" y="69669"/>
                    <a:pt x="717105" y="106554"/>
                    <a:pt x="717105" y="145014"/>
                  </a:cubicBezTo>
                  <a:lnTo>
                    <a:pt x="717105" y="213235"/>
                  </a:lnTo>
                  <a:cubicBezTo>
                    <a:pt x="717105" y="293324"/>
                    <a:pt x="652180" y="358249"/>
                    <a:pt x="572091" y="358249"/>
                  </a:cubicBezTo>
                  <a:lnTo>
                    <a:pt x="145014" y="358249"/>
                  </a:lnTo>
                  <a:cubicBezTo>
                    <a:pt x="64925" y="358249"/>
                    <a:pt x="0" y="293324"/>
                    <a:pt x="0" y="213235"/>
                  </a:cubicBezTo>
                  <a:lnTo>
                    <a:pt x="0" y="145014"/>
                  </a:lnTo>
                  <a:cubicBezTo>
                    <a:pt x="0" y="64925"/>
                    <a:pt x="64925" y="0"/>
                    <a:pt x="145014" y="0"/>
                  </a:cubicBezTo>
                  <a:close/>
                </a:path>
              </a:pathLst>
            </a:custGeom>
            <a:solidFill>
              <a:srgbClr val="A6A6A6"/>
            </a:solidFill>
          </p:spPr>
        </p:sp>
        <p:sp>
          <p:nvSpPr>
            <p:cNvPr id="7" name="TextBox 7"/>
            <p:cNvSpPr txBox="1"/>
            <p:nvPr/>
          </p:nvSpPr>
          <p:spPr>
            <a:xfrm>
              <a:off x="0" y="-123825"/>
              <a:ext cx="717105" cy="482074"/>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Morse Code</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8" name="Group 8"/>
          <p:cNvGrpSpPr/>
          <p:nvPr/>
        </p:nvGrpSpPr>
        <p:grpSpPr>
          <a:xfrm rot="0">
            <a:off x="13700875" y="3789981"/>
            <a:ext cx="2995265" cy="1360228"/>
            <a:chOff x="0" y="0"/>
            <a:chExt cx="788876" cy="358249"/>
          </a:xfrm>
        </p:grpSpPr>
        <p:sp>
          <p:nvSpPr>
            <p:cNvPr id="9" name="Freeform 9"/>
            <p:cNvSpPr/>
            <p:nvPr/>
          </p:nvSpPr>
          <p:spPr>
            <a:xfrm>
              <a:off x="0" y="0"/>
              <a:ext cx="788876" cy="358249"/>
            </a:xfrm>
            <a:custGeom>
              <a:avLst/>
              <a:gdLst/>
              <a:ahLst/>
              <a:cxnLst/>
              <a:rect l="l" t="t" r="r" b="b"/>
              <a:pathLst>
                <a:path w="788876" h="358249">
                  <a:moveTo>
                    <a:pt x="131821" y="0"/>
                  </a:moveTo>
                  <a:lnTo>
                    <a:pt x="657056" y="0"/>
                  </a:lnTo>
                  <a:cubicBezTo>
                    <a:pt x="692017" y="0"/>
                    <a:pt x="725546" y="13888"/>
                    <a:pt x="750267" y="38609"/>
                  </a:cubicBezTo>
                  <a:cubicBezTo>
                    <a:pt x="774988" y="63331"/>
                    <a:pt x="788876" y="96860"/>
                    <a:pt x="788876" y="131821"/>
                  </a:cubicBezTo>
                  <a:lnTo>
                    <a:pt x="788876" y="226429"/>
                  </a:lnTo>
                  <a:cubicBezTo>
                    <a:pt x="788876" y="261390"/>
                    <a:pt x="774988" y="294919"/>
                    <a:pt x="750267" y="319640"/>
                  </a:cubicBezTo>
                  <a:cubicBezTo>
                    <a:pt x="725546" y="344361"/>
                    <a:pt x="692017" y="358249"/>
                    <a:pt x="657056" y="358249"/>
                  </a:cubicBezTo>
                  <a:lnTo>
                    <a:pt x="131821" y="358249"/>
                  </a:lnTo>
                  <a:cubicBezTo>
                    <a:pt x="96860" y="358249"/>
                    <a:pt x="63331" y="344361"/>
                    <a:pt x="38609" y="319640"/>
                  </a:cubicBezTo>
                  <a:cubicBezTo>
                    <a:pt x="13888" y="294919"/>
                    <a:pt x="0" y="261390"/>
                    <a:pt x="0" y="226429"/>
                  </a:cubicBezTo>
                  <a:lnTo>
                    <a:pt x="0" y="131821"/>
                  </a:lnTo>
                  <a:cubicBezTo>
                    <a:pt x="0" y="96860"/>
                    <a:pt x="13888" y="63331"/>
                    <a:pt x="38609" y="38609"/>
                  </a:cubicBezTo>
                  <a:cubicBezTo>
                    <a:pt x="63331" y="13888"/>
                    <a:pt x="96860" y="0"/>
                    <a:pt x="131821" y="0"/>
                  </a:cubicBezTo>
                  <a:close/>
                </a:path>
              </a:pathLst>
            </a:custGeom>
            <a:solidFill>
              <a:srgbClr val="A6A6A6"/>
            </a:solidFill>
          </p:spPr>
        </p:sp>
        <p:sp>
          <p:nvSpPr>
            <p:cNvPr id="10" name="TextBox 10"/>
            <p:cNvSpPr txBox="1"/>
            <p:nvPr/>
          </p:nvSpPr>
          <p:spPr>
            <a:xfrm>
              <a:off x="0" y="-123825"/>
              <a:ext cx="788876" cy="482074"/>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Text</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11" name="Group 11"/>
          <p:cNvGrpSpPr/>
          <p:nvPr/>
        </p:nvGrpSpPr>
        <p:grpSpPr>
          <a:xfrm rot="0">
            <a:off x="1673550" y="3621522"/>
            <a:ext cx="2995265" cy="1528686"/>
            <a:chOff x="0" y="0"/>
            <a:chExt cx="788876" cy="402617"/>
          </a:xfrm>
        </p:grpSpPr>
        <p:sp>
          <p:nvSpPr>
            <p:cNvPr id="12" name="Freeform 12"/>
            <p:cNvSpPr/>
            <p:nvPr/>
          </p:nvSpPr>
          <p:spPr>
            <a:xfrm>
              <a:off x="0" y="0"/>
              <a:ext cx="788876" cy="402617"/>
            </a:xfrm>
            <a:custGeom>
              <a:avLst/>
              <a:gdLst/>
              <a:ahLst/>
              <a:cxnLst/>
              <a:rect l="l" t="t" r="r" b="b"/>
              <a:pathLst>
                <a:path w="788876" h="402617">
                  <a:moveTo>
                    <a:pt x="131821" y="0"/>
                  </a:moveTo>
                  <a:lnTo>
                    <a:pt x="657056" y="0"/>
                  </a:lnTo>
                  <a:cubicBezTo>
                    <a:pt x="692017" y="0"/>
                    <a:pt x="725546" y="13888"/>
                    <a:pt x="750267" y="38609"/>
                  </a:cubicBezTo>
                  <a:cubicBezTo>
                    <a:pt x="774988" y="63331"/>
                    <a:pt x="788876" y="96860"/>
                    <a:pt x="788876" y="131821"/>
                  </a:cubicBezTo>
                  <a:lnTo>
                    <a:pt x="788876" y="270796"/>
                  </a:lnTo>
                  <a:cubicBezTo>
                    <a:pt x="788876" y="305757"/>
                    <a:pt x="774988" y="339286"/>
                    <a:pt x="750267" y="364008"/>
                  </a:cubicBezTo>
                  <a:cubicBezTo>
                    <a:pt x="725546" y="388729"/>
                    <a:pt x="692017" y="402617"/>
                    <a:pt x="657056" y="402617"/>
                  </a:cubicBezTo>
                  <a:lnTo>
                    <a:pt x="131821" y="402617"/>
                  </a:lnTo>
                  <a:cubicBezTo>
                    <a:pt x="96860" y="402617"/>
                    <a:pt x="63331" y="388729"/>
                    <a:pt x="38609" y="364008"/>
                  </a:cubicBezTo>
                  <a:cubicBezTo>
                    <a:pt x="13888" y="339286"/>
                    <a:pt x="0" y="305757"/>
                    <a:pt x="0" y="270796"/>
                  </a:cubicBezTo>
                  <a:lnTo>
                    <a:pt x="0" y="131821"/>
                  </a:lnTo>
                  <a:cubicBezTo>
                    <a:pt x="0" y="96860"/>
                    <a:pt x="13888" y="63331"/>
                    <a:pt x="38609" y="38609"/>
                  </a:cubicBezTo>
                  <a:cubicBezTo>
                    <a:pt x="63331" y="13888"/>
                    <a:pt x="96860" y="0"/>
                    <a:pt x="131821" y="0"/>
                  </a:cubicBezTo>
                  <a:close/>
                </a:path>
              </a:pathLst>
            </a:custGeom>
            <a:solidFill>
              <a:srgbClr val="A6A6A6"/>
            </a:solidFill>
          </p:spPr>
        </p:sp>
        <p:sp>
          <p:nvSpPr>
            <p:cNvPr id="13" name="TextBox 13"/>
            <p:cNvSpPr txBox="1"/>
            <p:nvPr/>
          </p:nvSpPr>
          <p:spPr>
            <a:xfrm>
              <a:off x="0" y="-123825"/>
              <a:ext cx="788876" cy="526442"/>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Vibrations</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(O/P)</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grpSp>
        <p:nvGrpSpPr>
          <p:cNvPr id="14" name="Group 14"/>
          <p:cNvGrpSpPr/>
          <p:nvPr/>
        </p:nvGrpSpPr>
        <p:grpSpPr>
          <a:xfrm rot="0">
            <a:off x="1673550" y="7244489"/>
            <a:ext cx="2722758" cy="1528686"/>
            <a:chOff x="0" y="0"/>
            <a:chExt cx="717105" cy="402617"/>
          </a:xfrm>
        </p:grpSpPr>
        <p:sp>
          <p:nvSpPr>
            <p:cNvPr id="15" name="Freeform 15"/>
            <p:cNvSpPr/>
            <p:nvPr/>
          </p:nvSpPr>
          <p:spPr>
            <a:xfrm>
              <a:off x="0" y="0"/>
              <a:ext cx="717105" cy="402617"/>
            </a:xfrm>
            <a:custGeom>
              <a:avLst/>
              <a:gdLst/>
              <a:ahLst/>
              <a:cxnLst/>
              <a:rect l="l" t="t" r="r" b="b"/>
              <a:pathLst>
                <a:path w="717105" h="402617">
                  <a:moveTo>
                    <a:pt x="145014" y="0"/>
                  </a:moveTo>
                  <a:lnTo>
                    <a:pt x="572091" y="0"/>
                  </a:lnTo>
                  <a:cubicBezTo>
                    <a:pt x="610551" y="0"/>
                    <a:pt x="647436" y="15278"/>
                    <a:pt x="674631" y="42474"/>
                  </a:cubicBezTo>
                  <a:cubicBezTo>
                    <a:pt x="701827" y="69669"/>
                    <a:pt x="717105" y="106554"/>
                    <a:pt x="717105" y="145014"/>
                  </a:cubicBezTo>
                  <a:lnTo>
                    <a:pt x="717105" y="257603"/>
                  </a:lnTo>
                  <a:cubicBezTo>
                    <a:pt x="717105" y="337692"/>
                    <a:pt x="652180" y="402617"/>
                    <a:pt x="572091" y="402617"/>
                  </a:cubicBezTo>
                  <a:lnTo>
                    <a:pt x="145014" y="402617"/>
                  </a:lnTo>
                  <a:cubicBezTo>
                    <a:pt x="64925" y="402617"/>
                    <a:pt x="0" y="337692"/>
                    <a:pt x="0" y="257603"/>
                  </a:cubicBezTo>
                  <a:lnTo>
                    <a:pt x="0" y="145014"/>
                  </a:lnTo>
                  <a:cubicBezTo>
                    <a:pt x="0" y="64925"/>
                    <a:pt x="64925" y="0"/>
                    <a:pt x="145014" y="0"/>
                  </a:cubicBezTo>
                  <a:close/>
                </a:path>
              </a:pathLst>
            </a:custGeom>
            <a:solidFill>
              <a:srgbClr val="A6A6A6"/>
            </a:solidFill>
          </p:spPr>
        </p:sp>
        <p:sp>
          <p:nvSpPr>
            <p:cNvPr id="16" name="TextBox 16"/>
            <p:cNvSpPr txBox="1"/>
            <p:nvPr/>
          </p:nvSpPr>
          <p:spPr>
            <a:xfrm>
              <a:off x="0" y="-123825"/>
              <a:ext cx="717105" cy="526442"/>
            </a:xfrm>
            <a:prstGeom prst="rect">
              <a:avLst/>
            </a:prstGeom>
          </p:spPr>
          <p:txBody>
            <a:bodyPr lIns="50800" tIns="50800" rIns="50800" bIns="50800" rtlCol="0" anchor="ctr"/>
            <a:lstStyle/>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Speech</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5850"/>
                </a:lnSpc>
              </a:pPr>
              <a:r>
                <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rPr>
                <a:t>(I/P)</a:t>
              </a:r>
              <a:endParaRPr lang="en-US" sz="3900" b="1" spc="15">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sp>
        <p:nvSpPr>
          <p:cNvPr id="17" name="AutoShape 17"/>
          <p:cNvSpPr/>
          <p:nvPr/>
        </p:nvSpPr>
        <p:spPr>
          <a:xfrm>
            <a:off x="4396309" y="8008832"/>
            <a:ext cx="9577072" cy="84229"/>
          </a:xfrm>
          <a:prstGeom prst="line">
            <a:avLst/>
          </a:prstGeom>
          <a:ln w="38100" cap="flat">
            <a:solidFill>
              <a:srgbClr val="000000"/>
            </a:solidFill>
            <a:prstDash val="solid"/>
            <a:headEnd type="none" w="sm" len="sm"/>
            <a:tailEnd type="arrow" w="med" len="sm"/>
          </a:ln>
        </p:spPr>
      </p:sp>
      <p:sp>
        <p:nvSpPr>
          <p:cNvPr id="18" name="AutoShape 18"/>
          <p:cNvSpPr/>
          <p:nvPr/>
        </p:nvSpPr>
        <p:spPr>
          <a:xfrm flipV="1">
            <a:off x="16696139" y="4470095"/>
            <a:ext cx="0" cy="3622967"/>
          </a:xfrm>
          <a:prstGeom prst="line">
            <a:avLst/>
          </a:prstGeom>
          <a:ln w="38100" cap="flat">
            <a:solidFill>
              <a:srgbClr val="000000"/>
            </a:solidFill>
            <a:prstDash val="solid"/>
            <a:headEnd type="none" w="sm" len="sm"/>
            <a:tailEnd type="arrow" w="med" len="sm"/>
          </a:ln>
        </p:spPr>
      </p:sp>
      <p:sp>
        <p:nvSpPr>
          <p:cNvPr id="19" name="AutoShape 19"/>
          <p:cNvSpPr/>
          <p:nvPr/>
        </p:nvSpPr>
        <p:spPr>
          <a:xfrm flipH="1" flipV="1">
            <a:off x="4668815" y="4385865"/>
            <a:ext cx="9032060" cy="84229"/>
          </a:xfrm>
          <a:prstGeom prst="line">
            <a:avLst/>
          </a:prstGeom>
          <a:ln w="38100" cap="flat">
            <a:solidFill>
              <a:srgbClr val="000000"/>
            </a:solidFill>
            <a:prstDash val="solid"/>
            <a:headEnd type="none" w="sm" len="sm"/>
            <a:tailEnd type="arrow" w="med" len="sm"/>
          </a:ln>
        </p:spPr>
      </p:sp>
      <p:sp>
        <p:nvSpPr>
          <p:cNvPr id="20" name="Freeform 20"/>
          <p:cNvSpPr/>
          <p:nvPr/>
        </p:nvSpPr>
        <p:spPr>
          <a:xfrm>
            <a:off x="8469284" y="7293271"/>
            <a:ext cx="1431122" cy="1431122"/>
          </a:xfrm>
          <a:custGeom>
            <a:avLst/>
            <a:gdLst/>
            <a:ahLst/>
            <a:cxnLst/>
            <a:rect l="l" t="t" r="r" b="b"/>
            <a:pathLst>
              <a:path w="1431122" h="1431122">
                <a:moveTo>
                  <a:pt x="0" y="0"/>
                </a:moveTo>
                <a:lnTo>
                  <a:pt x="1431121" y="0"/>
                </a:lnTo>
                <a:lnTo>
                  <a:pt x="1431121" y="1431122"/>
                </a:lnTo>
                <a:lnTo>
                  <a:pt x="0" y="1431122"/>
                </a:lnTo>
                <a:lnTo>
                  <a:pt x="0" y="0"/>
                </a:lnTo>
                <a:close/>
              </a:path>
            </a:pathLst>
          </a:custGeom>
          <a:blipFill>
            <a:blip r:embed="rId2"/>
            <a:stretch>
              <a:fillRect/>
            </a:stretch>
          </a:blipFill>
        </p:spPr>
      </p:sp>
      <p:sp>
        <p:nvSpPr>
          <p:cNvPr id="21" name="Freeform 21"/>
          <p:cNvSpPr/>
          <p:nvPr/>
        </p:nvSpPr>
        <p:spPr>
          <a:xfrm>
            <a:off x="10151500" y="3385130"/>
            <a:ext cx="2797031" cy="2169928"/>
          </a:xfrm>
          <a:custGeom>
            <a:avLst/>
            <a:gdLst/>
            <a:ahLst/>
            <a:cxnLst/>
            <a:rect l="l" t="t" r="r" b="b"/>
            <a:pathLst>
              <a:path w="2797031" h="2169928">
                <a:moveTo>
                  <a:pt x="0" y="0"/>
                </a:moveTo>
                <a:lnTo>
                  <a:pt x="2797031" y="0"/>
                </a:lnTo>
                <a:lnTo>
                  <a:pt x="2797031" y="2169929"/>
                </a:lnTo>
                <a:lnTo>
                  <a:pt x="0" y="2169929"/>
                </a:lnTo>
                <a:lnTo>
                  <a:pt x="0" y="0"/>
                </a:lnTo>
                <a:close/>
              </a:path>
            </a:pathLst>
          </a:custGeom>
          <a:blipFill>
            <a:blip r:embed="rId3"/>
            <a:stretch>
              <a:fillRect l="-2545" r="-2545"/>
            </a:stretch>
          </a:blipFill>
        </p:spPr>
      </p:sp>
      <p:sp>
        <p:nvSpPr>
          <p:cNvPr id="22" name="Freeform 22"/>
          <p:cNvSpPr/>
          <p:nvPr/>
        </p:nvSpPr>
        <p:spPr>
          <a:xfrm>
            <a:off x="5313432" y="3413618"/>
            <a:ext cx="2849106" cy="1944495"/>
          </a:xfrm>
          <a:custGeom>
            <a:avLst/>
            <a:gdLst/>
            <a:ahLst/>
            <a:cxnLst/>
            <a:rect l="l" t="t" r="r" b="b"/>
            <a:pathLst>
              <a:path w="2849106" h="1944495">
                <a:moveTo>
                  <a:pt x="0" y="0"/>
                </a:moveTo>
                <a:lnTo>
                  <a:pt x="2849106" y="0"/>
                </a:lnTo>
                <a:lnTo>
                  <a:pt x="2849106" y="1944495"/>
                </a:lnTo>
                <a:lnTo>
                  <a:pt x="0" y="1944495"/>
                </a:lnTo>
                <a:lnTo>
                  <a:pt x="0" y="0"/>
                </a:lnTo>
                <a:close/>
              </a:path>
            </a:pathLst>
          </a:custGeom>
          <a:blipFill>
            <a:blip r:embed="rId4"/>
            <a:stretch>
              <a:fillRect l="-25505" t="-85189" b="-141731"/>
            </a:stretch>
          </a:blipFill>
        </p:spPr>
      </p:sp>
      <p:sp>
        <p:nvSpPr>
          <p:cNvPr id="23" name="TextBox 23"/>
          <p:cNvSpPr txBox="1"/>
          <p:nvPr/>
        </p:nvSpPr>
        <p:spPr>
          <a:xfrm>
            <a:off x="6737985" y="972415"/>
            <a:ext cx="4812030" cy="1187958"/>
          </a:xfrm>
          <a:prstGeom prst="rect">
            <a:avLst/>
          </a:prstGeom>
        </p:spPr>
        <p:txBody>
          <a:bodyPr lIns="0" tIns="0" rIns="0" bIns="0" rtlCol="0" anchor="t">
            <a:spAutoFit/>
          </a:bodyPr>
          <a:lstStyle/>
          <a:p>
            <a:pPr algn="ctr">
              <a:lnSpc>
                <a:spcPts val="9855"/>
              </a:lnSpc>
              <a:spcBef>
                <a:spcPct val="0"/>
              </a:spcBef>
            </a:pPr>
            <a:r>
              <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rPr>
              <a:t>Methodology</a:t>
            </a:r>
            <a:endPar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24" name="Freeform 24"/>
          <p:cNvSpPr/>
          <p:nvPr/>
        </p:nvSpPr>
        <p:spPr>
          <a:xfrm>
            <a:off x="15980578" y="5566017"/>
            <a:ext cx="1431122" cy="1431122"/>
          </a:xfrm>
          <a:custGeom>
            <a:avLst/>
            <a:gdLst/>
            <a:ahLst/>
            <a:cxnLst/>
            <a:rect l="l" t="t" r="r" b="b"/>
            <a:pathLst>
              <a:path w="1431122" h="1431122">
                <a:moveTo>
                  <a:pt x="0" y="0"/>
                </a:moveTo>
                <a:lnTo>
                  <a:pt x="1431122" y="0"/>
                </a:lnTo>
                <a:lnTo>
                  <a:pt x="1431122" y="1431122"/>
                </a:lnTo>
                <a:lnTo>
                  <a:pt x="0" y="1431122"/>
                </a:lnTo>
                <a:lnTo>
                  <a:pt x="0" y="0"/>
                </a:lnTo>
                <a:close/>
              </a:path>
            </a:pathLst>
          </a:custGeom>
          <a:blipFill>
            <a:blip r:embed="rId2"/>
            <a:stretch>
              <a:fillRect/>
            </a:stretch>
          </a:blipFill>
        </p:spPr>
      </p:sp>
      <p:sp>
        <p:nvSpPr>
          <p:cNvPr id="25" name="TextBox 25"/>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05</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5" name="Freeform 5"/>
          <p:cNvSpPr/>
          <p:nvPr/>
        </p:nvSpPr>
        <p:spPr>
          <a:xfrm>
            <a:off x="191561" y="2982636"/>
            <a:ext cx="10427852" cy="4715769"/>
          </a:xfrm>
          <a:custGeom>
            <a:avLst/>
            <a:gdLst/>
            <a:ahLst/>
            <a:cxnLst/>
            <a:rect l="l" t="t" r="r" b="b"/>
            <a:pathLst>
              <a:path w="10427852" h="4715769">
                <a:moveTo>
                  <a:pt x="0" y="0"/>
                </a:moveTo>
                <a:lnTo>
                  <a:pt x="10427852" y="0"/>
                </a:lnTo>
                <a:lnTo>
                  <a:pt x="10427852" y="4715770"/>
                </a:lnTo>
                <a:lnTo>
                  <a:pt x="0" y="4715770"/>
                </a:lnTo>
                <a:lnTo>
                  <a:pt x="0" y="0"/>
                </a:lnTo>
                <a:close/>
              </a:path>
            </a:pathLst>
          </a:custGeom>
          <a:blipFill>
            <a:blip r:embed="rId2"/>
            <a:stretch>
              <a:fillRect l="-9195" r="-768"/>
            </a:stretch>
          </a:blipFill>
        </p:spPr>
      </p:sp>
      <p:sp>
        <p:nvSpPr>
          <p:cNvPr id="6" name="Freeform 6"/>
          <p:cNvSpPr/>
          <p:nvPr/>
        </p:nvSpPr>
        <p:spPr>
          <a:xfrm>
            <a:off x="11041684" y="2663429"/>
            <a:ext cx="6031330" cy="5354183"/>
          </a:xfrm>
          <a:custGeom>
            <a:avLst/>
            <a:gdLst/>
            <a:ahLst/>
            <a:cxnLst/>
            <a:rect l="l" t="t" r="r" b="b"/>
            <a:pathLst>
              <a:path w="6031330" h="5354183">
                <a:moveTo>
                  <a:pt x="0" y="0"/>
                </a:moveTo>
                <a:lnTo>
                  <a:pt x="6031330" y="0"/>
                </a:lnTo>
                <a:lnTo>
                  <a:pt x="6031330" y="5354184"/>
                </a:lnTo>
                <a:lnTo>
                  <a:pt x="0" y="5354184"/>
                </a:lnTo>
                <a:lnTo>
                  <a:pt x="0" y="0"/>
                </a:lnTo>
                <a:close/>
              </a:path>
            </a:pathLst>
          </a:custGeom>
          <a:blipFill>
            <a:blip r:embed="rId3"/>
            <a:stretch>
              <a:fillRect/>
            </a:stretch>
          </a:blipFill>
        </p:spPr>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06</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7892058" y="1089786"/>
            <a:ext cx="2503884" cy="1187958"/>
          </a:xfrm>
          <a:prstGeom prst="rect">
            <a:avLst/>
          </a:prstGeom>
        </p:spPr>
        <p:txBody>
          <a:bodyPr lIns="0" tIns="0" rIns="0" bIns="0" rtlCol="0" anchor="t">
            <a:spAutoFit/>
          </a:bodyPr>
          <a:lstStyle/>
          <a:p>
            <a:pPr algn="ctr">
              <a:lnSpc>
                <a:spcPts val="9855"/>
              </a:lnSpc>
              <a:spcBef>
                <a:spcPct val="0"/>
              </a:spcBef>
            </a:pPr>
            <a:r>
              <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rPr>
              <a:t>Circuit</a:t>
            </a:r>
            <a:endPar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769545" y="1033463"/>
            <a:ext cx="13117184"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5" name="TextBox 5"/>
          <p:cNvSpPr txBox="1"/>
          <p:nvPr/>
        </p:nvSpPr>
        <p:spPr>
          <a:xfrm>
            <a:off x="2103908" y="3075945"/>
            <a:ext cx="15155392" cy="5035875"/>
          </a:xfrm>
          <a:prstGeom prst="rect">
            <a:avLst/>
          </a:prstGeom>
        </p:spPr>
        <p:txBody>
          <a:bodyPr lIns="0" tIns="0" rIns="0" bIns="0" rtlCol="0" anchor="t">
            <a:spAutoFit/>
          </a:bodyPr>
          <a:lstStyle/>
          <a:p>
            <a:pPr marL="825500" lvl="1" indent="-412750" algn="l">
              <a:lnSpc>
                <a:spcPts val="5735"/>
              </a:lnSpc>
              <a:buFont typeface="Arial" panose="020B0604020202020204"/>
              <a:buChar char="•"/>
            </a:pPr>
            <a:r>
              <a:rPr lang="en-US" sz="3825" spc="15">
                <a:solidFill>
                  <a:srgbClr val="3D3D3D"/>
                </a:solidFill>
                <a:latin typeface="Barlow" panose="00000500000000000000"/>
                <a:ea typeface="Barlow" panose="00000500000000000000"/>
                <a:cs typeface="Barlow" panose="00000500000000000000"/>
                <a:sym typeface="Barlow" panose="00000500000000000000"/>
              </a:rPr>
              <a:t>Integrate two features into one code</a:t>
            </a:r>
            <a:endParaRPr lang="en-US" sz="3825" spc="15">
              <a:solidFill>
                <a:srgbClr val="3D3D3D"/>
              </a:solidFill>
              <a:latin typeface="Barlow" panose="00000500000000000000"/>
              <a:ea typeface="Barlow" panose="00000500000000000000"/>
              <a:cs typeface="Barlow" panose="00000500000000000000"/>
              <a:sym typeface="Barlow" panose="00000500000000000000"/>
            </a:endParaRPr>
          </a:p>
          <a:p>
            <a:pPr marL="825500" lvl="1" indent="-412750" algn="l">
              <a:lnSpc>
                <a:spcPts val="5735"/>
              </a:lnSpc>
              <a:buFont typeface="Arial" panose="020B0604020202020204"/>
              <a:buChar char="•"/>
            </a:pPr>
            <a:r>
              <a:rPr lang="en-US" sz="3825" spc="15">
                <a:solidFill>
                  <a:srgbClr val="3D3D3D"/>
                </a:solidFill>
                <a:latin typeface="Barlow" panose="00000500000000000000"/>
                <a:ea typeface="Barlow" panose="00000500000000000000"/>
                <a:cs typeface="Barlow" panose="00000500000000000000"/>
                <a:sym typeface="Barlow" panose="00000500000000000000"/>
              </a:rPr>
              <a:t>Improved Portability and Design :  A compact wearable device</a:t>
            </a:r>
            <a:endParaRPr lang="en-US" sz="3825" spc="15">
              <a:solidFill>
                <a:srgbClr val="3D3D3D"/>
              </a:solidFill>
              <a:latin typeface="Barlow" panose="00000500000000000000"/>
              <a:ea typeface="Barlow" panose="00000500000000000000"/>
              <a:cs typeface="Barlow" panose="00000500000000000000"/>
              <a:sym typeface="Barlow" panose="00000500000000000000"/>
            </a:endParaRPr>
          </a:p>
          <a:p>
            <a:pPr marL="825500" lvl="1" indent="-412750" algn="l">
              <a:lnSpc>
                <a:spcPts val="5735"/>
              </a:lnSpc>
              <a:buFont typeface="Arial" panose="020B0604020202020204"/>
              <a:buChar char="•"/>
            </a:pPr>
            <a:r>
              <a:rPr lang="en-US" sz="3825" spc="15">
                <a:solidFill>
                  <a:srgbClr val="3D3D3D"/>
                </a:solidFill>
                <a:latin typeface="Barlow" panose="00000500000000000000"/>
                <a:ea typeface="Barlow" panose="00000500000000000000"/>
                <a:cs typeface="Barlow" panose="00000500000000000000"/>
                <a:sym typeface="Barlow" panose="00000500000000000000"/>
              </a:rPr>
              <a:t>Use wireless connection to have the microcontroller elsewhere</a:t>
            </a:r>
            <a:endParaRPr lang="en-US" sz="3825" spc="15">
              <a:solidFill>
                <a:srgbClr val="3D3D3D"/>
              </a:solidFill>
              <a:latin typeface="Barlow" panose="00000500000000000000"/>
              <a:ea typeface="Barlow" panose="00000500000000000000"/>
              <a:cs typeface="Barlow" panose="00000500000000000000"/>
              <a:sym typeface="Barlow" panose="00000500000000000000"/>
            </a:endParaRPr>
          </a:p>
          <a:p>
            <a:pPr marL="825500" lvl="1" indent="-412750" algn="l">
              <a:lnSpc>
                <a:spcPts val="5735"/>
              </a:lnSpc>
              <a:buFont typeface="Arial" panose="020B0604020202020204"/>
              <a:buChar char="•"/>
            </a:pPr>
            <a:r>
              <a:rPr lang="en-US" sz="3825" spc="15">
                <a:solidFill>
                  <a:srgbClr val="3D3D3D"/>
                </a:solidFill>
                <a:latin typeface="Barlow" panose="00000500000000000000"/>
                <a:ea typeface="Barlow" panose="00000500000000000000"/>
                <a:cs typeface="Barlow" panose="00000500000000000000"/>
                <a:sym typeface="Barlow" panose="00000500000000000000"/>
              </a:rPr>
              <a:t>Multi - Language support</a:t>
            </a:r>
            <a:endParaRPr lang="en-US" sz="3825" spc="15">
              <a:solidFill>
                <a:srgbClr val="3D3D3D"/>
              </a:solidFill>
              <a:latin typeface="Barlow" panose="00000500000000000000"/>
              <a:ea typeface="Barlow" panose="00000500000000000000"/>
              <a:cs typeface="Barlow" panose="00000500000000000000"/>
              <a:sym typeface="Barlow" panose="00000500000000000000"/>
            </a:endParaRPr>
          </a:p>
          <a:p>
            <a:pPr marL="825500" lvl="1" indent="-412750" algn="l">
              <a:lnSpc>
                <a:spcPts val="5735"/>
              </a:lnSpc>
              <a:buFont typeface="Arial" panose="020B0604020202020204"/>
              <a:buChar char="•"/>
            </a:pPr>
            <a:r>
              <a:rPr lang="en-US" sz="3825" spc="15">
                <a:solidFill>
                  <a:srgbClr val="3D3D3D"/>
                </a:solidFill>
                <a:latin typeface="Barlow" panose="00000500000000000000"/>
                <a:ea typeface="Barlow" panose="00000500000000000000"/>
                <a:cs typeface="Barlow" panose="00000500000000000000"/>
                <a:sym typeface="Barlow" panose="00000500000000000000"/>
              </a:rPr>
              <a:t>Customization and Personalization</a:t>
            </a:r>
            <a:endParaRPr lang="en-US" sz="3825" spc="15">
              <a:solidFill>
                <a:srgbClr val="3D3D3D"/>
              </a:solidFill>
              <a:latin typeface="Barlow" panose="00000500000000000000"/>
              <a:ea typeface="Barlow" panose="00000500000000000000"/>
              <a:cs typeface="Barlow" panose="00000500000000000000"/>
              <a:sym typeface="Barlow" panose="00000500000000000000"/>
            </a:endParaRPr>
          </a:p>
          <a:p>
            <a:pPr algn="l">
              <a:lnSpc>
                <a:spcPts val="5735"/>
              </a:lnSpc>
            </a:pPr>
          </a:p>
          <a:p>
            <a:pPr algn="l">
              <a:lnSpc>
                <a:spcPts val="5735"/>
              </a:lnSpc>
              <a:spcBef>
                <a:spcPct val="0"/>
              </a:spcBef>
            </a:pPr>
          </a:p>
        </p:txBody>
      </p:sp>
      <p:sp>
        <p:nvSpPr>
          <p:cNvPr id="6" name="Freeform 6"/>
          <p:cNvSpPr/>
          <p:nvPr/>
        </p:nvSpPr>
        <p:spPr>
          <a:xfrm>
            <a:off x="10984186" y="5515578"/>
            <a:ext cx="5902542" cy="3438374"/>
          </a:xfrm>
          <a:custGeom>
            <a:avLst/>
            <a:gdLst/>
            <a:ahLst/>
            <a:cxnLst/>
            <a:rect l="l" t="t" r="r" b="b"/>
            <a:pathLst>
              <a:path w="5902542" h="3438374">
                <a:moveTo>
                  <a:pt x="0" y="0"/>
                </a:moveTo>
                <a:lnTo>
                  <a:pt x="5902542" y="0"/>
                </a:lnTo>
                <a:lnTo>
                  <a:pt x="5902542" y="3438375"/>
                </a:lnTo>
                <a:lnTo>
                  <a:pt x="0" y="3438375"/>
                </a:lnTo>
                <a:lnTo>
                  <a:pt x="0" y="0"/>
                </a:lnTo>
                <a:close/>
              </a:path>
            </a:pathLst>
          </a:custGeom>
          <a:blipFill>
            <a:blip r:embed="rId2"/>
            <a:stretch>
              <a:fillRect/>
            </a:stretch>
          </a:blipFill>
        </p:spPr>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07</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6640915" y="1089786"/>
            <a:ext cx="5006169" cy="1187977"/>
          </a:xfrm>
          <a:prstGeom prst="rect">
            <a:avLst/>
          </a:prstGeom>
        </p:spPr>
        <p:txBody>
          <a:bodyPr lIns="0" tIns="0" rIns="0" bIns="0" rtlCol="0" anchor="t">
            <a:spAutoFit/>
          </a:bodyPr>
          <a:lstStyle/>
          <a:p>
            <a:pPr algn="ctr">
              <a:lnSpc>
                <a:spcPts val="9855"/>
              </a:lnSpc>
              <a:spcBef>
                <a:spcPct val="0"/>
              </a:spcBef>
            </a:pPr>
            <a:r>
              <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rPr>
              <a:t>Future Scope</a:t>
            </a:r>
            <a:endParaRPr lang="en-US" sz="6570" b="1" spc="26">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3769545" y="1033463"/>
            <a:ext cx="13219722"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sp>
      <p:sp>
        <p:nvSpPr>
          <p:cNvPr id="4" name="Freeform 4"/>
          <p:cNvSpPr/>
          <p:nvPr/>
        </p:nvSpPr>
        <p:spPr>
          <a:xfrm>
            <a:off x="350523" y="405281"/>
            <a:ext cx="3506770" cy="1256362"/>
          </a:xfrm>
          <a:custGeom>
            <a:avLst/>
            <a:gdLst/>
            <a:ahLst/>
            <a:cxnLst/>
            <a:rect l="l" t="t" r="r" b="b"/>
            <a:pathLst>
              <a:path w="3506770" h="1256362">
                <a:moveTo>
                  <a:pt x="0" y="0"/>
                </a:moveTo>
                <a:lnTo>
                  <a:pt x="3506770" y="0"/>
                </a:lnTo>
                <a:lnTo>
                  <a:pt x="3506770" y="1256363"/>
                </a:lnTo>
                <a:lnTo>
                  <a:pt x="0" y="1256363"/>
                </a:lnTo>
                <a:lnTo>
                  <a:pt x="0" y="0"/>
                </a:lnTo>
                <a:close/>
              </a:path>
            </a:pathLst>
          </a:custGeom>
          <a:blipFill>
            <a:blip r:embed="rId1"/>
            <a:stretch>
              <a:fillRect/>
            </a:stretch>
          </a:blipFill>
        </p:spPr>
      </p:sp>
      <p:sp>
        <p:nvSpPr>
          <p:cNvPr id="5" name="Freeform 5"/>
          <p:cNvSpPr/>
          <p:nvPr/>
        </p:nvSpPr>
        <p:spPr>
          <a:xfrm>
            <a:off x="1028700" y="2645410"/>
            <a:ext cx="5817870" cy="6348095"/>
          </a:xfrm>
          <a:custGeom>
            <a:avLst/>
            <a:gdLst/>
            <a:ahLst/>
            <a:cxnLst/>
            <a:rect l="l" t="t" r="r" b="b"/>
            <a:pathLst>
              <a:path w="5200296" h="6348080">
                <a:moveTo>
                  <a:pt x="0" y="0"/>
                </a:moveTo>
                <a:lnTo>
                  <a:pt x="5200296" y="0"/>
                </a:lnTo>
                <a:lnTo>
                  <a:pt x="5200296" y="6348080"/>
                </a:lnTo>
                <a:lnTo>
                  <a:pt x="0" y="6348080"/>
                </a:lnTo>
                <a:lnTo>
                  <a:pt x="0" y="0"/>
                </a:lnTo>
                <a:close/>
              </a:path>
            </a:pathLst>
          </a:custGeom>
          <a:blipFill>
            <a:blip r:embed="rId2"/>
            <a:stretch>
              <a:fillRect t="-657" b="-657"/>
            </a:stretch>
          </a:blipFill>
        </p:spPr>
      </p:sp>
      <p:sp>
        <p:nvSpPr>
          <p:cNvPr id="6" name="TextBox 6"/>
          <p:cNvSpPr txBox="1"/>
          <p:nvPr/>
        </p:nvSpPr>
        <p:spPr>
          <a:xfrm>
            <a:off x="16989266" y="826770"/>
            <a:ext cx="270034"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3D3D3D"/>
                </a:solidFill>
                <a:latin typeface="Barlow Bold" panose="00000800000000000000"/>
                <a:ea typeface="Barlow Bold" panose="00000800000000000000"/>
                <a:cs typeface="Barlow Bold" panose="00000800000000000000"/>
                <a:sym typeface="Barlow Bold" panose="00000800000000000000"/>
              </a:rPr>
              <a:t>08</a:t>
            </a:r>
            <a:endParaRPr lang="en-US" sz="1900" b="1" spc="7">
              <a:solidFill>
                <a:srgbClr val="3D3D3D"/>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5040919" y="867640"/>
            <a:ext cx="7797403" cy="1187958"/>
          </a:xfrm>
          <a:prstGeom prst="rect">
            <a:avLst/>
          </a:prstGeom>
        </p:spPr>
        <p:txBody>
          <a:bodyPr lIns="0" tIns="0" rIns="0" bIns="0" rtlCol="0" anchor="t">
            <a:spAutoFit/>
          </a:bodyPr>
          <a:lstStyle/>
          <a:p>
            <a:pPr algn="ctr">
              <a:lnSpc>
                <a:spcPts val="9855"/>
              </a:lnSpc>
              <a:spcBef>
                <a:spcPct val="0"/>
              </a:spcBef>
            </a:pPr>
            <a:r>
              <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rPr>
              <a:t>Prototype and Codes</a:t>
            </a:r>
            <a:endParaRPr lang="en-US" sz="6570" b="1" spc="26">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8001000" y="3112770"/>
            <a:ext cx="8916670" cy="884555"/>
          </a:xfrm>
          <a:prstGeom prst="rect">
            <a:avLst/>
          </a:prstGeom>
        </p:spPr>
        <p:txBody>
          <a:bodyPr wrap="square" lIns="0" tIns="0" rIns="0" bIns="0" rtlCol="0" anchor="t">
            <a:spAutoFit/>
          </a:bodyPr>
          <a:lstStyle/>
          <a:p>
            <a:pPr marL="993140" lvl="1" indent="-496570" algn="l">
              <a:lnSpc>
                <a:spcPts val="6900"/>
              </a:lnSpc>
              <a:buFont typeface="Arial" panose="020B0604020202020204"/>
              <a:buChar char="•"/>
            </a:pPr>
            <a:r>
              <a:rPr lang="en-US" sz="4600" spc="18">
                <a:solidFill>
                  <a:srgbClr val="000000"/>
                </a:solidFill>
                <a:latin typeface="Barlow" panose="00000500000000000000"/>
                <a:ea typeface="Barlow" panose="00000500000000000000"/>
                <a:cs typeface="Barlow" panose="00000500000000000000"/>
                <a:sym typeface="Barlow" panose="00000500000000000000"/>
                <a:hlinkClick r:id="rId3" tooltip="" action="ppaction://hlinkfile"/>
              </a:rPr>
              <a:t>Convert </a:t>
            </a:r>
            <a:r>
              <a:rPr lang="en-IN" altLang="en-US" sz="4600" spc="18">
                <a:solidFill>
                  <a:srgbClr val="000000"/>
                </a:solidFill>
                <a:latin typeface="Barlow" panose="00000500000000000000"/>
                <a:ea typeface="Barlow" panose="00000500000000000000"/>
                <a:cs typeface="Barlow" panose="00000500000000000000"/>
                <a:sym typeface="Barlow" panose="00000500000000000000"/>
                <a:hlinkClick r:id="rId3" tooltip="" action="ppaction://hlinkfile"/>
              </a:rPr>
              <a:t>Audio </a:t>
            </a:r>
            <a:r>
              <a:rPr lang="en-US" sz="4600" spc="18">
                <a:solidFill>
                  <a:srgbClr val="000000"/>
                </a:solidFill>
                <a:latin typeface="Barlow" panose="00000500000000000000"/>
                <a:ea typeface="Barlow" panose="00000500000000000000"/>
                <a:cs typeface="Barlow" panose="00000500000000000000"/>
                <a:sym typeface="Barlow" panose="00000500000000000000"/>
                <a:hlinkClick r:id="rId3" tooltip="" action="ppaction://hlinkfile"/>
              </a:rPr>
              <a:t>to Vibrations</a:t>
            </a:r>
            <a:endParaRPr lang="en-US" sz="4600" spc="18">
              <a:solidFill>
                <a:srgbClr val="000000"/>
              </a:solidFill>
              <a:latin typeface="Barlow" panose="00000500000000000000"/>
              <a:ea typeface="Barlow" panose="00000500000000000000"/>
              <a:cs typeface="Barlow" panose="00000500000000000000"/>
              <a:sym typeface="Barlow" panose="00000500000000000000"/>
              <a:hlinkClick r:id="rId4" tooltip="https://drive.google.com/file/d/1Jil_fb-EJa039jWzmHtbkJGso9Tv7tRK/view?usp=drive_link"/>
            </a:endParaRPr>
          </a:p>
        </p:txBody>
      </p:sp>
      <p:sp>
        <p:nvSpPr>
          <p:cNvPr id="9" name="TextBox 9"/>
          <p:cNvSpPr txBox="1"/>
          <p:nvPr/>
        </p:nvSpPr>
        <p:spPr>
          <a:xfrm>
            <a:off x="8000942" y="5505258"/>
            <a:ext cx="4244578" cy="884555"/>
          </a:xfrm>
          <a:prstGeom prst="rect">
            <a:avLst/>
          </a:prstGeom>
        </p:spPr>
        <p:txBody>
          <a:bodyPr lIns="0" tIns="0" rIns="0" bIns="0" rtlCol="0" anchor="t">
            <a:spAutoFit/>
          </a:bodyPr>
          <a:lstStyle/>
          <a:p>
            <a:pPr marL="993140" lvl="1" indent="-496570" algn="ctr">
              <a:lnSpc>
                <a:spcPts val="6900"/>
              </a:lnSpc>
              <a:buFont typeface="Arial" panose="020B0604020202020204"/>
              <a:buChar char="•"/>
            </a:pPr>
            <a:r>
              <a:rPr lang="en-US" sz="4600" spc="18">
                <a:solidFill>
                  <a:srgbClr val="000000"/>
                </a:solidFill>
                <a:latin typeface="Barlow" panose="00000500000000000000"/>
                <a:ea typeface="Barlow" panose="00000500000000000000"/>
                <a:cs typeface="Barlow" panose="00000500000000000000"/>
                <a:sym typeface="Barlow" panose="00000500000000000000"/>
                <a:hlinkClick r:id="rId5" tooltip="" action="ppaction://hlinkfile"/>
              </a:rPr>
              <a:t>Arduin</a:t>
            </a:r>
            <a:r>
              <a:rPr lang="en-IN" altLang="en-US" sz="4600" spc="18">
                <a:solidFill>
                  <a:srgbClr val="000000"/>
                </a:solidFill>
                <a:latin typeface="Barlow" panose="00000500000000000000"/>
                <a:ea typeface="Barlow" panose="00000500000000000000"/>
                <a:cs typeface="Barlow" panose="00000500000000000000"/>
                <a:sym typeface="Barlow" panose="00000500000000000000"/>
                <a:hlinkClick r:id="rId5" tooltip="" action="ppaction://hlinkfile"/>
              </a:rPr>
              <a:t>o UNO</a:t>
            </a:r>
            <a:endParaRPr lang="en-IN" altLang="en-US" sz="4600" spc="18">
              <a:solidFill>
                <a:srgbClr val="000000"/>
              </a:solidFill>
              <a:latin typeface="Barlow" panose="00000500000000000000"/>
              <a:ea typeface="Barlow" panose="00000500000000000000"/>
              <a:cs typeface="Barlow" panose="00000500000000000000"/>
              <a:sym typeface="Barlow" panose="00000500000000000000"/>
              <a:hlinkClick r:id="rId5" tooltip="" action="ppaction://hlinkfile"/>
            </a:endParaRPr>
          </a:p>
        </p:txBody>
      </p:sp>
      <p:sp>
        <p:nvSpPr>
          <p:cNvPr id="11" name="TextBox 8">
            <a:hlinkClick r:id="rId6" tooltip="" action="ppaction://hlinkfile"/>
          </p:cNvPr>
          <p:cNvSpPr txBox="1"/>
          <p:nvPr/>
        </p:nvSpPr>
        <p:spPr>
          <a:xfrm>
            <a:off x="7982527" y="4358534"/>
            <a:ext cx="7753809" cy="884555"/>
          </a:xfrm>
          <a:prstGeom prst="rect">
            <a:avLst/>
          </a:prstGeom>
        </p:spPr>
        <p:txBody>
          <a:bodyPr lIns="0" tIns="0" rIns="0" bIns="0" rtlCol="0" anchor="t">
            <a:spAutoFit/>
          </a:bodyPr>
          <a:p>
            <a:pPr marL="993140" lvl="1" indent="-496570" algn="l">
              <a:lnSpc>
                <a:spcPts val="6900"/>
              </a:lnSpc>
              <a:buFont typeface="Arial" panose="020B0604020202020204"/>
              <a:buChar char="•"/>
            </a:pPr>
            <a:r>
              <a:rPr lang="en-IN" altLang="en-US" sz="4600" spc="18">
                <a:solidFill>
                  <a:schemeClr val="tx1"/>
                </a:solidFill>
                <a:latin typeface="Barlow" panose="00000500000000000000"/>
                <a:ea typeface="Barlow" panose="00000500000000000000"/>
                <a:cs typeface="Barlow" panose="00000500000000000000"/>
                <a:sym typeface="Barlow" panose="00000500000000000000"/>
                <a:hlinkClick r:id="rId6" tooltip="" action="ppaction://hlinkfile"/>
              </a:rPr>
              <a:t>Touch to Audio</a:t>
            </a:r>
            <a:endParaRPr lang="en-IN" altLang="en-US" sz="4600" spc="18">
              <a:solidFill>
                <a:schemeClr val="tx1"/>
              </a:solidFill>
              <a:latin typeface="Barlow" panose="00000500000000000000"/>
              <a:ea typeface="Barlow" panose="00000500000000000000"/>
              <a:cs typeface="Barlow" panose="00000500000000000000"/>
              <a:sym typeface="Barlow" panose="00000500000000000000"/>
              <a:hlinkClick r:id="rId6" tooltip="" action="ppaction://hlinkfil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1572</Words>
  <Application>WPS Presentation</Application>
  <PresentationFormat>On-screen Show (4:3)</PresentationFormat>
  <Paragraphs>100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Barlow</vt:lpstr>
      <vt:lpstr>Barlow Bold</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rev 2</dc:title>
  <dc:creator/>
  <cp:lastModifiedBy>MR . UR</cp:lastModifiedBy>
  <cp:revision>2</cp:revision>
  <dcterms:created xsi:type="dcterms:W3CDTF">2006-08-16T00:00:00Z</dcterms:created>
  <dcterms:modified xsi:type="dcterms:W3CDTF">2024-11-24T20:12:56Z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51185C8757D342209844813DEF511940_13</vt:lpwstr>
  </property>
  <property fmtid="{D5CDD505-2E9C-101B-9397-08002B2CF9AE}" pid="3" name="KSOProductBuildVer">
    <vt:lpwstr>2057-12.2.0.18639</vt:lpwstr>
  </property>
</Properties>
</file>