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8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bertymutua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wiki/Gin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iscussions/accomplishm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t>Liberty Mutual Group: Property Inspection Prediction</a:t>
            </a:r>
            <a:br>
              <a:rPr lang="en-US" b="1" dirty="0" smtClean="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2062103"/>
          </a:xfrm>
          <a:prstGeom prst="rect">
            <a:avLst/>
          </a:prstGeom>
          <a:noFill/>
        </p:spPr>
        <p:txBody>
          <a:bodyPr wrap="square" lIns="91440" tIns="45720" rIns="91440" bIns="45720" rtlCol="0" anchor="t">
            <a:spAutoFit/>
          </a:bodyPr>
          <a:lstStyle/>
          <a:p>
            <a:pPr algn="ctr"/>
            <a:endParaRPr lang="en-US" sz="3200" b="1" dirty="0" smtClean="0">
              <a:solidFill>
                <a:schemeClr val="accent1">
                  <a:lumMod val="75000"/>
                </a:schemeClr>
              </a:solidFill>
              <a:latin typeface="Arial"/>
              <a:cs typeface="Arial"/>
            </a:endParaRPr>
          </a:p>
          <a:p>
            <a:pPr algn="ctr"/>
            <a:endParaRPr lang="en-US" sz="3200" b="1" dirty="0" smtClean="0">
              <a:solidFill>
                <a:schemeClr val="accent1">
                  <a:lumMod val="75000"/>
                </a:schemeClr>
              </a:solidFill>
              <a:latin typeface="Arial"/>
              <a:cs typeface="Arial"/>
            </a:endParaRPr>
          </a:p>
          <a:p>
            <a:pPr algn="ctr"/>
            <a:endParaRPr lang="en-US" sz="3200" b="1" dirty="0" smtClean="0">
              <a:solidFill>
                <a:schemeClr val="accent1">
                  <a:lumMod val="75000"/>
                </a:schemeClr>
              </a:solidFill>
              <a:latin typeface="Arial"/>
              <a:cs typeface="Arial"/>
            </a:endParaRP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Student Name-R.RAGUL</a:t>
            </a:r>
          </a:p>
          <a:p>
            <a:pPr marL="457200" indent="-457200">
              <a:buAutoNum type="arabicPeriod"/>
            </a:pPr>
            <a:r>
              <a:rPr lang="en-US" sz="2000" b="1" dirty="0" smtClean="0">
                <a:solidFill>
                  <a:schemeClr val="accent1">
                    <a:lumMod val="75000"/>
                  </a:schemeClr>
                </a:solidFill>
                <a:latin typeface="Arial"/>
                <a:cs typeface="Arial"/>
              </a:rPr>
              <a:t>College Name- BHARATH NIKETHAN ENGINEERING COLLEGE</a:t>
            </a:r>
          </a:p>
          <a:p>
            <a:pPr marL="457200" indent="-457200">
              <a:buAutoNum type="arabicPeriod"/>
            </a:pPr>
            <a:r>
              <a:rPr lang="en-US" sz="2000" b="1" dirty="0" smtClean="0">
                <a:solidFill>
                  <a:schemeClr val="accent1">
                    <a:lumMod val="75000"/>
                  </a:schemeClr>
                </a:solidFill>
                <a:latin typeface="Arial"/>
                <a:cs typeface="Arial"/>
              </a:rPr>
              <a:t>Department-CIVILENGINEERING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err="1" smtClean="0"/>
              <a:t>ohntracy</a:t>
            </a:r>
            <a:r>
              <a:rPr lang="en-US" sz="2400" dirty="0" smtClean="0"/>
              <a:t>, </a:t>
            </a:r>
            <a:r>
              <a:rPr lang="en-US" sz="2400" dirty="0" err="1" smtClean="0"/>
              <a:t>Kkneeland</a:t>
            </a:r>
            <a:r>
              <a:rPr lang="en-US" sz="2400" dirty="0" smtClean="0"/>
              <a:t>, </a:t>
            </a:r>
            <a:r>
              <a:rPr lang="en-US" sz="2400" dirty="0" err="1" smtClean="0"/>
              <a:t>nopq</a:t>
            </a:r>
            <a:r>
              <a:rPr lang="en-US" sz="2400" dirty="0" smtClean="0"/>
              <a:t>, Will </a:t>
            </a:r>
            <a:r>
              <a:rPr lang="en-US" sz="2400" dirty="0" err="1" smtClean="0"/>
              <a:t>Cukierski</a:t>
            </a:r>
            <a:r>
              <a:rPr lang="en-US" sz="2400" dirty="0" smtClean="0"/>
              <a:t>, YLLM. (2015). Liberty Mutual Group: Property Inspection Prediction. </a:t>
            </a:r>
            <a:r>
              <a:rPr lang="en-US" sz="2400" dirty="0" err="1" smtClean="0"/>
              <a:t>Kaggle</a:t>
            </a:r>
            <a:r>
              <a:rPr lang="en-US" sz="2400" dirty="0" smtClean="0"/>
              <a:t>. https://kaggle.com/competitions/liberty-mutual-group-property-inspection-prediction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fontAlgn="base"/>
            <a:r>
              <a:rPr lang="en-US" dirty="0" smtClean="0"/>
              <a:t> Fortune 100 company, </a:t>
            </a:r>
            <a:r>
              <a:rPr lang="en-US" dirty="0" smtClean="0">
                <a:hlinkClick r:id="rId2"/>
              </a:rPr>
              <a:t>Liberty Mutual Insurance</a:t>
            </a:r>
            <a:r>
              <a:rPr lang="en-US" dirty="0" smtClean="0"/>
              <a:t> has provided a wide range of insurance products and services designed to meet their customers' ever-changing needs for over 100 years.</a:t>
            </a:r>
          </a:p>
          <a:p>
            <a:pPr fontAlgn="base"/>
            <a:r>
              <a:rPr lang="en-US" dirty="0" smtClean="0"/>
              <a:t>To ensure that Liberty Mutual’s portfolio of home insurance policies aligns with their business goals, many newly insured properties receive a home inspection. These inspections review the condition of key attributes of the property, including things like the foundation, roof, windows and siding. The results of an inspection help Liberty Mutual determine if the property is one they want to insure.</a:t>
            </a:r>
          </a:p>
          <a:p>
            <a:pPr fontAlgn="base"/>
            <a:r>
              <a:rPr lang="en-US" dirty="0" smtClean="0"/>
              <a:t>In this challenge, your task is to predict a transformed count of hazards or pre-existing damages using a dataset of property information. This will enable Liberty Mutual to more accurately identify high risk homes that require additional examination to confirm their insurability.</a:t>
            </a:r>
          </a:p>
          <a:p>
            <a:pPr fontAlgn="base"/>
            <a:r>
              <a:rPr lang="en-US" dirty="0" smtClean="0"/>
              <a:t>Liberty Mutual is interested in hiring predictive modelers like you to work on one of many growing analytics teams within our company. As a member of Liberty Mutual’s advanced analytics community, you will have the opportunity to apply sophisticated, cutting-edge techniques, similar to those used in this competition, to large data sets in departments such as Actuarial, Product, Claims, Marketing, Distribution, Human Resources, and Finance. </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961901" y="1305342"/>
            <a:ext cx="10212780" cy="2585323"/>
          </a:xfrm>
          <a:prstGeom prst="rect">
            <a:avLst/>
          </a:prstGeom>
        </p:spPr>
        <p:txBody>
          <a:bodyPr wrap="square">
            <a:spAutoFit/>
          </a:bodyPr>
          <a:lstStyle/>
          <a:p>
            <a:pPr fontAlgn="base"/>
            <a:r>
              <a:rPr lang="en-US" dirty="0" smtClean="0"/>
              <a:t>Submissions are evaluated on the </a:t>
            </a:r>
            <a:r>
              <a:rPr lang="en-US" dirty="0" smtClean="0">
                <a:hlinkClick r:id="rId2"/>
              </a:rPr>
              <a:t>normalized </a:t>
            </a:r>
            <a:r>
              <a:rPr lang="en-US" dirty="0" err="1" smtClean="0">
                <a:hlinkClick r:id="rId2"/>
              </a:rPr>
              <a:t>Gini</a:t>
            </a:r>
            <a:r>
              <a:rPr lang="en-US" dirty="0" smtClean="0">
                <a:hlinkClick r:id="rId2"/>
              </a:rPr>
              <a:t> coefficient</a:t>
            </a:r>
            <a:r>
              <a:rPr lang="en-US" dirty="0" smtClean="0"/>
              <a:t>.</a:t>
            </a:r>
          </a:p>
          <a:p>
            <a:pPr fontAlgn="base"/>
            <a:r>
              <a:rPr lang="en-US" dirty="0" smtClean="0"/>
              <a:t>To calculate the normalized </a:t>
            </a:r>
            <a:r>
              <a:rPr lang="en-US" dirty="0" err="1" smtClean="0"/>
              <a:t>Gini</a:t>
            </a:r>
            <a:r>
              <a:rPr lang="en-US" dirty="0" smtClean="0"/>
              <a:t>, your predictions are sorted from largest to smallest. This is the only step where the explicit prediction values are used (i.e. only the order of your predictions matters). We then move from largest to smallest, asking "In the leftmost x% of the data, how much of the observed loss have you accumulated?" With no model, you expect to accumulate 10% of the loss in 10% of the predictions, so no model (or a "null" model) achieves a straight line. The area between your curve and this straight line is the </a:t>
            </a:r>
            <a:r>
              <a:rPr lang="en-US" dirty="0" err="1" smtClean="0"/>
              <a:t>Gini</a:t>
            </a:r>
            <a:r>
              <a:rPr lang="en-US" dirty="0" smtClean="0"/>
              <a:t> coefficient.</a:t>
            </a:r>
          </a:p>
          <a:p>
            <a:pPr fontAlgn="base"/>
            <a:r>
              <a:rPr lang="en-US" dirty="0" smtClean="0"/>
              <a:t>There is a maximum achievable area for a perfect model. The normalized </a:t>
            </a:r>
            <a:r>
              <a:rPr lang="en-US" dirty="0" err="1" smtClean="0"/>
              <a:t>Gini</a:t>
            </a:r>
            <a:r>
              <a:rPr lang="en-US" dirty="0" smtClean="0"/>
              <a:t> is obtained by dividing the </a:t>
            </a:r>
            <a:r>
              <a:rPr lang="en-US" dirty="0" err="1" smtClean="0"/>
              <a:t>Gini</a:t>
            </a:r>
            <a:r>
              <a:rPr lang="en-US" dirty="0" smtClean="0"/>
              <a:t> coefficient of your model by the </a:t>
            </a:r>
            <a:r>
              <a:rPr lang="en-US" dirty="0" err="1" smtClean="0"/>
              <a:t>Gini</a:t>
            </a:r>
            <a:r>
              <a:rPr lang="en-US" dirty="0" smtClean="0"/>
              <a:t> coefficient of a perfect model.</a:t>
            </a: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fontAlgn="base"/>
            <a:r>
              <a:rPr lang="en-US" sz="1800" dirty="0" smtClean="0"/>
              <a:t>The total public prize pool for this competition is $25,000, distributed as follows:</a:t>
            </a:r>
          </a:p>
          <a:p>
            <a:pPr fontAlgn="base"/>
            <a:r>
              <a:rPr lang="en-US" sz="1800" dirty="0" smtClean="0"/>
              <a:t>1st place - $12,000 (+ $25,000 if license option is exercised) </a:t>
            </a:r>
          </a:p>
          <a:p>
            <a:pPr fontAlgn="base"/>
            <a:r>
              <a:rPr lang="en-US" sz="1800" dirty="0" smtClean="0"/>
              <a:t>2nd place - $8,000 (+ $25,000 if license option is exercised)</a:t>
            </a:r>
          </a:p>
          <a:p>
            <a:pPr fontAlgn="base"/>
            <a:r>
              <a:rPr lang="en-US" sz="1800" dirty="0" smtClean="0"/>
              <a:t>3rd place - $5,000 (+ $25,000 if license option is exercised)</a:t>
            </a:r>
          </a:p>
          <a:p>
            <a:pPr fontAlgn="base"/>
            <a:r>
              <a:rPr lang="en-US" sz="1800" dirty="0" smtClean="0"/>
              <a:t>The award structure in this competition differs from the traditional </a:t>
            </a:r>
            <a:r>
              <a:rPr lang="en-US" sz="1800" dirty="0" err="1" smtClean="0"/>
              <a:t>Kaggle</a:t>
            </a:r>
            <a:r>
              <a:rPr lang="en-US" sz="1800" dirty="0" smtClean="0"/>
              <a:t> model. </a:t>
            </a:r>
            <a:r>
              <a:rPr lang="en-US" sz="1800" b="1" dirty="0" smtClean="0"/>
              <a:t>The prizes above are offered </a:t>
            </a:r>
            <a:r>
              <a:rPr lang="en-US" sz="1800" b="1" i="1" dirty="0" smtClean="0"/>
              <a:t>without</a:t>
            </a:r>
            <a:r>
              <a:rPr lang="en-US" sz="1800" b="1" dirty="0" smtClean="0"/>
              <a:t> the requirement that the recipients license their methodology, but </a:t>
            </a:r>
            <a:r>
              <a:rPr lang="en-US" sz="1800" b="1" i="1" dirty="0" smtClean="0"/>
              <a:t>with</a:t>
            </a:r>
            <a:r>
              <a:rPr lang="en-US" sz="1800" b="1" dirty="0" smtClean="0"/>
              <a:t> an option for Liberty Mutual Group to acquire a non-exclusive license for $25,000</a:t>
            </a:r>
            <a:r>
              <a:rPr lang="en-US" sz="1800" dirty="0" smtClean="0"/>
              <a:t>. Please refer to the competition rules for full details.</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fontAlgn="base"/>
            <a:r>
              <a:rPr lang="en-US" dirty="0" smtClean="0"/>
              <a:t>The file should contain a header and have the following format:</a:t>
            </a:r>
          </a:p>
          <a:p>
            <a:r>
              <a:rPr lang="en-US" dirty="0" err="1" smtClean="0"/>
              <a:t>Id,Hazard</a:t>
            </a:r>
            <a:r>
              <a:rPr lang="en-US" dirty="0" smtClean="0"/>
              <a:t/>
            </a:r>
            <a:br>
              <a:rPr lang="en-US" dirty="0" smtClean="0"/>
            </a:br>
            <a:r>
              <a:rPr lang="en-US" dirty="0" smtClean="0"/>
              <a:t>6,0</a:t>
            </a:r>
            <a:br>
              <a:rPr lang="en-US" dirty="0" smtClean="0"/>
            </a:br>
            <a:r>
              <a:rPr lang="en-US" dirty="0" smtClean="0"/>
              <a:t>7,0</a:t>
            </a:r>
            <a:br>
              <a:rPr lang="en-US" dirty="0" smtClean="0"/>
            </a:br>
            <a:r>
              <a:rPr lang="en-US" dirty="0" smtClean="0"/>
              <a:t>8,0</a:t>
            </a:r>
            <a:br>
              <a:rPr lang="en-US" dirty="0" smtClean="0"/>
            </a:br>
            <a:r>
              <a:rPr lang="en-US" dirty="0" smtClean="0"/>
              <a:t>etc.</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fontAlgn="base"/>
            <a:r>
              <a:rPr lang="en-US" sz="2400" dirty="0" smtClean="0"/>
              <a:t>First </a:t>
            </a:r>
            <a:r>
              <a:rPr lang="en-US" sz="2400" dirty="0" smtClean="0"/>
              <a:t>Submission deadline. Your team must make its first submission by this deadline.</a:t>
            </a:r>
          </a:p>
          <a:p>
            <a:pPr fontAlgn="base"/>
            <a:r>
              <a:rPr lang="en-US" sz="2400" dirty="0" smtClean="0"/>
              <a:t>- </a:t>
            </a:r>
            <a:r>
              <a:rPr lang="en-US" sz="2400" dirty="0" smtClean="0"/>
              <a:t>Team Merger deadline. This is the last day you may merge with another team</a:t>
            </a:r>
          </a:p>
          <a:p>
            <a:pPr fontAlgn="base"/>
            <a:r>
              <a:rPr lang="en-US" sz="2400" dirty="0" smtClean="0"/>
              <a:t> - Final submission deadline</a:t>
            </a:r>
          </a:p>
          <a:p>
            <a:pPr fontAlgn="base"/>
            <a:r>
              <a:rPr lang="en-US" sz="2400" dirty="0" smtClean="0"/>
              <a:t>All deadlines are at 11:59 PM UTC on the corresponding day unless otherwise noted. The organizers reserve the right to update the contest timeline if they deem it necessary</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fontAlgn="base"/>
            <a:r>
              <a:rPr lang="en-US" sz="2000" dirty="0" smtClean="0"/>
              <a:t>In this challenge, your task is to predict a transformed count of hazards or pre-existing damages using a dataset of property information. This will enable Liberty Mutual to more accurately identify high risk homes that require additional examination to confirm their insurability.</a:t>
            </a:r>
          </a:p>
          <a:p>
            <a:r>
              <a:rPr lang="en-US" sz="2000" dirty="0" smtClean="0"/>
              <a:t/>
            </a:r>
            <a:br>
              <a:rPr lang="en-US" sz="2000" dirty="0" smtClean="0"/>
            </a:br>
            <a:r>
              <a:rPr lang="en-US" sz="2000" dirty="0" smtClean="0"/>
              <a:t>To ensure that Liberty Mutual’s portfolio of home insurance policies aligns with their business goals, many newly insured properties receive a home inspection. These inspections review the condition of key attributes of the property, including things like the foundation, roof, windows and siding. The results of an inspection help Liberty Mutual determine if the property is one they want to insure.</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1080655" y="1720840"/>
            <a:ext cx="8063345" cy="2585323"/>
          </a:xfrm>
          <a:prstGeom prst="rect">
            <a:avLst/>
          </a:prstGeom>
        </p:spPr>
        <p:txBody>
          <a:bodyPr wrap="square">
            <a:spAutoFit/>
          </a:bodyPr>
          <a:lstStyle/>
          <a:p>
            <a:pPr fontAlgn="base"/>
            <a:r>
              <a:rPr lang="en-US" dirty="0" smtClean="0"/>
              <a:t>We’re excited to announce the addition of an Accomplishments </a:t>
            </a:r>
            <a:r>
              <a:rPr lang="en-US" dirty="0" smtClean="0">
                <a:hlinkClick r:id="rId2"/>
              </a:rPr>
              <a:t>forum</a:t>
            </a:r>
            <a:r>
              <a:rPr lang="en-US" dirty="0" smtClean="0"/>
              <a:t> to </a:t>
            </a:r>
            <a:r>
              <a:rPr lang="en-US" dirty="0" err="1" smtClean="0"/>
              <a:t>Kaggle</a:t>
            </a:r>
            <a:r>
              <a:rPr lang="en-US" dirty="0" smtClean="0"/>
              <a:t> Discussions, which is now live. We would like to thank the several of you who suggested this addition, as we believe a designated space for </a:t>
            </a:r>
            <a:r>
              <a:rPr lang="en-US" dirty="0" err="1" smtClean="0"/>
              <a:t>Kagglers</a:t>
            </a:r>
            <a:r>
              <a:rPr lang="en-US" dirty="0" smtClean="0"/>
              <a:t> to share their latest successes will allow the other forums to better serve their purposes.</a:t>
            </a:r>
          </a:p>
          <a:p>
            <a:pPr fontAlgn="base"/>
            <a:r>
              <a:rPr lang="en-US" dirty="0" smtClean="0"/>
              <a:t>We hope this forum will be a place for members to celebrate their achievements, whether it be earning a </a:t>
            </a:r>
            <a:r>
              <a:rPr lang="en-US" dirty="0" err="1" smtClean="0"/>
              <a:t>Kaggle</a:t>
            </a:r>
            <a:r>
              <a:rPr lang="en-US" dirty="0" smtClean="0"/>
              <a:t> medal, reaching a new progression tier, finishing a course or landing a job.</a:t>
            </a:r>
          </a:p>
          <a:p>
            <a:pPr fontAlgn="base"/>
            <a:r>
              <a:rPr lang="en-US" dirty="0" smtClean="0"/>
              <a:t>To get started, simply create a new topic in the Accomplishments forum and share your latest success</a:t>
            </a:r>
            <a:endParaRPr lang="en-US"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165</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Liberty Mutual Group: Property Inspection Prediction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2024-04-05T04:55:54Z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