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imes New Roman" panose="02020603050405020304" pitchFamily="18" charset="0"/>
                <a:cs typeface="Times New Roman" panose="02020603050405020304" pitchFamily="18" charset="0"/>
              </a:rPr>
              <a:t>RAGUL GR</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a:t>
            </a:r>
            <a:r>
              <a:rPr lang="en-IN"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9408" y="716363"/>
            <a:ext cx="9764395" cy="629018"/>
          </a:xfrm>
          <a:prstGeom prst="rect">
            <a:avLst/>
          </a:prstGeom>
        </p:spPr>
        <p:txBody>
          <a:bodyPr vert="horz" wrap="square" lIns="0" tIns="13335" rIns="0" bIns="0" rtlCol="0">
            <a:spAutoFit/>
          </a:bodyPr>
          <a:lstStyle/>
          <a:p>
            <a:pPr marL="209550">
              <a:lnSpc>
                <a:spcPct val="100000"/>
              </a:lnSpc>
              <a:spcBef>
                <a:spcPts val="105"/>
              </a:spcBef>
            </a:pPr>
            <a:r>
              <a:rPr sz="4000" spc="-60" dirty="0">
                <a:latin typeface="Times New Roman" panose="02020603050405020304" pitchFamily="18" charset="0"/>
                <a:cs typeface="Times New Roman" panose="02020603050405020304" pitchFamily="18" charset="0"/>
              </a:rPr>
              <a:t>RESULTS</a:t>
            </a:r>
            <a:r>
              <a:rPr lang="en-US" sz="4000" spc="-60" dirty="0">
                <a:latin typeface="Times New Roman" panose="02020603050405020304" pitchFamily="18" charset="0"/>
                <a:cs typeface="Times New Roman" panose="02020603050405020304" pitchFamily="18" charset="0"/>
              </a:rPr>
              <a:t>:</a:t>
            </a:r>
            <a:endParaRPr sz="4000" spc="-6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Times New Roman" panose="02020603050405020304" pitchFamily="18" charset="0"/>
                <a:cs typeface="Times New Roman" panose="02020603050405020304" pitchFamily="18" charset="0"/>
              </a:rPr>
              <a:t>10</a:t>
            </a:fld>
            <a:endParaRPr spc="-2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3"/>
              </a:rPr>
              <a:t>Demo</a:t>
            </a:r>
            <a:r>
              <a:rPr sz="2000" u="sng" spc="10"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3"/>
              </a:rPr>
              <a:t> </a:t>
            </a:r>
            <a:r>
              <a:rPr sz="2000" u="sng" spc="-20"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3"/>
              </a:rPr>
              <a:t>Link</a:t>
            </a:r>
            <a:endParaRPr sz="20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8404181-2227-22D0-BB99-61493791B366}"/>
              </a:ext>
            </a:extLst>
          </p:cNvPr>
          <p:cNvSpPr txBox="1"/>
          <p:nvPr/>
        </p:nvSpPr>
        <p:spPr>
          <a:xfrm>
            <a:off x="990600" y="1498600"/>
            <a:ext cx="7905750" cy="424731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 Translation Accuracy: </a:t>
            </a:r>
            <a:r>
              <a:rPr lang="en-US" dirty="0">
                <a:latin typeface="Times New Roman" panose="02020603050405020304" pitchFamily="18" charset="0"/>
                <a:cs typeface="Times New Roman" panose="02020603050405020304" pitchFamily="18" charset="0"/>
              </a:rPr>
              <a:t>Through rigorous evaluation using standard metrics such as BLEU score, METEOR, and ROUGE, our machine translator consistently achieved high levels of translation accuracy across various language pairs.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Fluency and Naturalness: </a:t>
            </a:r>
            <a:r>
              <a:rPr lang="en-US" dirty="0">
                <a:latin typeface="Times New Roman" panose="02020603050405020304" pitchFamily="18" charset="0"/>
                <a:cs typeface="Times New Roman" panose="02020603050405020304" pitchFamily="18" charset="0"/>
              </a:rPr>
              <a:t>Users reported a high degree of satisfaction with the fluency and naturalness of the translations generated by our system. Whether translating formal documents, casual conversations.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Real-Time Translation Performance: </a:t>
            </a:r>
            <a:r>
              <a:rPr lang="en-US" dirty="0">
                <a:latin typeface="Times New Roman" panose="02020603050405020304" pitchFamily="18" charset="0"/>
                <a:cs typeface="Times New Roman" panose="02020603050405020304" pitchFamily="18" charset="0"/>
              </a:rPr>
              <a:t>Our machine translator demonstrated impressive performance in real-time translation scenarios, delivering prompt and accurate translations with minimal latency. Users were able to engage in live conversations, instant messaging, and online interactions across language barriers, experiencing smooth and seamless communication in real-time.</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Adaptability to Diverse Contexts: </a:t>
            </a:r>
            <a:r>
              <a:rPr lang="en-US" dirty="0">
                <a:latin typeface="Times New Roman" panose="02020603050405020304" pitchFamily="18" charset="0"/>
                <a:cs typeface="Times New Roman" panose="02020603050405020304" pitchFamily="18" charset="0"/>
              </a:rPr>
              <a:t>Our system showcased its adaptability to diverse linguistic contexts, adjusting its translation style and vocabulary to suit the specific needs of different users and scenarios.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019189"/>
          </a:xfrm>
          <a:prstGeom prst="rect">
            <a:avLst/>
          </a:prstGeom>
        </p:spPr>
        <p:txBody>
          <a:bodyPr vert="horz" wrap="square" lIns="0" tIns="460692" rIns="0" bIns="0" rtlCol="0">
            <a:spAutoFit/>
          </a:bodyPr>
          <a:lstStyle/>
          <a:p>
            <a:pPr marL="193675">
              <a:lnSpc>
                <a:spcPct val="100000"/>
              </a:lnSpc>
              <a:spcBef>
                <a:spcPts val="130"/>
              </a:spcBef>
            </a:pPr>
            <a:r>
              <a:rPr sz="3600" dirty="0">
                <a:latin typeface="Times New Roman" panose="02020603050405020304" pitchFamily="18" charset="0"/>
                <a:cs typeface="Times New Roman" panose="02020603050405020304" pitchFamily="18" charset="0"/>
              </a:rPr>
              <a:t>PROJECT</a:t>
            </a:r>
            <a:r>
              <a:rPr sz="3600" spc="-9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TITLE</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D2942EB-5C20-58C4-634E-7C29FB37B90B}"/>
              </a:ext>
            </a:extLst>
          </p:cNvPr>
          <p:cNvSpPr txBox="1"/>
          <p:nvPr/>
        </p:nvSpPr>
        <p:spPr>
          <a:xfrm>
            <a:off x="2667000" y="1657320"/>
            <a:ext cx="4654274" cy="76944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Machine Translator Using RNN </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Times New Roman" panose="02020603050405020304" pitchFamily="18" charset="0"/>
                <a:cs typeface="Times New Roman" panose="02020603050405020304" pitchFamily="18" charset="0"/>
              </a:rPr>
              <a:t>3</a:t>
            </a:fld>
            <a:endParaRPr spc="-5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3ECA9E-85D3-32F5-4D43-588BA2A5FA91}"/>
              </a:ext>
            </a:extLst>
          </p:cNvPr>
          <p:cNvSpPr txBox="1"/>
          <p:nvPr/>
        </p:nvSpPr>
        <p:spPr>
          <a:xfrm>
            <a:off x="1865248" y="1293674"/>
            <a:ext cx="7888352" cy="526297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Literature Review:</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Review of existing machine translation systems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Overview of RNN-based models in natural language processing</a:t>
            </a:r>
          </a:p>
          <a:p>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Model Architecture: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Introduction to the sequence-to-sequence model architecture.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Detailed explanation of the RNN architecture for machine translation.</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Training Process: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Splitting data into training, validation, and testing sets.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Implementation of RNN-based translation model using TensorFlow/PyTorch.</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Evaluation Metrics:</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Introduction to evaluation metrics for machine translation.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Calculation of metrics such as BLEU score, METEOR, and ROUGE.</a:t>
            </a:r>
          </a:p>
          <a:p>
            <a:r>
              <a:rPr lang="en-US"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Results and Analysis: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Presentation of experimental results.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Analysis of model performance on different language pairs.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Discussion on the impact of various factors on translation quality.</a:t>
            </a: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lgn="l"/>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lgn="l"/>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lgn="l"/>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914400" y="981007"/>
            <a:ext cx="5719128" cy="57066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3600" spc="-10" dirty="0">
                <a:latin typeface="Times New Roman" panose="02020603050405020304" pitchFamily="18" charset="0"/>
                <a:cs typeface="Times New Roman" panose="02020603050405020304" pitchFamily="18" charset="0"/>
              </a:rPr>
              <a:t>PROBLEM</a:t>
            </a:r>
            <a:r>
              <a:rPr lang="en-US" sz="3600" spc="-10" dirty="0">
                <a:latin typeface="Times New Roman" panose="02020603050405020304" pitchFamily="18" charset="0"/>
                <a:cs typeface="Times New Roman" panose="02020603050405020304" pitchFamily="18" charset="0"/>
              </a:rPr>
              <a:t> </a:t>
            </a:r>
            <a:r>
              <a:rPr sz="3600" spc="-75" dirty="0">
                <a:latin typeface="Times New Roman" panose="02020603050405020304" pitchFamily="18" charset="0"/>
                <a:cs typeface="Times New Roman" panose="02020603050405020304" pitchFamily="18" charset="0"/>
              </a:rPr>
              <a:t>STATEMENT</a:t>
            </a:r>
            <a:r>
              <a:rPr lang="en-US" sz="3600" spc="-7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gn="l">
              <a:lnSpc>
                <a:spcPct val="100000"/>
              </a:lnSpc>
              <a:spcBef>
                <a:spcPts val="55"/>
              </a:spcBef>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l">
              <a:lnSpc>
                <a:spcPct val="100000"/>
              </a:lnSpc>
              <a:spcBef>
                <a:spcPts val="55"/>
              </a:spcBef>
            </a:pPr>
            <a:fld id="{81D60167-4931-47E6-BA6A-407CBD079E47}" type="slidenum">
              <a:rPr spc="-50" dirty="0">
                <a:latin typeface="Times New Roman" panose="02020603050405020304" pitchFamily="18" charset="0"/>
                <a:cs typeface="Times New Roman" panose="02020603050405020304" pitchFamily="18" charset="0"/>
              </a:rPr>
              <a:pPr marL="114300" algn="l">
                <a:lnSpc>
                  <a:spcPct val="100000"/>
                </a:lnSpc>
                <a:spcBef>
                  <a:spcPts val="55"/>
                </a:spcBef>
              </a:pPr>
              <a:t>4</a:t>
            </a:fld>
            <a:endParaRPr spc="-5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C609748-243E-35B3-C176-CBF87DCF3951}"/>
              </a:ext>
            </a:extLst>
          </p:cNvPr>
          <p:cNvSpPr txBox="1"/>
          <p:nvPr/>
        </p:nvSpPr>
        <p:spPr>
          <a:xfrm>
            <a:off x="1066800" y="1927771"/>
            <a:ext cx="6705600" cy="4278094"/>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demand for accurate and efficient machine translation systems is greater than ever. However, existing translation methods often struggle with maintaining context, handling nuanced language structures, and delivering consistent quality across different language pairs. </a:t>
            </a:r>
          </a:p>
          <a:p>
            <a:pPr marL="285750" indent="-28575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Traditional rule-based and statistical approaches have shown limitations in capturing the intricacies of human language, leading to the need for more sophisticated solutions.</a:t>
            </a:r>
          </a:p>
          <a:p>
            <a:pPr marL="285750" indent="-285750"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Model Development: </a:t>
            </a:r>
            <a:r>
              <a:rPr lang="en-US" sz="1600" dirty="0">
                <a:latin typeface="Times New Roman" panose="02020603050405020304" pitchFamily="18" charset="0"/>
                <a:cs typeface="Times New Roman" panose="02020603050405020304" pitchFamily="18" charset="0"/>
              </a:rPr>
              <a:t>Designing and implementing a sequence-to-sequence model architecture based on Recurrent Neural Networks for machine translation.</a:t>
            </a:r>
          </a:p>
          <a:p>
            <a:pPr marL="285750" indent="-285750"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Preparation: </a:t>
            </a:r>
            <a:r>
              <a:rPr lang="en-US" sz="1600" dirty="0">
                <a:latin typeface="Times New Roman" panose="02020603050405020304" pitchFamily="18" charset="0"/>
                <a:cs typeface="Times New Roman" panose="02020603050405020304" pitchFamily="18" charset="0"/>
              </a:rPr>
              <a:t>Collecting and preprocessing large-scale parallel corpora for training the translation model, ensuring high-quality and diverse language data.</a:t>
            </a:r>
          </a:p>
          <a:p>
            <a:pPr marL="285750" indent="-285750"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Training and Optimization: </a:t>
            </a:r>
            <a:r>
              <a:rPr lang="en-US" sz="1600" dirty="0">
                <a:latin typeface="Times New Roman" panose="02020603050405020304" pitchFamily="18" charset="0"/>
                <a:cs typeface="Times New Roman" panose="02020603050405020304" pitchFamily="18" charset="0"/>
              </a:rPr>
              <a:t>Training the RNN-based translation model using the prepared dataset and optimizing model parameters to enhance translation accuracy and efficiency.</a:t>
            </a:r>
          </a:p>
          <a:p>
            <a:pPr algn="l"/>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39775" y="829627"/>
            <a:ext cx="5264785" cy="570669"/>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600" spc="-10" dirty="0">
                <a:latin typeface="Times New Roman" panose="02020603050405020304" pitchFamily="18" charset="0"/>
                <a:cs typeface="Times New Roman" panose="02020603050405020304" pitchFamily="18" charset="0"/>
              </a:rPr>
              <a:t>PROJECT</a:t>
            </a:r>
            <a:r>
              <a:rPr lang="en-US" sz="3600" spc="-1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OVERVIEW</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Times New Roman" panose="02020603050405020304" pitchFamily="18" charset="0"/>
                <a:cs typeface="Times New Roman" panose="02020603050405020304" pitchFamily="18" charset="0"/>
              </a:rPr>
              <a:t>5</a:t>
            </a:fld>
            <a:endParaRPr spc="-5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AB9688C-CE74-C4C3-2635-539B41FF5CC3}"/>
              </a:ext>
            </a:extLst>
          </p:cNvPr>
          <p:cNvSpPr txBox="1"/>
          <p:nvPr/>
        </p:nvSpPr>
        <p:spPr>
          <a:xfrm>
            <a:off x="1295400" y="1794838"/>
            <a:ext cx="7210425" cy="427809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Machine translation plays a crucial role in breaking down language barriers, enabling seamless interaction and understanding among people from diverse linguistic backgrounds. This project focuses on developing a machine translation system using Recurrent Neural Networks (RNNs) to achieve accurate and fluent translation between different languages.</a:t>
            </a:r>
          </a:p>
          <a:p>
            <a:r>
              <a:rPr lang="en-US" sz="1600" b="1" dirty="0">
                <a:latin typeface="Times New Roman" panose="02020603050405020304" pitchFamily="18" charset="0"/>
                <a:cs typeface="Times New Roman" panose="02020603050405020304" pitchFamily="18" charset="0"/>
              </a:rPr>
              <a:t>Objective: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primary objective of this project is to build a robust and efficient machine translation system capable of translating text from one language to another with high accuracy and naturalness. By leveraging the power of deep learning and RNN-based architectures</a:t>
            </a:r>
          </a:p>
          <a:p>
            <a:r>
              <a:rPr lang="en-IN" sz="1600" b="1" dirty="0">
                <a:latin typeface="Times New Roman" panose="02020603050405020304" pitchFamily="18" charset="0"/>
                <a:cs typeface="Times New Roman" panose="02020603050405020304" pitchFamily="18" charset="0"/>
              </a:rPr>
              <a:t>Approach:</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Collection and Preprocessing: </a:t>
            </a:r>
            <a:r>
              <a:rPr lang="en-US" sz="1600" dirty="0">
                <a:latin typeface="Times New Roman" panose="02020603050405020304" pitchFamily="18" charset="0"/>
                <a:cs typeface="Times New Roman" panose="02020603050405020304" pitchFamily="18" charset="0"/>
              </a:rPr>
              <a:t>Large-scale parallel corpora are collected for training the translation model..</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Model Architecture Design</a:t>
            </a:r>
            <a:r>
              <a:rPr lang="en-US" sz="1600" dirty="0">
                <a:latin typeface="Times New Roman" panose="02020603050405020304" pitchFamily="18" charset="0"/>
                <a:cs typeface="Times New Roman" panose="02020603050405020304" pitchFamily="18" charset="0"/>
              </a:rPr>
              <a:t>: A sequence-to-sequence model architecture based on Recurrent Neural Networks (RNNs) is designed and implemented. </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Training and Optimization: </a:t>
            </a:r>
            <a:r>
              <a:rPr lang="en-US" sz="1600" dirty="0">
                <a:latin typeface="Times New Roman" panose="02020603050405020304" pitchFamily="18" charset="0"/>
                <a:cs typeface="Times New Roman" panose="02020603050405020304" pitchFamily="18" charset="0"/>
              </a:rPr>
              <a:t>The translation model is trained using the prepared dataset, and hyperparameters are optimized to enhance performance. </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457200" y="613488"/>
            <a:ext cx="9764395" cy="1081962"/>
          </a:xfrm>
          <a:prstGeom prst="rect">
            <a:avLst/>
          </a:prstGeom>
        </p:spPr>
        <p:txBody>
          <a:bodyPr vert="horz" wrap="square" lIns="0" tIns="522858" rIns="0" bIns="0" rtlCol="0">
            <a:spAutoFit/>
          </a:bodyPr>
          <a:lstStyle/>
          <a:p>
            <a:pPr marL="153670">
              <a:lnSpc>
                <a:spcPct val="100000"/>
              </a:lnSpc>
              <a:spcBef>
                <a:spcPts val="130"/>
              </a:spcBef>
            </a:pPr>
            <a:r>
              <a:rPr sz="3600" dirty="0">
                <a:latin typeface="Times New Roman" panose="02020603050405020304" pitchFamily="18" charset="0"/>
                <a:cs typeface="Times New Roman" panose="02020603050405020304" pitchFamily="18" charset="0"/>
              </a:rPr>
              <a:t>WHO</a:t>
            </a:r>
            <a:r>
              <a:rPr sz="3600" spc="-2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ARE</a:t>
            </a:r>
            <a:r>
              <a:rPr sz="3600" spc="-7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THE</a:t>
            </a:r>
            <a:r>
              <a:rPr sz="3600" spc="-5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END</a:t>
            </a:r>
            <a:r>
              <a:rPr sz="3600" spc="-7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USERS?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Times New Roman" panose="02020603050405020304" pitchFamily="18" charset="0"/>
                <a:cs typeface="Times New Roman" panose="02020603050405020304" pitchFamily="18" charset="0"/>
              </a:rPr>
              <a:t>6</a:t>
            </a:fld>
            <a:endParaRPr spc="-5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1C49869-3FE9-24D3-ECA5-E2B3435CD4DA}"/>
              </a:ext>
            </a:extLst>
          </p:cNvPr>
          <p:cNvSpPr txBox="1"/>
          <p:nvPr/>
        </p:nvSpPr>
        <p:spPr>
          <a:xfrm>
            <a:off x="1219200" y="1987957"/>
            <a:ext cx="7772400" cy="4524315"/>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General Public: </a:t>
            </a:r>
            <a:r>
              <a:rPr lang="en-US" sz="1600" dirty="0">
                <a:latin typeface="Times New Roman" panose="02020603050405020304" pitchFamily="18" charset="0"/>
                <a:cs typeface="Times New Roman" panose="02020603050405020304" pitchFamily="18" charset="0"/>
              </a:rPr>
              <a:t>Everyday users who need to communicate with individuals or access content in different languages. This includes travelers, language learners, and individuals seeking to interact with people or consume information from different linguistic backgrounds.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Businesses: </a:t>
            </a:r>
            <a:r>
              <a:rPr lang="en-US" sz="1600" dirty="0">
                <a:latin typeface="Times New Roman" panose="02020603050405020304" pitchFamily="18" charset="0"/>
                <a:cs typeface="Times New Roman" panose="02020603050405020304" pitchFamily="18" charset="0"/>
              </a:rPr>
              <a:t>Companies operating in multinational environments may use machine translation systems to facilitate communication with clients, partners, and employees across different language barriers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Educational Institutions: </a:t>
            </a:r>
            <a:r>
              <a:rPr lang="en-US" sz="1600" dirty="0">
                <a:latin typeface="Times New Roman" panose="02020603050405020304" pitchFamily="18" charset="0"/>
                <a:cs typeface="Times New Roman" panose="02020603050405020304" pitchFamily="18" charset="0"/>
              </a:rPr>
              <a:t>Language educators and learners can benefit from machine translation systems as supplementary tools for language learning and teaching. Such systems can help students understand foreign texts, practice translation exercises, and improve their language proficiency.</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Government Agencies: </a:t>
            </a:r>
            <a:r>
              <a:rPr lang="en-US" sz="1600" dirty="0">
                <a:latin typeface="Times New Roman" panose="02020603050405020304" pitchFamily="18" charset="0"/>
                <a:cs typeface="Times New Roman" panose="02020603050405020304" pitchFamily="18" charset="0"/>
              </a:rPr>
              <a:t>Government organizations involved in diplomacy, international relations, and immigration may use machine translation systems to translate official documents, facilitate communication with foreign counterparts, and assist immigrants with language barriers.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Developers and Researchers: </a:t>
            </a:r>
            <a:r>
              <a:rPr lang="en-US" sz="1600" dirty="0">
                <a:latin typeface="Times New Roman" panose="02020603050405020304" pitchFamily="18" charset="0"/>
                <a:cs typeface="Times New Roman" panose="02020603050405020304" pitchFamily="18" charset="0"/>
              </a:rPr>
              <a:t>Software developers and researchers working in natural language processing (NLP) and machine learning may use machine translation systems for experimentation, benchmarking, and further development of translation technologies.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558165" y="385444"/>
            <a:ext cx="9764395" cy="982961"/>
          </a:xfrm>
          <a:prstGeom prst="rect">
            <a:avLst/>
          </a:prstGeom>
        </p:spPr>
        <p:txBody>
          <a:bodyPr vert="horz" wrap="square" lIns="0" tIns="485775" rIns="0" bIns="0" rtlCol="0">
            <a:spAutoFit/>
          </a:bodyPr>
          <a:lstStyle/>
          <a:p>
            <a:pPr marL="12700">
              <a:lnSpc>
                <a:spcPct val="100000"/>
              </a:lnSpc>
              <a:spcBef>
                <a:spcPts val="105"/>
              </a:spcBef>
            </a:pPr>
            <a:r>
              <a:rPr sz="3200" dirty="0">
                <a:latin typeface="Times New Roman" panose="02020603050405020304" pitchFamily="18" charset="0"/>
                <a:cs typeface="Times New Roman" panose="02020603050405020304" pitchFamily="18" charset="0"/>
              </a:rPr>
              <a:t>YOUR</a:t>
            </a:r>
            <a:r>
              <a:rPr sz="3200" spc="-9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SOLUTION</a:t>
            </a:r>
            <a:r>
              <a:rPr sz="3200" spc="-3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AND</a:t>
            </a:r>
            <a:r>
              <a:rPr sz="3200" spc="-2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ITS </a:t>
            </a:r>
            <a:r>
              <a:rPr sz="3200" spc="-20" dirty="0">
                <a:latin typeface="Times New Roman" panose="02020603050405020304" pitchFamily="18" charset="0"/>
                <a:cs typeface="Times New Roman" panose="02020603050405020304" pitchFamily="18" charset="0"/>
              </a:rPr>
              <a:t>VALUE</a:t>
            </a:r>
            <a:r>
              <a:rPr sz="3200" spc="-12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PROPOSITION</a:t>
            </a:r>
            <a:endParaRPr sz="32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Times New Roman" panose="02020603050405020304" pitchFamily="18" charset="0"/>
                <a:cs typeface="Times New Roman" panose="02020603050405020304" pitchFamily="18" charset="0"/>
              </a:rPr>
              <a:t>7</a:t>
            </a:fld>
            <a:endParaRPr spc="-5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AD0DFBB-688C-BB8A-DDE8-830DA5B4DB24}"/>
              </a:ext>
            </a:extLst>
          </p:cNvPr>
          <p:cNvSpPr txBox="1"/>
          <p:nvPr/>
        </p:nvSpPr>
        <p:spPr>
          <a:xfrm>
            <a:off x="2883323" y="1981199"/>
            <a:ext cx="6664960" cy="4278094"/>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 Translation Accuracy: </a:t>
            </a:r>
            <a:r>
              <a:rPr lang="en-US" sz="1600" dirty="0">
                <a:latin typeface="Times New Roman" panose="02020603050405020304" pitchFamily="18" charset="0"/>
                <a:cs typeface="Times New Roman" panose="02020603050405020304" pitchFamily="18" charset="0"/>
              </a:rPr>
              <a:t>Leveraging the capabilities of RNNs, our solution offers precise and contextually relevant translations. RNNs excel at capturing sequential dependencies in language. </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Enhanced Fluency and Naturalness</a:t>
            </a:r>
            <a:r>
              <a:rPr lang="en-US" sz="1600" dirty="0">
                <a:latin typeface="Times New Roman" panose="02020603050405020304" pitchFamily="18" charset="0"/>
                <a:cs typeface="Times New Roman" panose="02020603050405020304" pitchFamily="18" charset="0"/>
              </a:rPr>
              <a:t>: Our solution prioritizes producing translations that flow naturally and are idiomatic in the target language. By training on vast amounts of language data, the RNN-based translator learns to generate translations that read as if they were crafted by a native speaker, enhancing comprehension and user engagement</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Real-Time Translation Speed: </a:t>
            </a:r>
            <a:r>
              <a:rPr lang="en-US" sz="1600" dirty="0">
                <a:latin typeface="Times New Roman" panose="02020603050405020304" pitchFamily="18" charset="0"/>
                <a:cs typeface="Times New Roman" panose="02020603050405020304" pitchFamily="18" charset="0"/>
              </a:rPr>
              <a:t>With efficient RNN architectures and optimized algorithms, our solution delivers swift translations, enabling seamless communication in real-time scenarios. </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Continuous Improvement through Learning: </a:t>
            </a:r>
            <a:r>
              <a:rPr lang="en-US" sz="1600" dirty="0">
                <a:latin typeface="Times New Roman" panose="02020603050405020304" pitchFamily="18" charset="0"/>
                <a:cs typeface="Times New Roman" panose="02020603050405020304" pitchFamily="18" charset="0"/>
              </a:rPr>
              <a:t>The RNN-based translator adopts a learning-centric approach, continuously refining its translation capabilities over time.</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Empowerment of Multilingual Communication: </a:t>
            </a:r>
            <a:r>
              <a:rPr lang="en-US" sz="1600" dirty="0">
                <a:latin typeface="Times New Roman" panose="02020603050405020304" pitchFamily="18" charset="0"/>
                <a:cs typeface="Times New Roman" panose="02020603050405020304" pitchFamily="18" charset="0"/>
              </a:rPr>
              <a:t>Our solution empowers individuals, businesses, and communities to break down language barriers and foster meaningful connections across linguistic divides.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143000" y="826754"/>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latin typeface="Times New Roman" panose="02020603050405020304" pitchFamily="18" charset="0"/>
                <a:cs typeface="Times New Roman" panose="02020603050405020304" pitchFamily="18" charset="0"/>
              </a:rPr>
              <a:t>THE</a:t>
            </a:r>
            <a:r>
              <a:rPr sz="4000" spc="2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WOW</a:t>
            </a:r>
            <a:r>
              <a:rPr sz="4000" spc="9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IN YOUR </a:t>
            </a:r>
            <a:r>
              <a:rPr sz="4000" spc="-10" dirty="0">
                <a:latin typeface="Times New Roman" panose="02020603050405020304" pitchFamily="18" charset="0"/>
                <a:cs typeface="Times New Roman" panose="02020603050405020304" pitchFamily="18" charset="0"/>
              </a:rPr>
              <a:t>SOLUTION</a:t>
            </a:r>
            <a:r>
              <a:rPr lang="en-US" sz="4000" spc="-10" dirty="0">
                <a:latin typeface="Times New Roman" panose="02020603050405020304" pitchFamily="18" charset="0"/>
                <a:cs typeface="Times New Roman" panose="02020603050405020304" pitchFamily="18" charset="0"/>
              </a:rPr>
              <a:t>:</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Times New Roman" panose="02020603050405020304" pitchFamily="18" charset="0"/>
                <a:cs typeface="Times New Roman" panose="02020603050405020304" pitchFamily="18" charset="0"/>
              </a:rPr>
              <a:t>8</a:t>
            </a:fld>
            <a:endParaRPr spc="-25"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5D617C-7E66-C916-529E-FB260128B8FB}"/>
              </a:ext>
            </a:extLst>
          </p:cNvPr>
          <p:cNvSpPr txBox="1"/>
          <p:nvPr/>
        </p:nvSpPr>
        <p:spPr>
          <a:xfrm>
            <a:off x="2209800" y="2019300"/>
            <a:ext cx="7086600" cy="353943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Human Translation Quality: </a:t>
            </a:r>
            <a:r>
              <a:rPr lang="en-US" sz="1600" dirty="0">
                <a:latin typeface="Times New Roman" panose="02020603050405020304" pitchFamily="18" charset="0"/>
                <a:cs typeface="Times New Roman" panose="02020603050405020304" pitchFamily="18" charset="0"/>
              </a:rPr>
              <a:t>Our machine translator leverages cutting-edge Recurrent Neural Networks (RNNs) to achieve translation quality that rivals human translators. Users are consistently amazed by the fluency, accuracy, and naturalness of the translations.</a:t>
            </a:r>
          </a:p>
          <a:p>
            <a:r>
              <a:rPr lang="en-US" sz="1600" b="1" dirty="0">
                <a:latin typeface="Times New Roman" panose="02020603050405020304" pitchFamily="18" charset="0"/>
                <a:cs typeface="Times New Roman" panose="02020603050405020304" pitchFamily="18" charset="0"/>
              </a:rPr>
              <a:t>Continuous Innovation: </a:t>
            </a:r>
            <a:r>
              <a:rPr lang="en-US" sz="1600" dirty="0">
                <a:latin typeface="Times New Roman" panose="02020603050405020304" pitchFamily="18" charset="0"/>
                <a:cs typeface="Times New Roman" panose="02020603050405020304" pitchFamily="18" charset="0"/>
              </a:rPr>
              <a:t>The wow factor doesn't stop at launch—our solution continues to evolve and improve over time. Through ongoing updates and advancements in machine learning algorithms, users experience a translator that gets smarter, more accurate, and more responsive with each interaction, leaving them in awe of its ever-expanding capabilities.</a:t>
            </a:r>
          </a:p>
          <a:p>
            <a:r>
              <a:rPr lang="en-US" sz="1600" b="1" dirty="0">
                <a:latin typeface="Times New Roman" panose="02020603050405020304" pitchFamily="18" charset="0"/>
                <a:cs typeface="Times New Roman" panose="02020603050405020304" pitchFamily="18" charset="0"/>
              </a:rPr>
              <a:t>Multilingual Mastery: </a:t>
            </a:r>
            <a:r>
              <a:rPr lang="en-US" sz="1600" dirty="0">
                <a:latin typeface="Times New Roman" panose="02020603050405020304" pitchFamily="18" charset="0"/>
                <a:cs typeface="Times New Roman" panose="02020603050405020304" pitchFamily="18" charset="0"/>
              </a:rPr>
              <a:t>Our solution doesn't just translate between a few select languages—it masters a vast array of language pairs with equal proficiency. Users are astonished by the breadth of languages supported and the consistency of translation quality across diverse linguistic contexts, opening up new possibilities for global communication and collaboration.</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imes New Roman" panose="02020603050405020304" pitchFamily="18" charset="0"/>
                <a:cs typeface="Times New Roman" panose="02020603050405020304" pitchFamily="18" charset="0"/>
              </a:rPr>
              <a:t>3/21/2024</a:t>
            </a:r>
            <a:r>
              <a:rPr sz="1100" spc="18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Annual</a:t>
            </a:r>
            <a:r>
              <a:rPr sz="1100" b="1" spc="-75" dirty="0">
                <a:solidFill>
                  <a:srgbClr val="2D83C3"/>
                </a:solidFill>
                <a:latin typeface="Times New Roman" panose="02020603050405020304" pitchFamily="18" charset="0"/>
                <a:cs typeface="Times New Roman" panose="02020603050405020304" pitchFamily="18" charset="0"/>
              </a:rPr>
              <a:t> </a:t>
            </a:r>
            <a:r>
              <a:rPr sz="1100" b="1" spc="-10" dirty="0">
                <a:solidFill>
                  <a:srgbClr val="2D83C3"/>
                </a:solidFill>
                <a:latin typeface="Times New Roman" panose="02020603050405020304" pitchFamily="18" charset="0"/>
                <a:cs typeface="Times New Roman" panose="02020603050405020304" pitchFamily="18" charset="0"/>
              </a:rPr>
              <a:t>Review</a:t>
            </a:r>
            <a:endParaRPr sz="1100">
              <a:latin typeface="Times New Roman" panose="02020603050405020304" pitchFamily="18" charset="0"/>
              <a:cs typeface="Times New Roman" panose="02020603050405020304" pitchFamily="18" charset="0"/>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74676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Times New Roman" panose="02020603050405020304" pitchFamily="18" charset="0"/>
                <a:cs typeface="Times New Roman" panose="02020603050405020304" pitchFamily="18" charset="0"/>
              </a:rPr>
              <a:t>9</a:t>
            </a:fld>
            <a:endParaRPr spc="-25"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ctrTitle"/>
          </p:nvPr>
        </p:nvSpPr>
        <p:spPr>
          <a:xfrm>
            <a:off x="873760" y="647392"/>
            <a:ext cx="3304540" cy="629018"/>
          </a:xfrm>
          <a:prstGeom prst="rect">
            <a:avLst/>
          </a:prstGeom>
        </p:spPr>
        <p:txBody>
          <a:bodyPr vert="horz" wrap="square" lIns="0" tIns="1333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MODELLING</a:t>
            </a:r>
          </a:p>
        </p:txBody>
      </p:sp>
      <p:sp>
        <p:nvSpPr>
          <p:cNvPr id="10" name="TextBox 9">
            <a:extLst>
              <a:ext uri="{FF2B5EF4-FFF2-40B4-BE49-F238E27FC236}">
                <a16:creationId xmlns:a16="http://schemas.microsoft.com/office/drawing/2014/main" id="{9AFDA0B8-2E1D-9F0B-5D36-749519E115AF}"/>
              </a:ext>
            </a:extLst>
          </p:cNvPr>
          <p:cNvSpPr txBox="1"/>
          <p:nvPr/>
        </p:nvSpPr>
        <p:spPr>
          <a:xfrm>
            <a:off x="1447800" y="1600200"/>
            <a:ext cx="7543800" cy="403187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Model Architecture:</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Encoder: </a:t>
            </a:r>
            <a:r>
              <a:rPr lang="en-US" sz="1600" dirty="0">
                <a:latin typeface="Times New Roman" panose="02020603050405020304" pitchFamily="18" charset="0"/>
                <a:cs typeface="Times New Roman" panose="02020603050405020304" pitchFamily="18" charset="0"/>
              </a:rPr>
              <a:t>The input sequence is fed into the encoder RNN, which processes one token at a time and generates a hidden state at each step. The final hidden state of the encoder captures the entire input sequence.</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Decoder: </a:t>
            </a:r>
            <a:r>
              <a:rPr lang="en-US" sz="1600" dirty="0">
                <a:latin typeface="Times New Roman" panose="02020603050405020304" pitchFamily="18" charset="0"/>
                <a:cs typeface="Times New Roman" panose="02020603050405020304" pitchFamily="18" charset="0"/>
              </a:rPr>
              <a:t>The decoder RNN takes this final hidden state of the encoder as its initial state and generates the output sequence token by token.</a:t>
            </a:r>
          </a:p>
          <a:p>
            <a:r>
              <a:rPr lang="en-US" sz="1600" b="1" dirty="0">
                <a:latin typeface="Times New Roman" panose="02020603050405020304" pitchFamily="18" charset="0"/>
                <a:cs typeface="Times New Roman" panose="02020603050405020304" pitchFamily="18" charset="0"/>
              </a:rPr>
              <a:t>Training: </a:t>
            </a:r>
            <a:r>
              <a:rPr lang="en-US" sz="1600" dirty="0">
                <a:latin typeface="Times New Roman" panose="02020603050405020304" pitchFamily="18" charset="0"/>
                <a:cs typeface="Times New Roman" panose="02020603050405020304" pitchFamily="18" charset="0"/>
              </a:rPr>
              <a:t>Train the model using the training data. During training, the model learns to minimize a loss function that measures the difference between the predicted translations and the actual translations.</a:t>
            </a:r>
          </a:p>
          <a:p>
            <a:r>
              <a:rPr lang="en-US" sz="1600" b="1" dirty="0">
                <a:latin typeface="Times New Roman" panose="02020603050405020304" pitchFamily="18" charset="0"/>
                <a:cs typeface="Times New Roman" panose="02020603050405020304" pitchFamily="18" charset="0"/>
              </a:rPr>
              <a:t>Evaluation: </a:t>
            </a:r>
            <a:r>
              <a:rPr lang="en-US" sz="1600" dirty="0">
                <a:latin typeface="Times New Roman" panose="02020603050405020304" pitchFamily="18" charset="0"/>
                <a:cs typeface="Times New Roman" panose="02020603050405020304" pitchFamily="18" charset="0"/>
              </a:rPr>
              <a:t>Evaluate the model's performance using the validation set. Common evaluation metrics for machine translation include BLEU score, which measures the similarity between the model's translations and the reference translations.</a:t>
            </a:r>
          </a:p>
          <a:p>
            <a:r>
              <a:rPr lang="en-US" sz="1600" b="1" dirty="0">
                <a:latin typeface="Times New Roman" panose="02020603050405020304" pitchFamily="18" charset="0"/>
                <a:cs typeface="Times New Roman" panose="02020603050405020304" pitchFamily="18" charset="0"/>
              </a:rPr>
              <a:t>Hyperparameter Tuning: </a:t>
            </a:r>
            <a:r>
              <a:rPr lang="en-US" sz="1600" dirty="0">
                <a:latin typeface="Times New Roman" panose="02020603050405020304" pitchFamily="18" charset="0"/>
                <a:cs typeface="Times New Roman" panose="02020603050405020304" pitchFamily="18" charset="0"/>
              </a:rPr>
              <a:t>Experiment with different hyperparameters such as learning rate, batch size, and network architecture to improve the model's performance.</a:t>
            </a:r>
          </a:p>
          <a:p>
            <a:r>
              <a:rPr lang="en-US" sz="1600" b="1" dirty="0">
                <a:latin typeface="Times New Roman" panose="02020603050405020304" pitchFamily="18" charset="0"/>
                <a:cs typeface="Times New Roman" panose="02020603050405020304" pitchFamily="18" charset="0"/>
              </a:rPr>
              <a:t>Testing: </a:t>
            </a:r>
            <a:r>
              <a:rPr lang="en-US" sz="1600" dirty="0">
                <a:latin typeface="Times New Roman" panose="02020603050405020304" pitchFamily="18" charset="0"/>
                <a:cs typeface="Times New Roman" panose="02020603050405020304" pitchFamily="18" charset="0"/>
              </a:rPr>
              <a:t>Finally, evaluate the model on the test set to get an unbiased estimate of its performance.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1301</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Raj S</dc:creator>
  <cp:lastModifiedBy>Manish Raj S</cp:lastModifiedBy>
  <cp:revision>2</cp:revision>
  <dcterms:created xsi:type="dcterms:W3CDTF">2024-04-24T03:44:29Z</dcterms:created>
  <dcterms:modified xsi:type="dcterms:W3CDTF">2024-04-24T04:41:10Z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