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3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/>
  <p:notesSz cx="6857895" cy="9143861"/>
  <p:custShowLst>
    <p:custShow name="Custom Show 1" id="0">
      <p:sldLst>
        <p:sld r:id="rId4"/>
        <p:sld r:id="rId6"/>
        <p:sld r:id="rId7"/>
        <p:sld r:id="rId8"/>
        <p:sld r:id="rId11"/>
      </p:sldLst>
    </p:custShow>
  </p:custShow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9927" autoAdjust="0"/>
    <p:restoredTop sz="94660" autoAdjust="0"/>
  </p:normalViewPr>
  <p:slideViewPr>
    <p:cSldViewPr snapToGrid="0">
      <p:cViewPr>
        <p:scale>
          <a:sx n="156" d="100"/>
          <a:sy n="156" d="100"/>
        </p:scale>
        <p:origin x="0" y="0"/>
      </p:cViewPr>
      <p:guideLst>
        <p:guide orient="horz" pos="608"/>
        <p:guide orient="horz" pos="872"/>
        <p:guide pos="144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381299" y="685800"/>
            <a:ext cx="609607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45720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0" charset="0"/>
              <a:buChar char="●"/>
            </a:pPr>
            <a:endParaRPr lang="zh-CN" altLang="en-US" sz="1100" b="0" i="0" u="none" strike="noStrike" cap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2397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对象"/>
          <p:cNvSpPr>
            <a:spLocks noGrp="1" noChangeAspect="1"/>
          </p:cNvSpPr>
          <p:nvPr>
            <p:ph type="sldImg"/>
          </p:nvPr>
        </p:nvSpPr>
        <p:spPr>
          <a:xfrm rot="0">
            <a:off x="533400" y="763588"/>
            <a:ext cx="6704013" cy="37719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1" name="文本框"/>
          <p:cNvSpPr txBox="1">
            <a:spLocks/>
          </p:cNvSpPr>
          <p:nvPr/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400" b="0" i="0" u="none" strike="noStrike" kern="0" cap="none" spc="-1" baseline="0">
                <a:solidFill>
                  <a:srgbClr val="000000"/>
                </a:solidFill>
                <a:latin typeface="Times New Roman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1</a:t>
            </a:fld>
            <a:endParaRPr lang="zh-CN" altLang="en-US" sz="1400" b="0" i="0" u="none" strike="noStrike" kern="0" cap="none" spc="-1" baseline="0">
              <a:solidFill>
                <a:srgbClr val="000000"/>
              </a:solidFill>
              <a:latin typeface="Times New Roman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58095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38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381000" y="685800"/>
            <a:ext cx="60960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105811946"/>
      </p:ext>
    </p:extLst>
  </p:cSld>
  <p:clrMapOvr>
    <a:masterClrMapping/>
  </p:clrMapOvr>
</p:notes>
</file>

<file path=ppt/notesSlides/notesSlide1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对象"/>
          <p:cNvSpPr>
            <a:spLocks noGrp="1" noChangeAspect="1"/>
          </p:cNvSpPr>
          <p:nvPr>
            <p:ph type="sldImg"/>
          </p:nvPr>
        </p:nvSpPr>
        <p:spPr>
          <a:xfrm rot="0">
            <a:off x="381000" y="685800"/>
            <a:ext cx="6096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/>
            <a:r>
              <a:rPr lang="en-US" altLang="zh-CN" b="1" spc="-5">
                <a:solidFill>
                  <a:srgbClr val="223366"/>
                </a:solidFill>
              </a:rPr>
              <a:t>Thank You !!</a:t>
            </a:r>
            <a:endParaRPr lang="zh-CN" alt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6248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7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381000" y="685800"/>
            <a:ext cx="60960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57126590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63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381000" y="685800"/>
            <a:ext cx="60960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6976951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6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381000" y="685800"/>
            <a:ext cx="60960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51493238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75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381000" y="685800"/>
            <a:ext cx="60960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26245714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82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381000" y="685800"/>
            <a:ext cx="60960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16909042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95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381000" y="685800"/>
            <a:ext cx="60960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21221694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01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381000" y="685800"/>
            <a:ext cx="60960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4920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showMasterSp="0" type="title" preserve="1">
  <p:cSld name="标题幻灯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"/>
          <p:cNvSpPr>
            <a:spLocks/>
          </p:cNvSpPr>
          <p:nvPr/>
        </p:nvSpPr>
        <p:spPr>
          <a:xfrm rot="0">
            <a:off x="7283428" y="62784"/>
            <a:ext cx="1109471" cy="584656"/>
          </a:xfrm>
          <a:prstGeom prst="rect"/>
          <a:solidFill>
            <a:schemeClr val="bg1"/>
          </a:solidFill>
          <a:ln w="25400" cmpd="sng" cap="flat">
            <a:noFill/>
            <a:prstDash val="solid"/>
            <a:round/>
          </a:ln>
        </p:spPr>
      </p:sp>
      <p:pic>
        <p:nvPicPr>
          <p:cNvPr id="21" name="图片" descr="A close up of a sign&#10;&#10;Description automatically generated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7799750" y="88917"/>
            <a:ext cx="1233873" cy="412476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20" name="矩形"/>
          <p:cNvSpPr>
            <a:spLocks/>
          </p:cNvSpPr>
          <p:nvPr/>
        </p:nvSpPr>
        <p:spPr>
          <a:xfrm rot="0">
            <a:off x="7594600" y="82566"/>
            <a:ext cx="165100" cy="412476"/>
          </a:xfrm>
          <a:prstGeom prst="rect"/>
          <a:solidFill>
            <a:srgbClr val="841910"/>
          </a:solidFill>
          <a:ln w="25400" cmpd="sng" cap="flat">
            <a:noFill/>
            <a:prstDash val="solid"/>
            <a:round/>
          </a:ln>
        </p:spPr>
      </p:sp>
      <p:sp>
        <p:nvSpPr>
          <p:cNvPr id="19" name="矩形"/>
          <p:cNvSpPr>
            <a:spLocks/>
          </p:cNvSpPr>
          <p:nvPr/>
        </p:nvSpPr>
        <p:spPr>
          <a:xfrm rot="0">
            <a:off x="7440249" y="82566"/>
            <a:ext cx="103550" cy="412476"/>
          </a:xfrm>
          <a:prstGeom prst="rect"/>
          <a:solidFill>
            <a:srgbClr val="213264"/>
          </a:solidFill>
          <a:ln w="25400" cmpd="sng" cap="flat">
            <a:noFill/>
            <a:prstDash val="solid"/>
            <a:round/>
          </a:ln>
        </p:spPr>
      </p:sp>
      <p:sp>
        <p:nvSpPr>
          <p:cNvPr id="18" name="矩形"/>
          <p:cNvSpPr>
            <a:spLocks/>
          </p:cNvSpPr>
          <p:nvPr/>
        </p:nvSpPr>
        <p:spPr>
          <a:xfrm rot="0">
            <a:off x="0" y="5086350"/>
            <a:ext cx="9144000" cy="69849"/>
          </a:xfrm>
          <a:prstGeom prst="rect"/>
          <a:solidFill>
            <a:srgbClr val="213264"/>
          </a:solidFill>
          <a:ln w="25400" cmpd="sng" cap="flat">
            <a:noFill/>
            <a:prstDash val="solid"/>
            <a:round/>
          </a:ln>
        </p:spPr>
      </p:sp>
      <p:sp>
        <p:nvSpPr>
          <p:cNvPr id="17" name="矩形"/>
          <p:cNvSpPr>
            <a:spLocks/>
          </p:cNvSpPr>
          <p:nvPr/>
        </p:nvSpPr>
        <p:spPr>
          <a:xfrm rot="0">
            <a:off x="0" y="88917"/>
            <a:ext cx="7283428" cy="406126"/>
          </a:xfrm>
          <a:prstGeom prst="rect"/>
          <a:solidFill>
            <a:srgbClr val="213264"/>
          </a:solidFill>
          <a:ln w="25400" cmpd="sng" cap="flat">
            <a:solidFill>
              <a:srgbClr val="213264"/>
            </a:solidFill>
            <a:prstDash val="solid"/>
            <a:round/>
          </a:ln>
        </p:spPr>
      </p:sp>
      <p:sp>
        <p:nvSpPr>
          <p:cNvPr id="16" name="矩形"/>
          <p:cNvSpPr>
            <a:spLocks/>
          </p:cNvSpPr>
          <p:nvPr/>
        </p:nvSpPr>
        <p:spPr>
          <a:xfrm rot="0">
            <a:off x="92480" y="105826"/>
            <a:ext cx="3953740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bg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Next Gen Employability Program</a:t>
            </a:r>
            <a:endParaRPr lang="zh-CN" altLang="en-US" sz="1800" b="0" i="0" u="none" strike="noStrike" kern="0" cap="none" spc="0" baseline="0">
              <a:solidFill>
                <a:schemeClr val="bg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ctrTitle"/>
          </p:nvPr>
        </p:nvSpPr>
        <p:spPr>
          <a:xfrm rot="0">
            <a:off x="1143000" y="841374"/>
            <a:ext cx="6858000" cy="17906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Click to edit Master title style</a:t>
            </a:r>
            <a:endParaRPr lang="zh-CN" altLang="en-US" sz="60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2701925"/>
            <a:ext cx="6858000" cy="12414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Click to edit Master subtitle style</a:t>
            </a:r>
            <a:endParaRPr lang="zh-CN" altLang="en-US" sz="2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dt" idx="10"/>
          </p:nvPr>
        </p:nvSpPr>
        <p:spPr>
          <a:xfrm rot="0">
            <a:off x="628650" y="4767263"/>
            <a:ext cx="2057399" cy="2746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ftr"/>
          </p:nvPr>
        </p:nvSpPr>
        <p:spPr>
          <a:xfrm rot="0">
            <a:off x="3028950" y="4767263"/>
            <a:ext cx="3086100" cy="2746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/>
          </p:nvPr>
        </p:nvSpPr>
        <p:spPr>
          <a:xfrm rot="0">
            <a:off x="6457950" y="4767263"/>
            <a:ext cx="2057400" cy="2746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&lt;#&gt;</a:t>
            </a:fld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09858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99719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370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283428" y="62784"/>
            <a:ext cx="1109471" cy="584656"/>
          </a:xfrm>
          <a:prstGeom xmlns:a="http://schemas.openxmlformats.org/drawingml/2006/main" prst="rect"/>
          <a:solidFill xmlns:a="http://schemas.openxmlformats.org/drawingml/2006/main">
            <a:schemeClr val="bg1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pic>
        <p:nvPicPr>
          <p:cNvPr id="48" name="图片" descr="A close up of a sign&#10;&#10;Description automatically generated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7799750" y="88917"/>
            <a:ext cx="1233873" cy="41247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</p:pic>
      <p:sp>
        <p:nvSpPr>
          <p:cNvPr id="47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594600" y="82566"/>
            <a:ext cx="165100" cy="412476"/>
          </a:xfrm>
          <a:prstGeom xmlns:a="http://schemas.openxmlformats.org/drawingml/2006/main" prst="rect"/>
          <a:solidFill xmlns:a="http://schemas.openxmlformats.org/drawingml/2006/main">
            <a:srgbClr val="841910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sp>
        <p:nvSpPr>
          <p:cNvPr id="46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0249" y="82566"/>
            <a:ext cx="103550" cy="412476"/>
          </a:xfrm>
          <a:prstGeom xmlns:a="http://schemas.openxmlformats.org/drawingml/2006/main" prst="rect"/>
          <a:solidFill xmlns:a="http://schemas.openxmlformats.org/drawingml/2006/main">
            <a:srgbClr val="213264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sp>
        <p:nvSpPr>
          <p:cNvPr id="45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5086350"/>
            <a:ext cx="9144000" cy="69849"/>
          </a:xfrm>
          <a:prstGeom xmlns:a="http://schemas.openxmlformats.org/drawingml/2006/main" prst="rect"/>
          <a:solidFill xmlns:a="http://schemas.openxmlformats.org/drawingml/2006/main">
            <a:srgbClr val="213264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sp>
        <p:nvSpPr>
          <p:cNvPr id="44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88917"/>
            <a:ext cx="7283428" cy="406126"/>
          </a:xfrm>
          <a:prstGeom xmlns:a="http://schemas.openxmlformats.org/drawingml/2006/main" prst="rect"/>
          <a:solidFill xmlns:a="http://schemas.openxmlformats.org/drawingml/2006/main">
            <a:srgbClr val="213264"/>
          </a:solidFill>
          <a:ln xmlns:a="http://schemas.openxmlformats.org/drawingml/2006/main" w="25400" cmpd="sng" cap="flat">
            <a:solidFill>
              <a:srgbClr val="213264"/>
            </a:solidFill>
            <a:prstDash val="solid"/>
            <a:round/>
          </a:ln>
        </p:spPr>
      </p:sp>
      <p:sp>
        <p:nvSpPr>
          <p:cNvPr id="43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2480" y="105826"/>
            <a:ext cx="3953740" cy="35814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bg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Next Gen Employability Program</a:t>
            </a:r>
            <a:endParaRPr lang="zh-CN" altLang="en-US" sz="1800" b="0" i="0" u="none" strike="noStrike" kern="0" cap="none" spc="0" baseline="0">
              <a:solidFill>
                <a:schemeClr val="bg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4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472458" y="4663217"/>
            <a:ext cx="548700" cy="393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91425" rIns="91425" bIns="91425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0" cap="none" spc="0" baseline="0">
                <a:solidFill>
                  <a:srgbClr val="595959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&lt;#&gt;</a:t>
            </a:fld>
            <a:endParaRPr lang="zh-CN" altLang="en-US" sz="1000" b="0" i="0" u="none" strike="noStrike" cap="none">
              <a:solidFill>
                <a:srgbClr val="595959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28584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11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283428" y="62784"/>
            <a:ext cx="1109471" cy="584656"/>
          </a:xfrm>
          <a:prstGeom xmlns:a="http://schemas.openxmlformats.org/drawingml/2006/main" prst="rect"/>
          <a:solidFill xmlns:a="http://schemas.openxmlformats.org/drawingml/2006/main">
            <a:schemeClr val="bg1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pic>
        <p:nvPicPr>
          <p:cNvPr id="110" name="图片" descr="A close up of a sign&#10;&#10;Description automatically generated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7799750" y="88917"/>
            <a:ext cx="1233873" cy="41247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</p:pic>
      <p:sp>
        <p:nvSpPr>
          <p:cNvPr id="109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594600" y="82566"/>
            <a:ext cx="165100" cy="412476"/>
          </a:xfrm>
          <a:prstGeom xmlns:a="http://schemas.openxmlformats.org/drawingml/2006/main" prst="rect"/>
          <a:solidFill xmlns:a="http://schemas.openxmlformats.org/drawingml/2006/main">
            <a:srgbClr val="841910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sp>
        <p:nvSpPr>
          <p:cNvPr id="108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0249" y="82566"/>
            <a:ext cx="103550" cy="412476"/>
          </a:xfrm>
          <a:prstGeom xmlns:a="http://schemas.openxmlformats.org/drawingml/2006/main" prst="rect"/>
          <a:solidFill xmlns:a="http://schemas.openxmlformats.org/drawingml/2006/main">
            <a:srgbClr val="213264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sp>
        <p:nvSpPr>
          <p:cNvPr id="107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5086350"/>
            <a:ext cx="9144000" cy="69849"/>
          </a:xfrm>
          <a:prstGeom xmlns:a="http://schemas.openxmlformats.org/drawingml/2006/main" prst="rect"/>
          <a:solidFill xmlns:a="http://schemas.openxmlformats.org/drawingml/2006/main">
            <a:srgbClr val="213264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sp>
        <p:nvSpPr>
          <p:cNvPr id="106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88917"/>
            <a:ext cx="7283428" cy="406126"/>
          </a:xfrm>
          <a:prstGeom xmlns:a="http://schemas.openxmlformats.org/drawingml/2006/main" prst="rect"/>
          <a:solidFill xmlns:a="http://schemas.openxmlformats.org/drawingml/2006/main">
            <a:srgbClr val="213264"/>
          </a:solidFill>
          <a:ln xmlns:a="http://schemas.openxmlformats.org/drawingml/2006/main" w="25400" cmpd="sng" cap="flat">
            <a:solidFill>
              <a:srgbClr val="213264"/>
            </a:solidFill>
            <a:prstDash val="solid"/>
            <a:round/>
          </a:ln>
        </p:spPr>
      </p:sp>
      <p:sp>
        <p:nvSpPr>
          <p:cNvPr id="105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2480" y="105826"/>
            <a:ext cx="3953740" cy="35814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bg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Next Gen Employability Program</a:t>
            </a:r>
            <a:endParaRPr lang="zh-CN" altLang="en-US" sz="1800" b="0" i="0" u="none" strike="noStrike" kern="0" cap="none" spc="0" baseline="0">
              <a:solidFill>
                <a:schemeClr val="bg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1700" y="555600"/>
            <a:ext cx="2808000" cy="755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91425" rIns="91425" bIns="91425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/>
          </a:p>
        </p:txBody>
      </p:sp>
      <p:sp>
        <p:nvSpPr>
          <p:cNvPr id="10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311700" y="1389599"/>
            <a:ext cx="2808000" cy="31794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91425" rIns="91425" bIns="91425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456946" indent="-30467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●"/>
            </a:pPr>
            <a:endParaRPr lang="zh-CN" altLang="en-US" sz="1200"/>
          </a:p>
        </p:txBody>
      </p:sp>
      <p:sp>
        <p:nvSpPr>
          <p:cNvPr id="104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472458" y="4663217"/>
            <a:ext cx="548700" cy="393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91425" rIns="91425" bIns="91425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0" cap="none" spc="0" baseline="0">
                <a:solidFill>
                  <a:srgbClr val="595959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&lt;#&gt;</a:t>
            </a:fld>
            <a:endParaRPr lang="zh-CN" altLang="en-US" sz="1000" b="0" i="0" u="none" strike="noStrike" cap="none">
              <a:solidFill>
                <a:srgbClr val="595959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349127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22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283428" y="62784"/>
            <a:ext cx="1109471" cy="584656"/>
          </a:xfrm>
          <a:prstGeom xmlns:a="http://schemas.openxmlformats.org/drawingml/2006/main" prst="rect"/>
          <a:solidFill xmlns:a="http://schemas.openxmlformats.org/drawingml/2006/main">
            <a:schemeClr val="bg1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pic>
        <p:nvPicPr>
          <p:cNvPr id="121" name="图片" descr="A close up of a sign&#10;&#10;Description automatically generated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7799750" y="88917"/>
            <a:ext cx="1233873" cy="41247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</p:pic>
      <p:sp>
        <p:nvSpPr>
          <p:cNvPr id="120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594600" y="82566"/>
            <a:ext cx="165100" cy="412476"/>
          </a:xfrm>
          <a:prstGeom xmlns:a="http://schemas.openxmlformats.org/drawingml/2006/main" prst="rect"/>
          <a:solidFill xmlns:a="http://schemas.openxmlformats.org/drawingml/2006/main">
            <a:srgbClr val="841910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sp>
        <p:nvSpPr>
          <p:cNvPr id="119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0249" y="82566"/>
            <a:ext cx="103550" cy="412476"/>
          </a:xfrm>
          <a:prstGeom xmlns:a="http://schemas.openxmlformats.org/drawingml/2006/main" prst="rect"/>
          <a:solidFill xmlns:a="http://schemas.openxmlformats.org/drawingml/2006/main">
            <a:srgbClr val="213264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sp>
        <p:nvSpPr>
          <p:cNvPr id="118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5086350"/>
            <a:ext cx="9144000" cy="69849"/>
          </a:xfrm>
          <a:prstGeom xmlns:a="http://schemas.openxmlformats.org/drawingml/2006/main" prst="rect"/>
          <a:solidFill xmlns:a="http://schemas.openxmlformats.org/drawingml/2006/main">
            <a:srgbClr val="213264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sp>
        <p:nvSpPr>
          <p:cNvPr id="117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88917"/>
            <a:ext cx="7283428" cy="406126"/>
          </a:xfrm>
          <a:prstGeom xmlns:a="http://schemas.openxmlformats.org/drawingml/2006/main" prst="rect"/>
          <a:solidFill xmlns:a="http://schemas.openxmlformats.org/drawingml/2006/main">
            <a:srgbClr val="213264"/>
          </a:solidFill>
          <a:ln xmlns:a="http://schemas.openxmlformats.org/drawingml/2006/main" w="25400" cmpd="sng" cap="flat">
            <a:solidFill>
              <a:srgbClr val="213264"/>
            </a:solidFill>
            <a:prstDash val="solid"/>
            <a:round/>
          </a:ln>
        </p:spPr>
      </p:sp>
      <p:sp>
        <p:nvSpPr>
          <p:cNvPr id="116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2480" y="105826"/>
            <a:ext cx="3953740" cy="35814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bg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Next Gen Employability Program</a:t>
            </a:r>
            <a:endParaRPr lang="zh-CN" altLang="en-US" sz="1800" b="0" i="0" u="none" strike="noStrike" kern="0" cap="none" spc="0" baseline="0">
              <a:solidFill>
                <a:schemeClr val="bg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1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28560" y="273780"/>
            <a:ext cx="7886430" cy="99386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endParaRPr lang="zh-CN" altLang="en-US" sz="1350" b="0" strike="noStrike" spc="-1">
              <a:solidFill>
                <a:srgbClr val="000000"/>
              </a:solidFill>
              <a:latin typeface="Calibri" pitchFamily="0" charset="0"/>
            </a:endParaRPr>
          </a:p>
        </p:txBody>
      </p:sp>
      <p:sp>
        <p:nvSpPr>
          <p:cNvPr id="115" name="文本框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 rot="0">
            <a:off x="457110" y="1203390"/>
            <a:ext cx="8229330" cy="29829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2400" b="0" strike="noStrike" spc="-1">
              <a:latin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84526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50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283428" y="62784"/>
            <a:ext cx="1109471" cy="584656"/>
          </a:xfrm>
          <a:prstGeom xmlns:a="http://schemas.openxmlformats.org/drawingml/2006/main" prst="rect"/>
          <a:solidFill xmlns:a="http://schemas.openxmlformats.org/drawingml/2006/main">
            <a:schemeClr val="bg1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pic>
        <p:nvPicPr>
          <p:cNvPr id="149" name="图片" descr="A close up of a sign&#10;&#10;Description automatically generated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7799750" y="88917"/>
            <a:ext cx="1233873" cy="41247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</p:pic>
      <p:sp>
        <p:nvSpPr>
          <p:cNvPr id="148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594600" y="82566"/>
            <a:ext cx="165100" cy="412476"/>
          </a:xfrm>
          <a:prstGeom xmlns:a="http://schemas.openxmlformats.org/drawingml/2006/main" prst="rect"/>
          <a:solidFill xmlns:a="http://schemas.openxmlformats.org/drawingml/2006/main">
            <a:srgbClr val="841910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sp>
        <p:nvSpPr>
          <p:cNvPr id="147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0249" y="82566"/>
            <a:ext cx="103550" cy="412476"/>
          </a:xfrm>
          <a:prstGeom xmlns:a="http://schemas.openxmlformats.org/drawingml/2006/main" prst="rect"/>
          <a:solidFill xmlns:a="http://schemas.openxmlformats.org/drawingml/2006/main">
            <a:srgbClr val="213264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sp>
        <p:nvSpPr>
          <p:cNvPr id="146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5086350"/>
            <a:ext cx="9144000" cy="69849"/>
          </a:xfrm>
          <a:prstGeom xmlns:a="http://schemas.openxmlformats.org/drawingml/2006/main" prst="rect"/>
          <a:solidFill xmlns:a="http://schemas.openxmlformats.org/drawingml/2006/main">
            <a:srgbClr val="213264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sp>
        <p:nvSpPr>
          <p:cNvPr id="145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88917"/>
            <a:ext cx="7283428" cy="406126"/>
          </a:xfrm>
          <a:prstGeom xmlns:a="http://schemas.openxmlformats.org/drawingml/2006/main" prst="rect"/>
          <a:solidFill xmlns:a="http://schemas.openxmlformats.org/drawingml/2006/main">
            <a:srgbClr val="213264"/>
          </a:solidFill>
          <a:ln xmlns:a="http://schemas.openxmlformats.org/drawingml/2006/main" w="25400" cmpd="sng" cap="flat">
            <a:solidFill>
              <a:srgbClr val="213264"/>
            </a:solidFill>
            <a:prstDash val="solid"/>
            <a:round/>
          </a:ln>
        </p:spPr>
      </p:sp>
      <p:sp>
        <p:nvSpPr>
          <p:cNvPr id="144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2480" y="105826"/>
            <a:ext cx="3953740" cy="35814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bg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Next Gen Employability Program</a:t>
            </a:r>
            <a:endParaRPr lang="zh-CN" altLang="en-US" sz="1800" b="0" i="0" u="none" strike="noStrike" kern="0" cap="none" spc="0" baseline="0">
              <a:solidFill>
                <a:schemeClr val="bg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3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0" y="0"/>
            <a:ext cx="0" cy="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endParaRPr lang="zh-CN" altLang="en-US" sz="2400" b="0" i="0">
              <a:solidFill>
                <a:schemeClr val="tx1"/>
              </a:solidFill>
              <a:latin typeface="Arial MT" pitchFamily="0" charset="0"/>
              <a:cs typeface="Arial MT" pitchFamily="0" charset="0"/>
            </a:endParaRPr>
          </a:p>
        </p:txBody>
      </p:sp>
      <p:sp>
        <p:nvSpPr>
          <p:cNvPr id="140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0" y="0"/>
            <a:ext cx="0" cy="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4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0" y="0"/>
            <a:ext cx="0" cy="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12700" indent="0">
              <a:lnSpc>
                <a:spcPct val="100000"/>
              </a:lnSpc>
              <a:spcBef>
                <a:spcPts val="25"/>
              </a:spcBef>
            </a:pPr>
            <a:endParaRPr lang="zh-CN" altLang="en-US" sz="800" b="0" i="0">
              <a:solidFill>
                <a:schemeClr val="tx1"/>
              </a:solidFill>
              <a:latin typeface="Arial MT" pitchFamily="0" charset="0"/>
              <a:ea typeface="Arial" pitchFamily="0" charset="0"/>
              <a:cs typeface="Arial MT" pitchFamily="0" charset="0"/>
              <a:sym typeface="Arial" pitchFamily="0" charset="0"/>
            </a:endParaRPr>
          </a:p>
        </p:txBody>
      </p:sp>
      <p:sp>
        <p:nvSpPr>
          <p:cNvPr id="14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0" y="0"/>
            <a:ext cx="0" cy="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4/8/2024</a:t>
            </a:fld>
            <a:endParaRPr lang="zh-CN" altLang="en-US">
              <a:solidFill>
                <a:srgbClr val="898989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4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0" y="0"/>
            <a:ext cx="0" cy="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400" b="0" i="0" u="none" strike="noStrike" kern="0" cap="none" spc="0" baseline="0">
                <a:solidFill>
                  <a:srgbClr val="898989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&lt;#&gt;</a:t>
            </a:fld>
            <a:endParaRPr lang="zh-CN" altLang="en-US">
              <a:solidFill>
                <a:srgbClr val="898989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0203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29870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030677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9372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83630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8074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0840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387026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6822262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 rot="0">
            <a:off x="7283428" y="62784"/>
            <a:ext cx="1109471" cy="584656"/>
          </a:xfrm>
          <a:prstGeom prst="rect"/>
          <a:solidFill>
            <a:schemeClr val="bg1"/>
          </a:solidFill>
          <a:ln w="25400" cmpd="sng" cap="flat">
            <a:noFill/>
            <a:prstDash val="solid"/>
            <a:round/>
          </a:ln>
        </p:spPr>
      </p:sp>
      <p:pic>
        <p:nvPicPr>
          <p:cNvPr id="3" name="图片" descr="A close up of a sign&#10;&#10;Description automatically generated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799750" y="88917"/>
            <a:ext cx="1233873" cy="412476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4" name="矩形"/>
          <p:cNvSpPr>
            <a:spLocks/>
          </p:cNvSpPr>
          <p:nvPr/>
        </p:nvSpPr>
        <p:spPr>
          <a:xfrm rot="0">
            <a:off x="7594600" y="82566"/>
            <a:ext cx="165100" cy="412476"/>
          </a:xfrm>
          <a:prstGeom prst="rect"/>
          <a:solidFill>
            <a:srgbClr val="841910"/>
          </a:solidFill>
          <a:ln w="25400" cmpd="sng" cap="flat">
            <a:noFill/>
            <a:prstDash val="solid"/>
            <a:round/>
          </a:ln>
        </p:spPr>
      </p:sp>
      <p:sp>
        <p:nvSpPr>
          <p:cNvPr id="5" name="矩形"/>
          <p:cNvSpPr>
            <a:spLocks/>
          </p:cNvSpPr>
          <p:nvPr/>
        </p:nvSpPr>
        <p:spPr>
          <a:xfrm rot="0">
            <a:off x="7440249" y="82566"/>
            <a:ext cx="103550" cy="412476"/>
          </a:xfrm>
          <a:prstGeom prst="rect"/>
          <a:solidFill>
            <a:srgbClr val="213264"/>
          </a:solidFill>
          <a:ln w="25400" cmpd="sng" cap="flat">
            <a:noFill/>
            <a:prstDash val="solid"/>
            <a:round/>
          </a:ln>
        </p:spPr>
      </p:sp>
      <p:sp>
        <p:nvSpPr>
          <p:cNvPr id="6" name="矩形"/>
          <p:cNvSpPr>
            <a:spLocks/>
          </p:cNvSpPr>
          <p:nvPr/>
        </p:nvSpPr>
        <p:spPr>
          <a:xfrm rot="0">
            <a:off x="0" y="5086350"/>
            <a:ext cx="9144000" cy="69849"/>
          </a:xfrm>
          <a:prstGeom prst="rect"/>
          <a:solidFill>
            <a:srgbClr val="213264"/>
          </a:solidFill>
          <a:ln w="25400" cmpd="sng" cap="flat">
            <a:noFill/>
            <a:prstDash val="solid"/>
            <a:round/>
          </a:ln>
        </p:spPr>
      </p:sp>
      <p:sp>
        <p:nvSpPr>
          <p:cNvPr id="7" name="矩形"/>
          <p:cNvSpPr>
            <a:spLocks/>
          </p:cNvSpPr>
          <p:nvPr/>
        </p:nvSpPr>
        <p:spPr>
          <a:xfrm rot="0">
            <a:off x="0" y="88917"/>
            <a:ext cx="7283428" cy="406126"/>
          </a:xfrm>
          <a:prstGeom prst="rect"/>
          <a:solidFill>
            <a:srgbClr val="213264"/>
          </a:solidFill>
          <a:ln w="25400" cmpd="sng" cap="flat">
            <a:solidFill>
              <a:srgbClr val="213264"/>
            </a:solidFill>
            <a:prstDash val="solid"/>
            <a:round/>
          </a:ln>
        </p:spPr>
      </p:sp>
      <p:sp>
        <p:nvSpPr>
          <p:cNvPr id="8" name="矩形"/>
          <p:cNvSpPr>
            <a:spLocks/>
          </p:cNvSpPr>
          <p:nvPr/>
        </p:nvSpPr>
        <p:spPr>
          <a:xfrm rot="0">
            <a:off x="92480" y="105826"/>
            <a:ext cx="3953740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bg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Next Gen Employability Program</a:t>
            </a:r>
            <a:endParaRPr lang="zh-CN" altLang="en-US" sz="1800" b="0" i="0" u="none" strike="noStrike" kern="0" cap="none" spc="0" baseline="0">
              <a:solidFill>
                <a:schemeClr val="bg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72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sldNum="0" hdr="0" ftr="0" dt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png"/><Relationship Id="rId3" Type="http://schemas.openxmlformats.org/officeDocument/2006/relationships/image" Target="../media/4.png"/><Relationship Id="rId4" Type="http://schemas.openxmlformats.org/officeDocument/2006/relationships/image" Target="../media/5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6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>
            <a:spLocks/>
          </p:cNvSpPr>
          <p:nvPr/>
        </p:nvSpPr>
        <p:spPr>
          <a:xfrm rot="0">
            <a:off x="0" y="0"/>
            <a:ext cx="9144000" cy="5143500"/>
          </a:xfrm>
          <a:prstGeom prst="rect"/>
          <a:solidFill>
            <a:srgbClr val="DFDDFB"/>
          </a:solidFill>
          <a:ln w="25400" cmpd="sng" cap="flat">
            <a:noFill/>
            <a:prstDash val="solid"/>
            <a:round/>
          </a:ln>
        </p:spPr>
      </p:sp>
      <p:pic>
        <p:nvPicPr>
          <p:cNvPr id="24" name="图片" descr="A white circle in the sky&#10;&#10;Description automatically generated"/>
          <p:cNvPicPr>
            <a:picLocks noChangeAspect="1"/>
          </p:cNvPicPr>
          <p:nvPr/>
        </p:nvPicPr>
        <p:blipFill>
          <a:blip r:embed="rId1" cstate="print"/>
          <a:srcRect t="5928" b="10206" r="746"/>
          <a:stretch>
            <a:fillRect/>
          </a:stretch>
        </p:blipFill>
        <p:spPr>
          <a:xfrm rot="0">
            <a:off x="13062" y="-1"/>
            <a:ext cx="9130937" cy="514350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5" name="矩形"/>
          <p:cNvSpPr>
            <a:spLocks/>
          </p:cNvSpPr>
          <p:nvPr/>
        </p:nvSpPr>
        <p:spPr>
          <a:xfrm rot="0">
            <a:off x="1865074" y="730897"/>
            <a:ext cx="6301139" cy="3966471"/>
          </a:xfrm>
          <a:prstGeom prst="rect"/>
          <a:solidFill>
            <a:srgbClr val="213163"/>
          </a:solidFill>
          <a:ln w="25400" cmpd="sng" cap="flat">
            <a:solidFill>
              <a:srgbClr val="213163"/>
            </a:solidFill>
            <a:prstDash val="solid"/>
            <a:round/>
          </a:ln>
        </p:spPr>
      </p:sp>
      <p:sp>
        <p:nvSpPr>
          <p:cNvPr id="26" name="矩形"/>
          <p:cNvSpPr>
            <a:spLocks/>
          </p:cNvSpPr>
          <p:nvPr/>
        </p:nvSpPr>
        <p:spPr>
          <a:xfrm rot="0">
            <a:off x="988684" y="1023080"/>
            <a:ext cx="6985193" cy="3451405"/>
          </a:xfrm>
          <a:prstGeom prst="rect"/>
          <a:solidFill>
            <a:schemeClr val="bg1"/>
          </a:solidFill>
          <a:ln w="25400" cmpd="sng" cap="flat">
            <a:solidFill>
              <a:srgbClr val="FFFFFF"/>
            </a:solidFill>
            <a:prstDash val="solid"/>
            <a:round/>
          </a:ln>
          <a:effectLst>
            <a:outerShdw sx="104999" sy="104999" algn="ctr" rotWithShape="0" blurRad="508000" dist="0" dir="0">
              <a:srgbClr val="000000">
                <a:alpha val="39607"/>
              </a:srgbClr>
            </a:outerShdw>
          </a:effectLst>
        </p:spPr>
      </p:sp>
      <p:sp>
        <p:nvSpPr>
          <p:cNvPr id="27" name="矩形"/>
          <p:cNvSpPr>
            <a:spLocks/>
          </p:cNvSpPr>
          <p:nvPr/>
        </p:nvSpPr>
        <p:spPr>
          <a:xfrm rot="0">
            <a:off x="2490558" y="2787442"/>
            <a:ext cx="50563" cy="446915"/>
          </a:xfrm>
          <a:prstGeom prst="rect"/>
          <a:solidFill>
            <a:srgbClr val="FFE600"/>
          </a:solidFill>
          <a:ln w="25400" cmpd="sng" cap="flat">
            <a:solidFill>
              <a:srgbClr val="FFE600"/>
            </a:solidFill>
            <a:prstDash val="solid"/>
            <a:round/>
          </a:ln>
        </p:spPr>
      </p:sp>
      <p:sp>
        <p:nvSpPr>
          <p:cNvPr id="28" name="矩形"/>
          <p:cNvSpPr>
            <a:spLocks/>
          </p:cNvSpPr>
          <p:nvPr/>
        </p:nvSpPr>
        <p:spPr>
          <a:xfrm rot="0">
            <a:off x="2029564" y="2248174"/>
            <a:ext cx="5025352" cy="3867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rgbClr val="161D23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NEXT GEN EMPLOYABILITY PROGRAM</a:t>
            </a:r>
            <a:endParaRPr lang="zh-CN" altLang="en-US" sz="2000" b="1" i="0" u="none" strike="noStrike" kern="0" cap="none" spc="0" baseline="0">
              <a:solidFill>
                <a:srgbClr val="161D23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29" name="矩形"/>
          <p:cNvSpPr>
            <a:spLocks/>
          </p:cNvSpPr>
          <p:nvPr/>
        </p:nvSpPr>
        <p:spPr>
          <a:xfrm rot="0">
            <a:off x="2541121" y="2795733"/>
            <a:ext cx="4019698" cy="3867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161D23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Creating a future-ready workforce</a:t>
            </a:r>
            <a:endParaRPr lang="zh-CN" altLang="en-US" sz="2000" b="0" i="0" u="none" strike="noStrike" kern="0" cap="none" spc="0" baseline="0">
              <a:solidFill>
                <a:srgbClr val="161D23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1003624" y="3642533"/>
            <a:ext cx="1456920" cy="272374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Student Detail:</a:t>
            </a:r>
            <a:endParaRPr lang="zh-CN" altLang="en-US" sz="1200" b="1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1095095" y="3956068"/>
            <a:ext cx="2095554" cy="440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zh-CN" sz="1100" b="1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Student Name </a:t>
            </a:r>
            <a:r>
              <a:rPr lang="en-US" altLang="zh-CN" sz="1100" b="1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</a:rPr>
              <a:t>RAHAMAN S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zh-CN" sz="1100" b="1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Student ID :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au51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</a:rPr>
              <a:t>3521104040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  <a:sym typeface="Arial" pitchFamily="0" charset="0"/>
            </a:endParaRPr>
          </a:p>
        </p:txBody>
      </p:sp>
      <p:sp>
        <p:nvSpPr>
          <p:cNvPr id="32" name="直线"/>
          <p:cNvSpPr>
            <a:spLocks/>
          </p:cNvSpPr>
          <p:nvPr/>
        </p:nvSpPr>
        <p:spPr>
          <a:xfrm rot="0">
            <a:off x="1100213" y="3919492"/>
            <a:ext cx="1986613" cy="0"/>
          </a:xfrm>
          <a:prstGeom prst="line"/>
          <a:noFill/>
          <a:ln w="3175" cmpd="sng" cap="flat">
            <a:solidFill>
              <a:srgbClr val="000000"/>
            </a:solidFill>
            <a:prstDash val="lgDashDotDot"/>
            <a:round/>
          </a:ln>
        </p:spPr>
      </p:sp>
      <p:sp>
        <p:nvSpPr>
          <p:cNvPr id="33" name="矩形"/>
          <p:cNvSpPr>
            <a:spLocks/>
          </p:cNvSpPr>
          <p:nvPr/>
        </p:nvSpPr>
        <p:spPr>
          <a:xfrm rot="0">
            <a:off x="5515014" y="3627293"/>
            <a:ext cx="1614739" cy="27237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College Name:</a:t>
            </a:r>
            <a:endParaRPr lang="zh-CN" altLang="en-US" sz="1200" b="1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34" name="直线"/>
          <p:cNvSpPr>
            <a:spLocks/>
          </p:cNvSpPr>
          <p:nvPr/>
        </p:nvSpPr>
        <p:spPr>
          <a:xfrm rot="0">
            <a:off x="5693065" y="3919492"/>
            <a:ext cx="1360331" cy="0"/>
          </a:xfrm>
          <a:prstGeom prst="line"/>
          <a:noFill/>
          <a:ln w="3175" cmpd="sng" cap="flat">
            <a:solidFill>
              <a:srgbClr val="000000"/>
            </a:solidFill>
            <a:prstDash val="lgDashDotDot"/>
            <a:round/>
          </a:ln>
        </p:spPr>
      </p:sp>
      <p:sp>
        <p:nvSpPr>
          <p:cNvPr id="35" name="矩形"/>
          <p:cNvSpPr>
            <a:spLocks/>
          </p:cNvSpPr>
          <p:nvPr/>
        </p:nvSpPr>
        <p:spPr>
          <a:xfrm rot="0">
            <a:off x="5613621" y="3956068"/>
            <a:ext cx="2043485" cy="4152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Annai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Mira College Of Engineering And Technology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pic>
        <p:nvPicPr>
          <p:cNvPr id="36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834749" y="1249149"/>
            <a:ext cx="1146741" cy="66620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37" name="图片" descr="A logo with people and map&#10;&#10;Description automatically generated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6461189" y="1211666"/>
            <a:ext cx="668564" cy="666202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38" name="图片" descr="A close up of a logo&#10;&#10;Description automatically generated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3927667" y="1286630"/>
            <a:ext cx="1587347" cy="51627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39799906"/>
      </p:ext>
    </p:extLst>
  </p:cSld>
  <p:clrMapOvr>
    <a:masterClrMapping/>
  </p:clrMapOvr>
  <p:transition spd="slow" advTm="3590"/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"/>
          <p:cNvSpPr>
            <a:spLocks noGrp="1"/>
          </p:cNvSpPr>
          <p:nvPr>
            <p:ph type="title"/>
          </p:nvPr>
        </p:nvSpPr>
        <p:spPr>
          <a:xfrm rot="0">
            <a:off x="155850" y="613141"/>
            <a:ext cx="8832300" cy="45193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Homepage</a:t>
            </a:r>
            <a:endParaRPr lang="zh-CN" altLang="en-US" sz="2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13" name="文本框"/>
          <p:cNvSpPr>
            <a:spLocks noGrp="1"/>
          </p:cNvSpPr>
          <p:nvPr>
            <p:ph type="body" idx="1"/>
          </p:nvPr>
        </p:nvSpPr>
        <p:spPr>
          <a:xfrm rot="0">
            <a:off x="311699" y="1389599"/>
            <a:ext cx="8696833" cy="31794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56946" indent="-30467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●"/>
            </a:pPr>
            <a:endParaRPr lang="zh-CN" altLang="en-US" sz="12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7590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"/>
          <p:cNvSpPr>
            <a:spLocks noGrp="1"/>
          </p:cNvSpPr>
          <p:nvPr>
            <p:ph type="title"/>
          </p:nvPr>
        </p:nvSpPr>
        <p:spPr>
          <a:xfrm rot="0">
            <a:off x="628560" y="601132"/>
            <a:ext cx="7886430" cy="6665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sng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About-Us-Page</a:t>
            </a:r>
            <a:endParaRPr lang="zh-CN" altLang="en-US" sz="1600" b="1" i="0" u="sng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547007" y="1241086"/>
            <a:ext cx="8156122" cy="3025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We are passionate about making bus travel convenient and accessible for everyone.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Our user-friendly online platform simplifies the booking process, allowing you to search, compare, and book bus tickets seamlessly.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We partner with trusted bus operators to offer a wide variety of routes, schedules, and amenities to meet your travel needs.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Our commitment is to provide a secure and efficient booking experience, with features like real-time availability, secure online payments, and easy ticket management. 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Our mobile app offers added convenience, letting you book and manage your bus travel on the go.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628560" y="634999"/>
            <a:ext cx="7886430" cy="6386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Service-Page</a:t>
            </a:r>
            <a:endParaRPr lang="zh-CN" altLang="en-US" sz="1400" b="1" i="0" u="sng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26" name="矩形"/>
          <p:cNvSpPr>
            <a:spLocks/>
          </p:cNvSpPr>
          <p:nvPr/>
        </p:nvSpPr>
        <p:spPr>
          <a:xfrm rot="0">
            <a:off x="473529" y="1273629"/>
            <a:ext cx="8041462" cy="3234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1.  Search &amp; Explore: 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 Enter your origin, destination, and travel date. Explore available buses with a quick glance at key details like price, timings, and duration.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2.   Filter &amp; Refine: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 Feeling specific Filter your search results by departure/arrival time, bus operator, amenities (Wi-Fi, AC), or desired travel duration. Find the perfect bus for your needs!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3.   Choose Your Seat: 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See a visual seat map and select your preferred seat(s) during booking. Want to travel with friends? Choose seats together for a comfortable journey.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4.   Secure &amp; Easy Payment: 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Relax - our secure payment options ensure a smooth and hassle-free transaction. Choose your preferred method and complete your booking with confidence.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5.   E-ticket &amp; Manage Bookings: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Get instant confirmation with an e-ticket delivered straight to your email. Need to make changes? Manage your bookings online - view itineraries, cancel tickets (with clear policies), or modify details as needed.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5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</p:bldLst>
  </p:timing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28560" y="643466"/>
            <a:ext cx="7886430" cy="62418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Departments-Page</a:t>
            </a:r>
            <a:endParaRPr lang="zh-CN" altLang="en-US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73480" y="163285"/>
            <a:ext cx="8686528" cy="4491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1.    Customer Support: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Respond to customer inquiries about bus availability, pricing, booking process, and 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troubleshooting.Assist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with cancellations, modifications, and refunds based on company policies.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2.    Inventory Management: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Collaborate with bus operators to ensure accurate and up-to-date bus schedules, seat availability, and pricing information on the 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platform.Monitor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real-time booking data to identify trends and adjust inventory allocation as needed.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3.    Marketing &amp; Promotions: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Develop marketing strategies to attract new customers and promote the online booking 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platform.Manage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online advertising campaigns and social media presence to increase brand 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awareness.Offer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promotional deals and discounts to incentivize bookings.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4.    System Maintenance &amp; Security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Work with IT teams to ensure the smooth operation, technical stability, and performance of the online booking 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system.Implement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robust security measures to protect user data and financial 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transactions.Monitor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for and address any technical issues or bugs promptly.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5.    Data Analysis &amp; </a:t>
            </a: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Reporting: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Analyze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user booking data to understand travel trends, popular routes, and customer 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preferences.Generate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reports to identify areas for improvement and optimize the online booking 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experience.Provide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insights to other departments (e.g., Marketing) to inform data-driven decision-making.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14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</p:bldLst>
  </p:timing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628560" y="618066"/>
            <a:ext cx="7886430" cy="6065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Blog-Page</a:t>
            </a:r>
            <a:endParaRPr lang="zh-CN" altLang="en-US" sz="1400" b="1" i="0" u="sng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138793" y="1053193"/>
            <a:ext cx="8735785" cy="3444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Hero Banner:    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Large banner showcasing a captivating image related to bus travel (e.g., scenic highway, comfortable bus interior).Clear and concise call to action (CTA) button prompting users to "Search for Buses" or "Book Now.“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Search </a:t>
            </a: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Bar: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Prominent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search bar positioned centrally or at the top of the 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fold.Users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can enter origin, destination, and travel date for a quick 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search.Option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to include additional filters (optional).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Popular </a:t>
            </a: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Routes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:Display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a section highlighting frequently 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traveled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routes or popular 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destinations.Include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origin, destination, travel time, and potentially starting price to entice users.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Why Choose </a:t>
            </a: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Us: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Briefly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showcase the key benefits of using your booking 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platform.Emphasize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convenience, affordability, or unique features with clear icons or bullet points.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Customer </a:t>
            </a: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Testimonials: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Include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positive quotes or short testimonials from satisfied customers (optional).Builds trust and credibility for new users.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Promotions &amp; </a:t>
            </a: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Offers: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Display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any ongoing promotions, discounts, or special offers (optional).Can be used to attract new customers or incentivize bookings.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Social Proof &amp; Trust </a:t>
            </a: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Signals: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Showcase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logos of trusted partners, secure payment gateways, or industry affiliations (optional).Creates a sense of security and reliability for users.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Footer: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Include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essential links to "About Us," "FAQs," "Contact Us," and other relevant 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pages.Ensure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easy navigation and access to additional information.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9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</p:bldLst>
  </p:timing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215052" y="620485"/>
            <a:ext cx="8421857" cy="5715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sng" strike="noStrike" kern="0" cap="none" spc="0" baseline="0">
                <a:solidFill>
                  <a:srgbClr val="213163"/>
                </a:solidFill>
                <a:latin typeface="Arial" pitchFamily="0" charset="0"/>
                <a:ea typeface="Arial" pitchFamily="0" charset="0"/>
                <a:cs typeface="Lucida Sans"/>
              </a:rPr>
              <a:t>Future </a:t>
            </a:r>
            <a:r>
              <a:rPr lang="en-US" altLang="zh-CN" sz="1600" b="1" i="0" u="sng" strike="noStrike" kern="0" cap="none" spc="0" baseline="0">
                <a:solidFill>
                  <a:srgbClr val="213163"/>
                </a:solidFill>
                <a:latin typeface="Arial" pitchFamily="0" charset="0"/>
                <a:ea typeface="Arial" pitchFamily="0" charset="0"/>
                <a:cs typeface="Lucida Sans"/>
              </a:rPr>
              <a:t>Enhancements</a:t>
            </a:r>
            <a:r>
              <a:rPr lang="en-US" altLang="zh-CN" sz="1600" b="1" i="0" u="sng" strike="noStrike" kern="0" cap="none" spc="0" baseline="0">
                <a:solidFill>
                  <a:srgbClr val="374151"/>
                </a:solidFill>
                <a:latin typeface="Arial" pitchFamily="0" charset="0"/>
                <a:ea typeface="Arial" pitchFamily="0" charset="0"/>
                <a:cs typeface="Times New Roman" pitchFamily="0" charset="0"/>
              </a:rPr>
              <a:t>:</a:t>
            </a:r>
            <a:br>
              <a:rPr lang="zh-CN" altLang="en-US" sz="1400" b="0" i="0" u="none" strike="noStrike" kern="0" cap="none" spc="0" baseline="0">
                <a:solidFill>
                  <a:srgbClr val="374151"/>
                </a:solidFill>
                <a:latin typeface="Söhne" pitchFamily="0" charset="0"/>
                <a:ea typeface="Arial" pitchFamily="0" charset="0"/>
                <a:cs typeface="Lucida Sans"/>
              </a:rPr>
            </a:b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 rot="0">
            <a:off x="571500" y="1053193"/>
            <a:ext cx="8065410" cy="39014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1.    Personalized Recommendations: </a:t>
            </a:r>
            <a:endParaRPr lang="en-US" altLang="zh-CN" sz="16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Leverage user data and travel patterns to suggest optimal bus routes, schedules, and even nearby accommodation based on preferences.</a:t>
            </a:r>
            <a:endParaRPr lang="en-US" altLang="zh-CN" sz="1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2.Real-time Tracking and Updates:  </a:t>
            </a:r>
            <a:endParaRPr lang="en-US" altLang="zh-CN" sz="16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Integrate GPS tracking with the platform to provide live bus location updates, allowing passengers to track arrival times and plan accordingly.</a:t>
            </a:r>
            <a:endParaRPr lang="en-US" altLang="zh-CN" sz="1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3.Multimodal Integration: </a:t>
            </a:r>
            <a:endParaRPr lang="en-US" altLang="zh-CN" sz="16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Expand beyond just bus bookings.  </a:t>
            </a:r>
            <a:endParaRPr lang="en-US" altLang="zh-CN" sz="1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Allow users to combine bus travel with other transportation options like trains or flights for seamless multi-leg journeys.</a:t>
            </a:r>
            <a:endParaRPr lang="en-US" altLang="zh-CN" sz="1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4.AI-powered Chatbots and Virtual Assistants:</a:t>
            </a:r>
            <a:endParaRPr lang="en-US" altLang="zh-CN" sz="16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Integrate chatbots or virtual assistants for 24/7 customer support, offering real-time booking assistance and answering frequently asked questions.</a:t>
            </a:r>
            <a:endParaRPr lang="en-US" altLang="zh-CN" sz="1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5.Augmented Reality Seat Selection: </a:t>
            </a:r>
            <a:endParaRPr lang="en-US" altLang="zh-CN" sz="16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Utilize AR technology to allow users to virtually "walk through" the bus and preview different seating options before booking, enhancing the selection process.</a:t>
            </a:r>
            <a:endParaRPr lang="zh-CN" altLang="en-US" sz="1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7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131032" y="682129"/>
            <a:ext cx="2936082" cy="32226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0" cap="none" spc="0" baseline="0">
                <a:solidFill>
                  <a:srgbClr val="213163"/>
                </a:solidFill>
                <a:latin typeface="Arial" pitchFamily="0" charset="0"/>
                <a:ea typeface="Arial" pitchFamily="0" charset="0"/>
                <a:cs typeface="Lucida Sans"/>
              </a:rPr>
              <a:t>Conclusion</a:t>
            </a:r>
            <a:endParaRPr lang="zh-CN" altLang="en-US" sz="1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34" name="直线"/>
          <p:cNvSpPr>
            <a:spLocks/>
          </p:cNvSpPr>
          <p:nvPr/>
        </p:nvSpPr>
        <p:spPr>
          <a:xfrm rot="0">
            <a:off x="0" y="4675910"/>
            <a:ext cx="9144000" cy="0"/>
          </a:xfrm>
          <a:prstGeom prst="line"/>
          <a:noFill/>
          <a:ln w="9525" cmpd="sng" cap="flat">
            <a:solidFill>
              <a:srgbClr val="BFBFBF"/>
            </a:solidFill>
            <a:prstDash val="solid"/>
            <a:round/>
          </a:ln>
        </p:spPr>
      </p:sp>
      <p:sp>
        <p:nvSpPr>
          <p:cNvPr id="135" name="矩形"/>
          <p:cNvSpPr>
            <a:spLocks/>
          </p:cNvSpPr>
          <p:nvPr/>
        </p:nvSpPr>
        <p:spPr>
          <a:xfrm rot="0">
            <a:off x="138652" y="4713110"/>
            <a:ext cx="707168" cy="322262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Source :</a:t>
            </a:r>
            <a:endParaRPr lang="zh-CN" altLang="en-US" sz="1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36" name="矩形"/>
          <p:cNvSpPr>
            <a:spLocks/>
          </p:cNvSpPr>
          <p:nvPr/>
        </p:nvSpPr>
        <p:spPr>
          <a:xfrm rot="0">
            <a:off x="342899" y="1041592"/>
            <a:ext cx="8539843" cy="35299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Enhanced User Experience: </a:t>
            </a:r>
            <a:endParaRPr lang="en-US" altLang="zh-CN" sz="12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Passengers enjoy a convenient and user-friendly platform for searching, comparing, and booking bus tickets.</a:t>
            </a:r>
            <a:endParaRPr lang="en-US" altLang="zh-CN" sz="12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Real-time information and flexible management options empower informed choices and simplify travel arrangements.</a:t>
            </a:r>
            <a:endParaRPr lang="en-US" altLang="zh-CN" sz="12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Increased Efficiency: </a:t>
            </a:r>
            <a:endParaRPr lang="en-US" altLang="zh-CN" sz="12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Bus operators experience a streamlined booking process, reducing manual work and administrative burdens. </a:t>
            </a:r>
            <a:endParaRPr lang="en-US" altLang="zh-CN" sz="12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Online platforms automate tasks, freeing up resources for other areas.</a:t>
            </a:r>
            <a:endParaRPr lang="en-US" altLang="zh-CN" sz="12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Wider Customer Reach: </a:t>
            </a:r>
            <a:endParaRPr lang="en-US" altLang="zh-CN" sz="12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Online booking systems expand the potential customer base for bus companies. </a:t>
            </a:r>
            <a:endParaRPr lang="en-US" altLang="zh-CN" sz="12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Increased visibility and accessibility attract a broader audience, leading to more bookings and revenue.</a:t>
            </a:r>
            <a:endParaRPr lang="en-US" altLang="zh-CN" sz="12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Data-Driven Insights: </a:t>
            </a:r>
            <a:r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Transaction data from online bookings provides valuable insights for bus operators. </a:t>
            </a:r>
            <a:endParaRPr lang="en-US" altLang="zh-CN" sz="12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This data can be used to optimize routes, adjust pricing strategies, and cater to customer preferences, ultimately improving service and profitability.</a:t>
            </a:r>
            <a:endParaRPr lang="en-US" altLang="zh-CN" sz="12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Overall Industry Growth: </a:t>
            </a:r>
            <a:endParaRPr lang="en-US" altLang="zh-CN" sz="12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Online bus booking fosters a more efficient and competitive bus travel industry.</a:t>
            </a:r>
            <a:endParaRPr lang="en-US" altLang="zh-CN" sz="12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Passengers benefit from greater choice and convenience, while bus operators enjoy increased efficiency and growth.</a:t>
            </a:r>
            <a:endParaRPr lang="zh-CN" altLang="en-US" sz="12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2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3371850" y="2334505"/>
            <a:ext cx="2352675" cy="4603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0" cap="none" spc="-5" baseline="0">
                <a:solidFill>
                  <a:srgbClr val="223366"/>
                </a:solidFill>
                <a:latin typeface="Arial MT" pitchFamily="0" charset="0"/>
                <a:ea typeface="Arial" pitchFamily="0" charset="0"/>
                <a:cs typeface="Arial MT" pitchFamily="0" charset="0"/>
              </a:rPr>
              <a:t>Thank You!</a:t>
            </a:r>
            <a:endParaRPr lang="zh-CN" altLang="en-US" sz="3000" b="1" i="0" u="none" strike="noStrike" kern="0" cap="none" spc="-5" baseline="0">
              <a:solidFill>
                <a:srgbClr val="223366"/>
              </a:solidFill>
              <a:latin typeface="Arial MT" pitchFamily="0" charset="0"/>
              <a:ea typeface="Arial" pitchFamily="0" charset="0"/>
              <a:cs typeface="Arial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62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" descr="A blue and white rectangle with a white border&#10;&#10;Description automatically generated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9144000" cy="51435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1" name="矩形"/>
          <p:cNvSpPr>
            <a:spLocks/>
          </p:cNvSpPr>
          <p:nvPr/>
        </p:nvSpPr>
        <p:spPr>
          <a:xfrm rot="0">
            <a:off x="2422762" y="970065"/>
            <a:ext cx="4283236" cy="499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ts val="39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213164"/>
                </a:solidFill>
                <a:latin typeface="Arial" pitchFamily="0" charset="0"/>
                <a:ea typeface="宋体" pitchFamily="0" charset="0"/>
                <a:cs typeface="Arial" pitchFamily="0" charset="0"/>
                <a:sym typeface="Arial" pitchFamily="0" charset="0"/>
              </a:rPr>
              <a:t>CAPSTONE PROJECT SHOWCASE</a:t>
            </a:r>
            <a:endParaRPr lang="zh-CN" altLang="en-US" sz="2000" b="1" i="0" u="none" strike="noStrike" kern="1200" cap="none" spc="0" baseline="0">
              <a:solidFill>
                <a:srgbClr val="213164"/>
              </a:solidFill>
              <a:latin typeface="Arial" pitchFamily="0" charset="0"/>
              <a:ea typeface="宋体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52" name="圆角矩形"/>
          <p:cNvSpPr>
            <a:spLocks/>
          </p:cNvSpPr>
          <p:nvPr/>
        </p:nvSpPr>
        <p:spPr>
          <a:xfrm rot="0">
            <a:off x="956309" y="3037840"/>
            <a:ext cx="7227570" cy="530626"/>
          </a:xfrm>
          <a:prstGeom prst="roundRect">
            <a:avLst>
              <a:gd name="adj" fmla="val 16666"/>
            </a:avLst>
          </a:prstGeom>
          <a:solidFill>
            <a:srgbClr val="DFDDFB"/>
          </a:solidFill>
          <a:ln w="25400" cmpd="sng" cap="flat">
            <a:solidFill>
              <a:srgbClr val="DFDDFB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宋体" pitchFamily="0" charset="0"/>
                <a:cs typeface="Arial" pitchFamily="0" charset="0"/>
                <a:sym typeface="Arial" pitchFamily="0" charset="0"/>
              </a:rPr>
              <a:t> </a:t>
            </a:r>
            <a:endParaRPr lang="zh-CN" altLang="en-US" sz="1400" b="0" i="0" u="none" strike="noStrike" kern="0" cap="none" spc="0" baseline="0">
              <a:solidFill>
                <a:srgbClr val="FFFFFF"/>
              </a:solidFill>
              <a:latin typeface="Arial" pitchFamily="0" charset="0"/>
              <a:ea typeface="宋体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53" name="矩形"/>
          <p:cNvSpPr>
            <a:spLocks/>
          </p:cNvSpPr>
          <p:nvPr/>
        </p:nvSpPr>
        <p:spPr>
          <a:xfrm rot="0">
            <a:off x="1571630" y="3183633"/>
            <a:ext cx="5839143" cy="2564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ts val="1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  <a:sym typeface="Arial" pitchFamily="0" charset="0"/>
              </a:rPr>
              <a:t>Online Bus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  <a:sym typeface="Arial" pitchFamily="0" charset="0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  <a:sym typeface="Arial" pitchFamily="0" charset="0"/>
              </a:rPr>
              <a:t>Booking using Python and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  <a:sym typeface="Arial" pitchFamily="0" charset="0"/>
              </a:rPr>
              <a:t>Django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  <a:sym typeface="Arial" pitchFamily="0" charset="0"/>
              </a:rPr>
              <a:t> 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Poppins" pitchFamily="0" charset="0"/>
              <a:sym typeface="Arial" pitchFamily="0" charset="0"/>
            </a:endParaRPr>
          </a:p>
        </p:txBody>
      </p:sp>
      <p:sp>
        <p:nvSpPr>
          <p:cNvPr id="54" name="矩形"/>
          <p:cNvSpPr>
            <a:spLocks/>
          </p:cNvSpPr>
          <p:nvPr/>
        </p:nvSpPr>
        <p:spPr>
          <a:xfrm rot="0">
            <a:off x="3872230" y="2704571"/>
            <a:ext cx="1399540" cy="2533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ts val="1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bg1"/>
                </a:solidFill>
                <a:latin typeface="Arial" pitchFamily="0" charset="0"/>
                <a:ea typeface="宋体" pitchFamily="0" charset="0"/>
                <a:cs typeface="Arial" pitchFamily="0" charset="0"/>
                <a:sym typeface="Arial" pitchFamily="0" charset="0"/>
              </a:rPr>
              <a:t>Project Title</a:t>
            </a:r>
            <a:endParaRPr lang="zh-CN" altLang="en-US" sz="1600" b="1" i="0" u="none" strike="noStrike" kern="1200" cap="none" spc="0" baseline="0">
              <a:solidFill>
                <a:schemeClr val="bg1"/>
              </a:solidFill>
              <a:latin typeface="Arial" pitchFamily="0" charset="0"/>
              <a:ea typeface="宋体" pitchFamily="0" charset="0"/>
              <a:cs typeface="Poppins" pitchFamily="0" charset="0"/>
              <a:sym typeface="Arial" pitchFamily="0" charset="0"/>
            </a:endParaRPr>
          </a:p>
        </p:txBody>
      </p:sp>
      <p:sp>
        <p:nvSpPr>
          <p:cNvPr id="55" name="矩形"/>
          <p:cNvSpPr>
            <a:spLocks/>
          </p:cNvSpPr>
          <p:nvPr/>
        </p:nvSpPr>
        <p:spPr>
          <a:xfrm rot="0">
            <a:off x="1276812" y="4029973"/>
            <a:ext cx="6590374" cy="512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ts val="1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bg1"/>
                </a:solidFill>
                <a:latin typeface="Arial" pitchFamily="0" charset="0"/>
                <a:ea typeface="宋体" pitchFamily="0" charset="0"/>
                <a:cs typeface="Arial" pitchFamily="0" charset="0"/>
                <a:sym typeface="Arial" pitchFamily="0" charset="0"/>
              </a:rPr>
              <a:t>Abstract | Problem Statement | Project Overview |</a:t>
            </a:r>
            <a:r>
              <a:rPr lang="en-US" altLang="zh-CN" sz="1600" b="0" i="0" u="none" strike="noStrike" kern="1200" cap="none" spc="0" baseline="0">
                <a:solidFill>
                  <a:schemeClr val="bg1"/>
                </a:solidFill>
                <a:latin typeface="Arial" pitchFamily="0" charset="0"/>
                <a:ea typeface="Arial" pitchFamily="0" charset="0"/>
                <a:cs typeface="Poppins" pitchFamily="0" charset="0"/>
                <a:sym typeface="Arial" pitchFamily="0" charset="0"/>
              </a:rPr>
              <a:t> Proposed </a:t>
            </a:r>
            <a:r>
              <a:rPr lang="en-US" altLang="zh-CN" sz="1600" b="0" i="0" u="none" strike="noStrike" kern="1200" cap="none" spc="0" baseline="0">
                <a:solidFill>
                  <a:schemeClr val="bg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Solution </a:t>
            </a:r>
            <a:r>
              <a:rPr lang="en-US" altLang="zh-CN" sz="1600" b="0" i="0" u="none" strike="noStrike" kern="1200" cap="none" spc="0" baseline="0">
                <a:solidFill>
                  <a:schemeClr val="bg1"/>
                </a:solidFill>
                <a:latin typeface="Arial" pitchFamily="0" charset="0"/>
                <a:ea typeface="宋体" pitchFamily="0" charset="0"/>
                <a:cs typeface="Arial" pitchFamily="0" charset="0"/>
                <a:sym typeface="Arial" pitchFamily="0" charset="0"/>
              </a:rPr>
              <a:t>| </a:t>
            </a:r>
            <a:r>
              <a:rPr lang="en-US" altLang="zh-CN" sz="1600" b="0" i="0" u="none" strike="noStrike" kern="1200" cap="none" spc="0" baseline="0">
                <a:solidFill>
                  <a:schemeClr val="bg1"/>
                </a:solidFill>
                <a:latin typeface="Arial" pitchFamily="0" charset="0"/>
                <a:ea typeface="Arial" pitchFamily="0" charset="0"/>
                <a:cs typeface="Poppins" pitchFamily="0" charset="0"/>
                <a:sym typeface="Arial" pitchFamily="0" charset="0"/>
              </a:rPr>
              <a:t>Technology Used</a:t>
            </a:r>
            <a:r>
              <a:rPr lang="en-US" altLang="zh-CN" sz="1600" b="0" i="0" u="none" strike="noStrike" kern="1200" cap="none" spc="0" baseline="0">
                <a:solidFill>
                  <a:schemeClr val="bg1"/>
                </a:solidFill>
                <a:latin typeface="Arial" pitchFamily="0" charset="0"/>
                <a:ea typeface="宋体" pitchFamily="0" charset="0"/>
                <a:cs typeface="Arial" pitchFamily="0" charset="0"/>
                <a:sym typeface="Arial" pitchFamily="0" charset="0"/>
              </a:rPr>
              <a:t> | Modelling &amp; Results </a:t>
            </a:r>
            <a:r>
              <a:rPr lang="en-US" altLang="zh-CN" sz="1600" b="0" i="0" u="none" strike="noStrike" kern="1200" cap="none" spc="0" baseline="0">
                <a:solidFill>
                  <a:schemeClr val="bg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| Conclusion 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Arial" pitchFamily="0" charset="0"/>
              <a:ea typeface="宋体" pitchFamily="0" charset="0"/>
              <a:cs typeface="Poppins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3644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"/>
          <p:cNvSpPr>
            <a:spLocks noGrp="1"/>
          </p:cNvSpPr>
          <p:nvPr>
            <p:ph type="title"/>
          </p:nvPr>
        </p:nvSpPr>
        <p:spPr>
          <a:xfrm rot="0">
            <a:off x="138984" y="698032"/>
            <a:ext cx="2936082" cy="32226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sng" strike="noStrike" kern="0" cap="none" spc="0" baseline="0">
                <a:solidFill>
                  <a:srgbClr val="213163"/>
                </a:solidFill>
                <a:latin typeface="Arial" pitchFamily="0" charset="0"/>
                <a:ea typeface="Arial" pitchFamily="0" charset="0"/>
                <a:cs typeface="Lucida Sans"/>
              </a:rPr>
              <a:t>Abstract:</a:t>
            </a:r>
            <a:endParaRPr lang="zh-CN" altLang="en-US" sz="1600" b="0" i="0" u="sng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59" name="直线"/>
          <p:cNvSpPr>
            <a:spLocks/>
          </p:cNvSpPr>
          <p:nvPr/>
        </p:nvSpPr>
        <p:spPr>
          <a:xfrm rot="0">
            <a:off x="0" y="4488024"/>
            <a:ext cx="9144000" cy="0"/>
          </a:xfrm>
          <a:prstGeom prst="line"/>
          <a:noFill/>
          <a:ln w="9525" cmpd="sng" cap="flat">
            <a:solidFill>
              <a:srgbClr val="BFBFBF"/>
            </a:solidFill>
            <a:prstDash val="solid"/>
            <a:round/>
          </a:ln>
        </p:spPr>
      </p:sp>
      <p:sp>
        <p:nvSpPr>
          <p:cNvPr id="60" name="矩形"/>
          <p:cNvSpPr>
            <a:spLocks/>
          </p:cNvSpPr>
          <p:nvPr/>
        </p:nvSpPr>
        <p:spPr>
          <a:xfrm rot="0">
            <a:off x="65313" y="4627984"/>
            <a:ext cx="780506" cy="40738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1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Source :</a:t>
            </a:r>
            <a:endParaRPr lang="zh-CN" altLang="en-US" sz="1000" b="1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61" name="矩形"/>
          <p:cNvSpPr>
            <a:spLocks/>
          </p:cNvSpPr>
          <p:nvPr/>
        </p:nvSpPr>
        <p:spPr>
          <a:xfrm rot="0">
            <a:off x="707666" y="1082352"/>
            <a:ext cx="8221649" cy="3234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Simplified Search &amp; Booking: 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   Effortless searching by origin, destination, date, with clear pricing and availability.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Advanced Filtering &amp; Sorting: 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   Refine searches by departure time, arrival time, operator, price, amenities, or trip duration.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3.    Integrated Seat Selection: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   Choose your preferred seats from a visual seat map during booking.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4"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Seamless Ticket Management: 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Manage bookings with e-tickets, view itineraries, cancel tickets (with clear refund policies), and make changes online.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5.    Mobile App Integration: 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    Book, manage tickets, and enjoy all platform functionalities through a user-friendly mobile app.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42681"/>
      </p:ext>
    </p:extLst>
  </p:cSld>
  <p:clrMapOvr>
    <a:masterClrMapping/>
  </p:clrMapOvr>
  <p:transition spd="med">
    <p:fade/>
  </p:transition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"/>
          <p:cNvSpPr>
            <a:spLocks noGrp="1"/>
          </p:cNvSpPr>
          <p:nvPr>
            <p:ph type="title"/>
          </p:nvPr>
        </p:nvSpPr>
        <p:spPr>
          <a:xfrm rot="0">
            <a:off x="65313" y="540690"/>
            <a:ext cx="2108719" cy="36906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sng" strike="noStrike" kern="0" cap="none" spc="0" baseline="0">
                <a:solidFill>
                  <a:srgbClr val="213163"/>
                </a:solidFill>
                <a:latin typeface="Arial" pitchFamily="0" charset="0"/>
                <a:ea typeface="Arial" pitchFamily="0" charset="0"/>
                <a:cs typeface="Lucida Sans"/>
              </a:rPr>
              <a:t>Problem Statement:</a:t>
            </a:r>
            <a:endParaRPr lang="zh-CN" altLang="en-US" sz="1600" b="0" i="0" u="sng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65" name="直线"/>
          <p:cNvSpPr>
            <a:spLocks/>
          </p:cNvSpPr>
          <p:nvPr/>
        </p:nvSpPr>
        <p:spPr>
          <a:xfrm rot="0">
            <a:off x="0" y="4507958"/>
            <a:ext cx="9144000" cy="0"/>
          </a:xfrm>
          <a:prstGeom prst="line"/>
          <a:noFill/>
          <a:ln w="9525" cmpd="sng" cap="flat">
            <a:solidFill>
              <a:srgbClr val="BFBFBF"/>
            </a:solidFill>
            <a:prstDash val="solid"/>
            <a:round/>
          </a:ln>
        </p:spPr>
      </p:sp>
      <p:sp>
        <p:nvSpPr>
          <p:cNvPr id="66" name="矩形"/>
          <p:cNvSpPr>
            <a:spLocks/>
          </p:cNvSpPr>
          <p:nvPr/>
        </p:nvSpPr>
        <p:spPr>
          <a:xfrm rot="0">
            <a:off x="65313" y="4609322"/>
            <a:ext cx="858416" cy="426051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i="0" u="sng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Source :</a:t>
            </a:r>
            <a:endParaRPr lang="zh-CN" altLang="en-US" sz="1200" b="1" i="0" u="sng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67" name="矩形"/>
          <p:cNvSpPr>
            <a:spLocks/>
          </p:cNvSpPr>
          <p:nvPr/>
        </p:nvSpPr>
        <p:spPr>
          <a:xfrm rot="0">
            <a:off x="776377" y="970059"/>
            <a:ext cx="7826447" cy="2815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In the traditional bus booking system, travelers face several challenges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Time-consuming queues: 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       People have to wait in long lines at bus stations to purchase tickets, which can be frustrating and eat into valuable travel time.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2.     Limited information: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       Bus station personnel may not have access to real-time information on schedules, availability of seats on specific routes and times, or different types of buses (AC, non-AC, sleeper, etc.).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3.     Inflexible timings: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       Traditional booking methods are often restricted by bus station operating hours. This makes it difficult to book tickets outside of business hours, especially for late-night travel or last-minute trips.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4.     Limited payment options: 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       Traditional methods typically involve cash payments, which can be inconvenient and limit flexibility.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73043"/>
      </p:ext>
    </p:extLst>
  </p:cSld>
  <p:clrMapOvr>
    <a:masterClrMapping/>
  </p:clrMapOvr>
  <p:transition spd="slow">
    <p:split orient="vert"/>
  </p:transition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"/>
          <p:cNvSpPr>
            <a:spLocks noGrp="1"/>
          </p:cNvSpPr>
          <p:nvPr>
            <p:ph type="title"/>
          </p:nvPr>
        </p:nvSpPr>
        <p:spPr>
          <a:xfrm rot="0">
            <a:off x="131032" y="762000"/>
            <a:ext cx="2040667" cy="39052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sng" strike="noStrike" kern="0" cap="none" spc="0" baseline="0">
                <a:solidFill>
                  <a:srgbClr val="213163"/>
                </a:solidFill>
                <a:latin typeface="Arial" pitchFamily="0" charset="0"/>
                <a:ea typeface="Arial" pitchFamily="0" charset="0"/>
                <a:cs typeface="Lucida Sans"/>
              </a:rPr>
              <a:t>Project Overview:</a:t>
            </a:r>
            <a:endParaRPr lang="zh-CN" altLang="en-US" sz="1600" b="0" i="0" u="sng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71" name="直线"/>
          <p:cNvSpPr>
            <a:spLocks/>
          </p:cNvSpPr>
          <p:nvPr/>
        </p:nvSpPr>
        <p:spPr>
          <a:xfrm rot="0">
            <a:off x="0" y="4675910"/>
            <a:ext cx="9144000" cy="0"/>
          </a:xfrm>
          <a:prstGeom prst="line"/>
          <a:noFill/>
          <a:ln w="9525" cmpd="sng" cap="flat">
            <a:solidFill>
              <a:srgbClr val="BFBFBF"/>
            </a:solidFill>
            <a:prstDash val="solid"/>
            <a:round/>
          </a:ln>
        </p:spPr>
      </p:sp>
      <p:sp>
        <p:nvSpPr>
          <p:cNvPr id="72" name="矩形"/>
          <p:cNvSpPr>
            <a:spLocks/>
          </p:cNvSpPr>
          <p:nvPr/>
        </p:nvSpPr>
        <p:spPr>
          <a:xfrm rot="0">
            <a:off x="138652" y="4713110"/>
            <a:ext cx="707168" cy="322262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Source :</a:t>
            </a:r>
            <a:endParaRPr lang="zh-CN" altLang="en-US" sz="1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73" name="矩形"/>
          <p:cNvSpPr>
            <a:spLocks/>
          </p:cNvSpPr>
          <p:nvPr/>
        </p:nvSpPr>
        <p:spPr>
          <a:xfrm rot="0">
            <a:off x="845821" y="1085850"/>
            <a:ext cx="6982564" cy="3129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8001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8001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1.     Search for bus tickets: 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27432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    Users can search for bus tickets based on their travel origin, destination, date, and time.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8001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2.     Check availability: 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36576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    The system displays real-time seat availability for different bus operators and routes.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8001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3.     Book seats: 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36576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    Users can select their preferred seats and book them online.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8001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4.     Make payments: 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36576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      The system integrates with secure payment gateways to allow users to pay for their tickets using debit cards, credit cards, or other online payment methods.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8001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5.     Manage bookings: 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36576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      Users can view their booking history, cancel tickets, and print e-tickets.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3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"/>
          <p:cNvSpPr>
            <a:spLocks noGrp="1"/>
          </p:cNvSpPr>
          <p:nvPr>
            <p:ph type="title"/>
          </p:nvPr>
        </p:nvSpPr>
        <p:spPr>
          <a:xfrm rot="0">
            <a:off x="131032" y="682129"/>
            <a:ext cx="2005678" cy="37514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sng" strike="noStrike" kern="0" cap="none" spc="0" baseline="0">
                <a:solidFill>
                  <a:srgbClr val="213163"/>
                </a:solidFill>
                <a:latin typeface="Arial" pitchFamily="0" charset="0"/>
                <a:ea typeface="Arial" pitchFamily="0" charset="0"/>
                <a:cs typeface="Lucida Sans"/>
              </a:rPr>
              <a:t>Proposed Solution</a:t>
            </a:r>
            <a:endParaRPr lang="zh-CN" altLang="en-US" sz="1600" b="0" i="0" u="sng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77" name="矩形"/>
          <p:cNvSpPr>
            <a:spLocks/>
          </p:cNvSpPr>
          <p:nvPr/>
        </p:nvSpPr>
        <p:spPr>
          <a:xfrm rot="0">
            <a:off x="951722" y="1181100"/>
            <a:ext cx="6960637" cy="2920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1.     User-friendly Search and Booking: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     The platform should be intuitive and easy to navigate.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     Users can search for buses by entering origin, destination, and travel date.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     Real-time availability and pricing should be displayed.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     The booking process should be streamlined with secure payment options.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2.      Integrated Seat Selection: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     A visual seat map allows users to choose their preferred seats during booking.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     Clearly highlight available, reserved, and unavailable seats.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     Offer the option to reserve seats together for groups..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78" name="直线"/>
          <p:cNvSpPr>
            <a:spLocks/>
          </p:cNvSpPr>
          <p:nvPr/>
        </p:nvSpPr>
        <p:spPr>
          <a:xfrm rot="0">
            <a:off x="0" y="4498628"/>
            <a:ext cx="9144000" cy="0"/>
          </a:xfrm>
          <a:prstGeom prst="line"/>
          <a:noFill/>
          <a:ln w="9525" cmpd="sng" cap="flat">
            <a:solidFill>
              <a:srgbClr val="BFBFBF"/>
            </a:solidFill>
            <a:prstDash val="solid"/>
            <a:round/>
          </a:ln>
        </p:spPr>
      </p:sp>
      <p:sp>
        <p:nvSpPr>
          <p:cNvPr id="79" name="矩形"/>
          <p:cNvSpPr>
            <a:spLocks/>
          </p:cNvSpPr>
          <p:nvPr/>
        </p:nvSpPr>
        <p:spPr>
          <a:xfrm rot="0">
            <a:off x="65313" y="4637313"/>
            <a:ext cx="886408" cy="39805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i="0" u="sng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Source :</a:t>
            </a:r>
            <a:endParaRPr lang="zh-CN" altLang="en-US" sz="1200" b="1" i="0" u="sng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 rot="0">
            <a:off x="2286000" y="-59739"/>
            <a:ext cx="4572000" cy="300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19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"/>
          <p:cNvSpPr>
            <a:spLocks/>
          </p:cNvSpPr>
          <p:nvPr/>
        </p:nvSpPr>
        <p:spPr>
          <a:xfrm rot="0">
            <a:off x="457200" y="752832"/>
            <a:ext cx="8017933" cy="35490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3.     Advanced Filtering and Sorting: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     Allow users to filter searches by departure time, arrival time, bus company, price range, amenities (e.g., Wi-Fi, AC), and duration.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     Sorting options by price, fastest journey, or departure time can help users find the perfect fit. </a:t>
            </a: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4.     Mobile </a:t>
            </a: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AppIntegration</a:t>
            </a: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: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      Develop a mobile app that mirrors the functionality of the web platform.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      This allows users to search, book, and manage tickets on the go for added convenience.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5.     Seamless Ticket Management: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       E-tickets should be sent to the user's email upon booking confirmation.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      The platform should allow users to manage their bookings easily, including viewing itineraries, cancelling tickets (with clear refund policies), and making online changes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84" name="直线"/>
          <p:cNvSpPr>
            <a:spLocks/>
          </p:cNvSpPr>
          <p:nvPr/>
        </p:nvSpPr>
        <p:spPr>
          <a:xfrm rot="0">
            <a:off x="0" y="4675910"/>
            <a:ext cx="9144000" cy="0"/>
          </a:xfrm>
          <a:prstGeom prst="line"/>
          <a:noFill/>
          <a:ln w="9525" cmpd="sng" cap="flat">
            <a:solidFill>
              <a:srgbClr val="BFBFBF"/>
            </a:solidFill>
            <a:prstDash val="solid"/>
            <a:round/>
          </a:ln>
        </p:spPr>
      </p:sp>
      <p:sp>
        <p:nvSpPr>
          <p:cNvPr id="85" name="矩形"/>
          <p:cNvSpPr>
            <a:spLocks/>
          </p:cNvSpPr>
          <p:nvPr/>
        </p:nvSpPr>
        <p:spPr>
          <a:xfrm rot="0">
            <a:off x="138652" y="4713110"/>
            <a:ext cx="707168" cy="322262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Source :</a:t>
            </a:r>
            <a:endParaRPr lang="zh-CN" altLang="en-US" sz="1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8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 rot="0">
            <a:off x="131032" y="682129"/>
            <a:ext cx="2936082" cy="32226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0" cap="none" spc="0" baseline="0">
                <a:solidFill>
                  <a:srgbClr val="213163"/>
                </a:solidFill>
                <a:latin typeface="Arial" pitchFamily="0" charset="0"/>
                <a:ea typeface="Arial" pitchFamily="0" charset="0"/>
                <a:cs typeface="Lucida Sans"/>
              </a:rPr>
              <a:t>Technology Used</a:t>
            </a:r>
            <a:endParaRPr lang="zh-CN" altLang="en-US" sz="1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87" name="矩形"/>
          <p:cNvSpPr>
            <a:spLocks/>
          </p:cNvSpPr>
          <p:nvPr/>
        </p:nvSpPr>
        <p:spPr>
          <a:xfrm rot="0">
            <a:off x="128063" y="1059160"/>
            <a:ext cx="5314386" cy="37900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173355" indent="-173355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Font typeface="Arial" pitchFamily="0" charset="0"/>
              <a:buChar char="•"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173355" indent="-173355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Font typeface="Arial" pitchFamily="0" charset="0"/>
              <a:buChar char="•"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173355" indent="-173355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Font typeface="Arial" pitchFamily="0" charset="0"/>
              <a:buChar char="•"/>
            </a:pP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pic>
        <p:nvPicPr>
          <p:cNvPr id="8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21171" y="1723257"/>
            <a:ext cx="2956469" cy="257304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9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564380" y="1712691"/>
            <a:ext cx="4165598" cy="2090952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0" name="矩形"/>
          <p:cNvSpPr>
            <a:spLocks/>
          </p:cNvSpPr>
          <p:nvPr/>
        </p:nvSpPr>
        <p:spPr>
          <a:xfrm rot="0">
            <a:off x="1000361" y="1361511"/>
            <a:ext cx="3318483" cy="300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Front-end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91" name="矩形"/>
          <p:cNvSpPr>
            <a:spLocks/>
          </p:cNvSpPr>
          <p:nvPr/>
        </p:nvSpPr>
        <p:spPr>
          <a:xfrm rot="0">
            <a:off x="4865736" y="1287522"/>
            <a:ext cx="3580969" cy="300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Back-end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92" name="直线"/>
          <p:cNvSpPr>
            <a:spLocks/>
          </p:cNvSpPr>
          <p:nvPr/>
        </p:nvSpPr>
        <p:spPr>
          <a:xfrm rot="0">
            <a:off x="0" y="4675910"/>
            <a:ext cx="9144000" cy="0"/>
          </a:xfrm>
          <a:prstGeom prst="line"/>
          <a:noFill/>
          <a:ln w="9525" cmpd="sng" cap="flat">
            <a:solidFill>
              <a:srgbClr val="BFBFBF"/>
            </a:solidFill>
            <a:prstDash val="solid"/>
            <a:round/>
          </a:ln>
        </p:spPr>
      </p:sp>
      <p:sp>
        <p:nvSpPr>
          <p:cNvPr id="93" name="矩形"/>
          <p:cNvSpPr>
            <a:spLocks/>
          </p:cNvSpPr>
          <p:nvPr/>
        </p:nvSpPr>
        <p:spPr>
          <a:xfrm rot="0">
            <a:off x="138652" y="4713110"/>
            <a:ext cx="707168" cy="322262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Source :</a:t>
            </a:r>
            <a:endParaRPr lang="zh-CN" altLang="en-US" sz="1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37916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文本框"/>
          <p:cNvSpPr>
            <a:spLocks noGrp="1"/>
          </p:cNvSpPr>
          <p:nvPr>
            <p:ph type="title"/>
          </p:nvPr>
        </p:nvSpPr>
        <p:spPr>
          <a:xfrm rot="0">
            <a:off x="131032" y="682129"/>
            <a:ext cx="2936082" cy="32226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sng" strike="noStrike" kern="0" cap="none" spc="0" baseline="0">
                <a:solidFill>
                  <a:srgbClr val="213163"/>
                </a:solidFill>
                <a:latin typeface="Arial" pitchFamily="0" charset="0"/>
                <a:ea typeface="Arial" pitchFamily="0" charset="0"/>
                <a:cs typeface="Lucida Sans"/>
              </a:rPr>
              <a:t>Modelling &amp; Results</a:t>
            </a:r>
            <a:r>
              <a:rPr lang="en-US" altLang="zh-CN" sz="1600" b="1" i="0" u="none" strike="noStrike" kern="0" cap="none" spc="0" baseline="0">
                <a:solidFill>
                  <a:srgbClr val="213163"/>
                </a:solidFill>
                <a:latin typeface="Arial" pitchFamily="0" charset="0"/>
                <a:ea typeface="Arial" pitchFamily="0" charset="0"/>
                <a:cs typeface="Lucida Sans"/>
              </a:rPr>
              <a:t>:</a:t>
            </a:r>
            <a:endParaRPr lang="zh-CN" altLang="en-US" sz="1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97" name="直线"/>
          <p:cNvSpPr>
            <a:spLocks/>
          </p:cNvSpPr>
          <p:nvPr/>
        </p:nvSpPr>
        <p:spPr>
          <a:xfrm rot="0">
            <a:off x="0" y="4675910"/>
            <a:ext cx="9144000" cy="0"/>
          </a:xfrm>
          <a:prstGeom prst="line"/>
          <a:noFill/>
          <a:ln w="9525" cmpd="sng" cap="flat">
            <a:solidFill>
              <a:srgbClr val="BFBFBF"/>
            </a:solidFill>
            <a:prstDash val="solid"/>
            <a:round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138652" y="4713110"/>
            <a:ext cx="707168" cy="322262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Source :</a:t>
            </a:r>
            <a:endParaRPr lang="zh-CN" altLang="en-US" sz="1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99" name="矩形"/>
          <p:cNvSpPr>
            <a:spLocks/>
          </p:cNvSpPr>
          <p:nvPr/>
        </p:nvSpPr>
        <p:spPr>
          <a:xfrm rot="0">
            <a:off x="628650" y="1175658"/>
            <a:ext cx="8066314" cy="3234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Simplified Search: 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Effortlessly find buses by entering origin, destination, and date.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Real-time Info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Get instant updates on availability, pricing, and booking confirmation.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Advanced Filters: 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Narrow down options by time, price, amenities (Wi-Fi, AC), and duration.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Seat Selection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: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Choose your preferred seats from a visual layout during booking.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E-tickets &amp; Management: 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Receive e-tickets via email and manage bookings online (view, cancel, modify).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Mobile App Integration: 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Book, manage tickets, and access all features on a user-friendly app.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Convenience for Users: </a:t>
            </a:r>
            <a:endParaRPr lang="en-US" altLang="zh-CN" sz="1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Search, compare, and book tickets from anywhere, anytime.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Benefits for Operators: 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Increased efficiency, wider customer reach, and data-driven insights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9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EEEEEE"/>
      </a:dk2>
      <a:lt2>
        <a:srgbClr val="595959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Simple Ligh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Simple Ligh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256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Dr Moinudeen Syed</dc:creator>
  <cp:lastModifiedBy>root</cp:lastModifiedBy>
  <cp:revision>18</cp:revision>
  <dcterms:modified xsi:type="dcterms:W3CDTF">2024-04-08T06:09:50Z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ontentTypeId">
    <vt:lpwstr>0x0101000F1872188ABCFC48BECA6C87E8AC3285</vt:lpwstr>
  </property>
</Properties>
</file>