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35" r:id="rId4"/>
    <p:sldId id="321" r:id="rId5"/>
    <p:sldId id="323" r:id="rId6"/>
    <p:sldId id="324" r:id="rId7"/>
    <p:sldId id="325" r:id="rId8"/>
    <p:sldId id="322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40" r:id="rId19"/>
    <p:sldId id="341" r:id="rId20"/>
    <p:sldId id="342" r:id="rId21"/>
    <p:sldId id="343" r:id="rId22"/>
    <p:sldId id="344" r:id="rId23"/>
    <p:sldId id="345" r:id="rId24"/>
    <p:sldId id="337" r:id="rId25"/>
    <p:sldId id="338" r:id="rId26"/>
    <p:sldId id="339" r:id="rId27"/>
    <p:sldId id="34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7" autoAdjust="0"/>
    <p:restoredTop sz="55133" autoAdjust="0"/>
  </p:normalViewPr>
  <p:slideViewPr>
    <p:cSldViewPr snapToGrid="0">
      <p:cViewPr>
        <p:scale>
          <a:sx n="44" d="100"/>
          <a:sy n="44" d="100"/>
        </p:scale>
        <p:origin x="-586" y="-58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832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03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79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79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2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2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2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2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3" name="Shape 5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05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EA72E09-5DBE-46A2-B788-069BB814DEF8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 cap="all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 cap="all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38556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44480" y="8687930"/>
            <a:ext cx="1219200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6418" y="8687930"/>
            <a:ext cx="7556782" cy="519289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5264" y="8687930"/>
            <a:ext cx="479297" cy="39805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3CEF-6492-4B25-BB73-B7D15B839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8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 cap="all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 cap="all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922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367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2812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257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1702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147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0592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037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3948205" marR="0" indent="-392205" algn="l" defTabSz="5842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000" b="0" i="0" u="none" strike="noStrike" cap="none" spc="0" baseline="0"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org/details/rhapblue11924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org/details/rhapblue1192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daptive Memory and Storage Fusion on Non-Volatile One-Memory System"/>
          <p:cNvSpPr txBox="1">
            <a:spLocks noGrp="1"/>
          </p:cNvSpPr>
          <p:nvPr>
            <p:ph type="title"/>
          </p:nvPr>
        </p:nvSpPr>
        <p:spPr>
          <a:xfrm>
            <a:off x="354563" y="2481943"/>
            <a:ext cx="12223102" cy="362027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400" cap="none"/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 smtClean="0"/>
              <a:t>Digital Signal </a:t>
            </a:r>
            <a:r>
              <a:rPr lang="en-US" sz="4400" b="1" dirty="0" smtClean="0"/>
              <a:t>Processing</a:t>
            </a:r>
            <a:br>
              <a:rPr lang="en-US" sz="4400" b="1" dirty="0" smtClean="0"/>
            </a:br>
            <a:r>
              <a:rPr lang="en-US" sz="4400" b="1" dirty="0" smtClean="0"/>
              <a:t>End Term Exams Report </a:t>
            </a:r>
            <a:r>
              <a:rPr lang="en-US" sz="4400" b="1" dirty="0" smtClean="0"/>
              <a:t>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endParaRPr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7" name="Chi-Hsing Chang…"/>
          <p:cNvSpPr txBox="1">
            <a:spLocks noGrp="1"/>
          </p:cNvSpPr>
          <p:nvPr>
            <p:ph type="body" sz="quarter" idx="1"/>
          </p:nvPr>
        </p:nvSpPr>
        <p:spPr>
          <a:xfrm>
            <a:off x="406400" y="6205866"/>
            <a:ext cx="12192000" cy="180340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cap="none">
                <a:solidFill>
                  <a:srgbClr val="222222"/>
                </a:solidFill>
              </a:defRPr>
            </a:pPr>
            <a:r>
              <a:rPr lang="en-US" sz="3200" dirty="0" smtClean="0"/>
              <a:t>Rahul Kumar(D0829006)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cap="none">
                <a:solidFill>
                  <a:srgbClr val="222222"/>
                </a:solidFill>
              </a:defRPr>
            </a:pPr>
            <a:r>
              <a:rPr sz="2800" dirty="0" smtClean="0"/>
              <a:t>Department </a:t>
            </a:r>
            <a:r>
              <a:rPr sz="2800" dirty="0"/>
              <a:t>of Computer Science and Information Engineering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r>
              <a:rPr sz="2800" cap="none" dirty="0"/>
              <a:t>Chang Gung University</a:t>
            </a:r>
            <a:endParaRPr lang="en-US" sz="2800" cap="none" dirty="0"/>
          </a:p>
          <a:p>
            <a:pPr algn="r"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endParaRPr lang="en-US" sz="2800" cap="none" dirty="0"/>
          </a:p>
          <a:p>
            <a:pPr algn="r"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endParaRPr lang="en-US" sz="2800" cap="none" dirty="0"/>
          </a:p>
          <a:p>
            <a:pPr algn="r"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endParaRPr lang="en-US" sz="2800" cap="none" dirty="0"/>
          </a:p>
          <a:p>
            <a:pPr algn="r"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endParaRPr lang="en-US" sz="2800" cap="none" dirty="0"/>
          </a:p>
          <a:p>
            <a:pPr algn="ctr">
              <a:spcBef>
                <a:spcPts val="0"/>
              </a:spcBef>
              <a:defRPr sz="2200">
                <a:solidFill>
                  <a:srgbClr val="222222"/>
                </a:solidFill>
              </a:defRPr>
            </a:pPr>
            <a:endParaRPr sz="2000" cap="none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905" y="1306223"/>
            <a:ext cx="10956995" cy="97536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26916" y="2167468"/>
            <a:ext cx="10956996" cy="4739076"/>
          </a:xfrm>
        </p:spPr>
        <p:txBody>
          <a:bodyPr/>
          <a:lstStyle/>
          <a:p>
            <a:pPr marL="702159" indent="-650230">
              <a:buFont typeface="Corbel" pitchFamily="34" charset="0"/>
              <a:buAutoNum type="arabicPeriod"/>
            </a:pPr>
            <a:endParaRPr lang="en-US" altLang="en-US" sz="3200" dirty="0">
              <a:latin typeface="Times New Roman" pitchFamily="18" charset="0"/>
              <a:cs typeface="Times New Roman" pitchFamily="18" charset="0"/>
            </a:endParaRPr>
          </a:p>
          <a:p>
            <a:pPr marL="702159" indent="-650230">
              <a:buFont typeface="Corbel" pitchFamily="34" charset="0"/>
              <a:buAutoNum type="arabicPeriod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Find a recording of a glissando.</a:t>
            </a:r>
          </a:p>
          <a:p>
            <a:pPr marL="702159" indent="-650230">
              <a:buFont typeface="Corbel" pitchFamily="34" charset="0"/>
              <a:buAutoNum type="arabicPeriod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plot a spectrogram of the first few seconds.</a:t>
            </a:r>
          </a:p>
          <a:p>
            <a:pPr marL="702159" indent="-650230">
              <a:buFont typeface="Wingdings 2" pitchFamily="18" charset="2"/>
              <a:buAutoNum type="arabicPeriod" startAt="2"/>
            </a:pPr>
            <a:endParaRPr lang="en-US" alt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702159" indent="-650230">
              <a:buNone/>
            </a:pP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George Gershwin’s Rhapsody in Blue starts with a famous clarinet glissando, which you can download from </a:t>
            </a:r>
            <a:r>
              <a:rPr lang="en-US" altLang="en-US" sz="3200" dirty="0">
                <a:solidFill>
                  <a:srgbClr val="541B89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http://archive.org/details/rhapblue11924</a:t>
            </a:r>
            <a:r>
              <a:rPr lang="en-US" altLang="en-US" sz="3200" dirty="0">
                <a:solidFill>
                  <a:srgbClr val="541B8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02159" indent="-650230">
              <a:buFont typeface="Wingdings 2" pitchFamily="18" charset="2"/>
              <a:buAutoNum type="arabi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5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1397566" y="650240"/>
            <a:ext cx="10956995" cy="281770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>Source Code</a:t>
            </a:r>
            <a:br>
              <a:rPr lang="en-US" altLang="en-US" b="1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</a:br>
            <a:endParaRPr lang="en-US" altLang="en-US" smtClean="0">
              <a:ln>
                <a:noFill/>
              </a:ln>
            </a:endParaRP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66987" y="2709334"/>
            <a:ext cx="10717672" cy="758613"/>
          </a:xfrm>
        </p:spPr>
        <p:txBody>
          <a:bodyPr>
            <a:normAutofit/>
          </a:bodyPr>
          <a:lstStyle/>
          <a:p>
            <a:pPr marL="51929" indent="0">
              <a:buNone/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1.	Find or make a recording of a glissando.</a:t>
            </a:r>
            <a:endParaRPr lang="en-US" altLang="en-US" sz="36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576321"/>
            <a:ext cx="10936676" cy="288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1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384213" y="-81279"/>
            <a:ext cx="10295467" cy="95865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altLang="en-US" sz="1700">
                <a:solidFill>
                  <a:srgbClr val="FFC66D"/>
                </a:solidFill>
                <a:latin typeface="Courier New" pitchFamily="49" charset="0"/>
                <a:cs typeface="Courier New" pitchFamily="49" charset="0"/>
              </a:rPr>
              <a:t>read_wave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(filename=</a:t>
            </a:r>
            <a:r>
              <a:rPr lang="en-US" altLang="en-US" sz="1700">
                <a:solidFill>
                  <a:srgbClr val="A5C261"/>
                </a:solidFill>
                <a:latin typeface="Courier New" pitchFamily="49" charset="0"/>
                <a:cs typeface="Courier New" pitchFamily="49" charset="0"/>
              </a:rPr>
              <a:t>'sound.wav'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"""Reads a wave file.</a:t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filename: string</a:t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returns: Wave</a:t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b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 i="1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fp = open_wave(filename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A5C261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nchannels = fp.getnchannels()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nframes = fp.getnframes()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sampwidth = fp.getsampwidth()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framerate = fp.getframerate()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z_str = fp.readframes(nframes)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fp.close()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dtype_map = {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:np.int8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:np.int16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700">
                <a:solidFill>
                  <a:srgbClr val="A5C261"/>
                </a:solidFill>
                <a:latin typeface="Courier New" pitchFamily="49" charset="0"/>
                <a:cs typeface="Courier New" pitchFamily="49" charset="0"/>
              </a:rPr>
              <a:t>'special'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:np.int32}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sampwidth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not in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dtype_map: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ValueError(</a:t>
            </a:r>
            <a:r>
              <a:rPr lang="en-US" altLang="en-US" sz="1700">
                <a:solidFill>
                  <a:srgbClr val="A5C261"/>
                </a:solidFill>
                <a:latin typeface="Courier New" pitchFamily="49" charset="0"/>
                <a:cs typeface="Courier New" pitchFamily="49" charset="0"/>
              </a:rPr>
              <a:t>'sampwidth %d unknown'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% sampwidth)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sampwidth ==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xs = np.fromstring(z_str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AA4926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=np.int8).astype(np.int32)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ys = (xs[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256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+ xs[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]) *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256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+ xs[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ys = np.fromstring(z_str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AA4926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=dtype_map[sampwidth])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 if it's in stereo, just pull out the first channel</a:t>
            </a:r>
            <a:b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nchannels == 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ys = ys[::</a:t>
            </a:r>
            <a:r>
              <a:rPr lang="en-US" altLang="en-US" sz="170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#ts = np.arange(len(ys)) / framerate</a:t>
            </a:r>
            <a:b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wave = Wave(ys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700">
                <a:solidFill>
                  <a:srgbClr val="AA4926"/>
                </a:solidFill>
                <a:latin typeface="Courier New" pitchFamily="49" charset="0"/>
                <a:cs typeface="Courier New" pitchFamily="49" charset="0"/>
              </a:rPr>
              <a:t>framerate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=framerate)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wave.normalize()</a:t>
            </a:r>
            <a:b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70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en-US" sz="170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wave</a:t>
            </a:r>
            <a:endParaRPr lang="en-US" altLang="en-US" sz="1700"/>
          </a:p>
        </p:txBody>
      </p:sp>
    </p:spTree>
    <p:extLst>
      <p:ext uri="{BB962C8B-B14F-4D97-AF65-F5344CB8AC3E}">
        <p14:creationId xmlns:p14="http://schemas.microsoft.com/office/powerpoint/2010/main" val="12537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1397566" y="650240"/>
            <a:ext cx="10956995" cy="140885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>Read wave</a:t>
            </a:r>
          </a:p>
        </p:txBody>
      </p:sp>
      <p:pic>
        <p:nvPicPr>
          <p:cNvPr id="12291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0720" y="2275840"/>
            <a:ext cx="9861973" cy="5310293"/>
          </a:xfrm>
        </p:spPr>
      </p:pic>
    </p:spTree>
    <p:extLst>
      <p:ext uri="{BB962C8B-B14F-4D97-AF65-F5344CB8AC3E}">
        <p14:creationId xmlns:p14="http://schemas.microsoft.com/office/powerpoint/2010/main" val="20599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1022775" y="650240"/>
            <a:ext cx="10959253" cy="15172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>Make Audio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97566" y="2384214"/>
            <a:ext cx="10956995" cy="614793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b="1" dirty="0" err="1">
                <a:latin typeface="Times New Roman" pitchFamily="18" charset="0"/>
                <a:cs typeface="Times New Roman" pitchFamily="18" charset="0"/>
              </a:rPr>
              <a:t>make_audio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(self):</a:t>
            </a:r>
            <a:br>
              <a:rPr lang="en-US" alt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3200" b="1" i="1" dirty="0">
                <a:latin typeface="Times New Roman" pitchFamily="18" charset="0"/>
                <a:cs typeface="Times New Roman" pitchFamily="18" charset="0"/>
              </a:rPr>
              <a:t>"""Makes an </a:t>
            </a:r>
            <a:r>
              <a:rPr lang="en-US" altLang="en-US" sz="3200" b="1" i="1" dirty="0" err="1">
                <a:latin typeface="Times New Roman" pitchFamily="18" charset="0"/>
                <a:cs typeface="Times New Roman" pitchFamily="18" charset="0"/>
              </a:rPr>
              <a:t>IPython</a:t>
            </a:r>
            <a:r>
              <a:rPr lang="en-US" altLang="en-US" sz="3200" b="1" i="1" dirty="0">
                <a:latin typeface="Times New Roman" pitchFamily="18" charset="0"/>
                <a:cs typeface="Times New Roman" pitchFamily="18" charset="0"/>
              </a:rPr>
              <a:t> Audio object.</a:t>
            </a:r>
            <a:br>
              <a:rPr lang="en-US" altLang="en-US" sz="32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i="1" dirty="0">
                <a:latin typeface="Times New Roman" pitchFamily="18" charset="0"/>
                <a:cs typeface="Times New Roman" pitchFamily="18" charset="0"/>
              </a:rPr>
              <a:t>    """</a:t>
            </a:r>
            <a:br>
              <a:rPr lang="en-US" altLang="en-US" sz="32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audio = Audio(data=</a:t>
            </a:r>
            <a:r>
              <a:rPr lang="en-US" altLang="en-US" sz="3200" b="1" dirty="0" err="1">
                <a:latin typeface="Times New Roman" pitchFamily="18" charset="0"/>
                <a:cs typeface="Times New Roman" pitchFamily="18" charset="0"/>
              </a:rPr>
              <a:t>self.ys.real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, rate=</a:t>
            </a:r>
            <a:r>
              <a:rPr lang="en-US" altLang="en-US" sz="3200" b="1" dirty="0" err="1">
                <a:latin typeface="Times New Roman" pitchFamily="18" charset="0"/>
                <a:cs typeface="Times New Roman" pitchFamily="18" charset="0"/>
              </a:rPr>
              <a:t>self.framerate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return audio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6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397566" y="650240"/>
            <a:ext cx="10956995" cy="975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5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5100" b="1" dirty="0" smtClean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altLang="en-US" sz="5100" b="1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altLang="en-US" sz="5100" dirty="0"/>
          </a:p>
        </p:txBody>
      </p:sp>
      <p:pic>
        <p:nvPicPr>
          <p:cNvPr id="14339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0720" y="2709334"/>
            <a:ext cx="9320107" cy="5639929"/>
          </a:xfrm>
        </p:spPr>
      </p:pic>
      <p:sp>
        <p:nvSpPr>
          <p:cNvPr id="6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1842347" y="1924604"/>
            <a:ext cx="9536853" cy="6215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30046" tIns="65023" rIns="130046" bIns="65023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2479" algn="l"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	plot a spectrogram of the first few seconds.</a:t>
            </a:r>
          </a:p>
        </p:txBody>
      </p:sp>
    </p:spTree>
    <p:extLst>
      <p:ext uri="{BB962C8B-B14F-4D97-AF65-F5344CB8AC3E}">
        <p14:creationId xmlns:p14="http://schemas.microsoft.com/office/powerpoint/2010/main" val="21957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idx="1"/>
          </p:nvPr>
        </p:nvSpPr>
        <p:spPr>
          <a:xfrm>
            <a:off x="1408853" y="2146852"/>
            <a:ext cx="9365164" cy="3303468"/>
          </a:xfrm>
          <a:solidFill>
            <a:srgbClr val="2B2B2B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 err="1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00" dirty="0" err="1">
                <a:solidFill>
                  <a:srgbClr val="FFC66D"/>
                </a:solidFill>
                <a:latin typeface="Courier New" pitchFamily="49" charset="0"/>
                <a:cs typeface="Courier New" pitchFamily="49" charset="0"/>
              </a:rPr>
              <a:t>make_spectrum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300" dirty="0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full=</a:t>
            </a:r>
            <a:r>
              <a:rPr lang="en-US" altLang="en-US" sz="1300" dirty="0">
                <a:solidFill>
                  <a:srgbClr val="8888C6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"""Computes the spectrum using FFT.</a:t>
            </a:r>
            <a:b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returns: Spectrum</a:t>
            </a:r>
            <a:b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"""</a:t>
            </a:r>
            <a:b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i="1" dirty="0">
                <a:solidFill>
                  <a:srgbClr val="629755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3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.ys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d = </a:t>
            </a:r>
            <a:r>
              <a:rPr lang="en-US" altLang="en-US" sz="1300" dirty="0">
                <a:solidFill>
                  <a:srgbClr val="6897BB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altLang="en-US" sz="13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.framerate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full: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hs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np.fft.fft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3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.ys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fs =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np.fft.fftfreq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d)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hs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np.fft.rfft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3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.ys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    fs = 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np.fft.rfftfreq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d)</a:t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Spectrum(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hs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fs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 err="1">
                <a:solidFill>
                  <a:srgbClr val="94558D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sz="13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.framerate</a:t>
            </a:r>
            <a:r>
              <a:rPr lang="en-US" altLang="en-US" sz="1300" dirty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3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full)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007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58792"/>
            <a:ext cx="11113890" cy="955154"/>
          </a:xfrm>
        </p:spPr>
        <p:txBody>
          <a:bodyPr/>
          <a:lstStyle/>
          <a:p>
            <a:pPr algn="ctr"/>
            <a:r>
              <a:rPr lang="en-GB" dirty="0" smtClean="0">
                <a:latin typeface="+mn-lt"/>
              </a:rPr>
              <a:t>Chapter-04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68" y="1213946"/>
            <a:ext cx="11839542" cy="7522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4.3: </a:t>
            </a:r>
          </a:p>
          <a:p>
            <a:pPr marL="0" indent="0" algn="just">
              <a:buNone/>
            </a:pPr>
            <a:r>
              <a:rPr lang="en-US" altLang="zh-TW" sz="3800" dirty="0"/>
              <a:t>At </a:t>
            </a:r>
            <a:r>
              <a:rPr lang="en-US" altLang="zh-TW" sz="3800" dirty="0"/>
              <a:t>http://www.coindesk.com you can download the daily price of a </a:t>
            </a:r>
            <a:r>
              <a:rPr lang="en-US" altLang="zh-TW" sz="3800" dirty="0" err="1"/>
              <a:t>BitCoin</a:t>
            </a:r>
            <a:r>
              <a:rPr lang="en-US" altLang="zh-TW" sz="3800" dirty="0"/>
              <a:t> as a CSV file. Read this file and compute the spectrum of </a:t>
            </a:r>
            <a:r>
              <a:rPr lang="en-US" altLang="zh-TW" sz="3800" dirty="0" err="1"/>
              <a:t>BitCoin</a:t>
            </a:r>
            <a:r>
              <a:rPr lang="en-US" altLang="zh-TW" sz="3800" dirty="0"/>
              <a:t> prices as a function of time. Does it resemble white, pink, or Brownian noise?</a:t>
            </a: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4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"/>
            <a:ext cx="11216640" cy="1232033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Digital Signal Processing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18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1" y="1806508"/>
            <a:ext cx="7916179" cy="2378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1" y="4185304"/>
            <a:ext cx="6273599" cy="44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74" y="1217793"/>
            <a:ext cx="11216640" cy="131735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+mn-lt"/>
              </a:rPr>
              <a:t>Chapter -05 Digital </a:t>
            </a:r>
            <a:r>
              <a:rPr lang="en-GB" dirty="0" smtClean="0">
                <a:latin typeface="+mn-lt"/>
              </a:rPr>
              <a:t>Signal Processing 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425966"/>
            <a:ext cx="11742821" cy="78256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you did the exercises in the previous chapter, 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historical price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estimated the power spectrum of the price changes. Using the same data, compute the autocorrelation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prices. Does the autocorrelation function drop off quickly? Is there evidence of periodic behavior?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6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smtClean="0"/>
              <a:t>OUTLINE</a:t>
            </a:r>
            <a:endParaRPr dirty="0"/>
          </a:p>
        </p:txBody>
      </p:sp>
      <p:sp>
        <p:nvSpPr>
          <p:cNvPr id="19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2100"/>
              </a:spcBef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r>
              <a:rPr lang="en-US" sz="5000" dirty="0" smtClean="0">
                <a:solidFill>
                  <a:schemeClr val="tx1"/>
                </a:solidFill>
              </a:rPr>
              <a:t>Exercise </a:t>
            </a:r>
          </a:p>
          <a:p>
            <a:pPr algn="just">
              <a:spcBef>
                <a:spcPts val="2100"/>
              </a:spcBef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r>
              <a:rPr lang="en-US" sz="5000" dirty="0" smtClean="0">
                <a:solidFill>
                  <a:schemeClr val="tx1"/>
                </a:solidFill>
              </a:rPr>
              <a:t>Research Work</a:t>
            </a:r>
          </a:p>
          <a:p>
            <a:pPr algn="just">
              <a:spcBef>
                <a:spcPts val="2100"/>
              </a:spcBef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02670"/>
            <a:ext cx="11216640" cy="1186404"/>
          </a:xfrm>
        </p:spPr>
        <p:txBody>
          <a:bodyPr/>
          <a:lstStyle/>
          <a:p>
            <a:pPr algn="ctr"/>
            <a:r>
              <a:rPr lang="en-GB" dirty="0" smtClean="0">
                <a:latin typeface="+mn-lt"/>
              </a:rPr>
              <a:t>Digital Signal Processing 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448782"/>
            <a:ext cx="11216640" cy="733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1.Import Packages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20</a:t>
            </a:fld>
            <a:endParaRPr lang="en-GB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1" y="2201396"/>
            <a:ext cx="8778663" cy="47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02670"/>
            <a:ext cx="11216640" cy="1186404"/>
          </a:xfrm>
        </p:spPr>
        <p:txBody>
          <a:bodyPr/>
          <a:lstStyle/>
          <a:p>
            <a:pPr algn="ctr"/>
            <a:r>
              <a:rPr lang="en-GB" dirty="0" smtClean="0">
                <a:latin typeface="+mn-lt"/>
              </a:rPr>
              <a:t>Digital Signal Processing 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448782"/>
            <a:ext cx="11216640" cy="733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Read Csv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21</a:t>
            </a:fld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1" y="2232196"/>
            <a:ext cx="10068930" cy="82092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11" y="3391469"/>
            <a:ext cx="2153920" cy="5825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906" y="2973601"/>
            <a:ext cx="5283200" cy="5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Power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of the price changes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0" y="2505414"/>
            <a:ext cx="9329467" cy="573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9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990791BD-7760-428B-B72C-237EA55C079B}" type="slidenum">
              <a:rPr lang="en-GB" smtClean="0"/>
              <a:t>23</a:t>
            </a:fld>
            <a:endParaRPr lang="en-GB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2" y="4309646"/>
            <a:ext cx="9179364" cy="52019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0754" y="819128"/>
            <a:ext cx="10699432" cy="418077"/>
          </a:xfrm>
          <a:prstGeom prst="rect">
            <a:avLst/>
          </a:prstGeom>
        </p:spPr>
        <p:txBody>
          <a:bodyPr wrap="none" lIns="109234" tIns="54617" rIns="109234" bIns="54617">
            <a:spAutoFit/>
          </a:bodyPr>
          <a:lstStyle/>
          <a:p>
            <a:r>
              <a:rPr lang="en-GB" altLang="zh-TW" dirty="0" err="1" smtClean="0"/>
              <a:t>Serial_corr</a:t>
            </a:r>
            <a:r>
              <a:rPr lang="en-GB" altLang="zh-TW" dirty="0" smtClean="0"/>
              <a:t> as a function that maps from each values of lags to the corresponding correlation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4" y="1604496"/>
            <a:ext cx="9245600" cy="18694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0754" y="3659541"/>
            <a:ext cx="9245600" cy="418077"/>
          </a:xfrm>
          <a:prstGeom prst="rect">
            <a:avLst/>
          </a:prstGeom>
        </p:spPr>
        <p:txBody>
          <a:bodyPr wrap="square" lIns="109234" tIns="54617" rIns="109234" bIns="54617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4.Autocorrelation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9958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02670"/>
            <a:ext cx="11216640" cy="1186404"/>
          </a:xfrm>
        </p:spPr>
        <p:txBody>
          <a:bodyPr/>
          <a:lstStyle/>
          <a:p>
            <a:pPr algn="ctr"/>
            <a:r>
              <a:rPr lang="en-GB" dirty="0" smtClean="0">
                <a:latin typeface="+mn-lt"/>
              </a:rPr>
              <a:t>Digital Signal Processing </a:t>
            </a:r>
            <a:endParaRPr lang="en-GB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448782"/>
            <a:ext cx="11216640" cy="733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Answer: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24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41" y="2341435"/>
            <a:ext cx="5693282" cy="3613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41" y="6322957"/>
            <a:ext cx="5693282" cy="209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453" y="7809654"/>
            <a:ext cx="4937760" cy="975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453" y="2454870"/>
            <a:ext cx="4866270" cy="49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08" y="1461479"/>
            <a:ext cx="10189556" cy="71571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52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14080"/>
            <a:ext cx="11216640" cy="1227874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Digital Signal Processing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2" y="1816237"/>
            <a:ext cx="6290230" cy="139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0" y="3690015"/>
            <a:ext cx="6706975" cy="4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7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14080"/>
            <a:ext cx="11216640" cy="1227874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Digital Signal Processing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080448" y="8687930"/>
            <a:ext cx="274113" cy="398058"/>
          </a:xfrm>
        </p:spPr>
        <p:txBody>
          <a:bodyPr/>
          <a:lstStyle/>
          <a:p>
            <a:fld id="{990791BD-7760-428B-B72C-237EA55C079B}" type="slidenum">
              <a:rPr lang="en-GB" smtClean="0"/>
              <a:t>27</a:t>
            </a:fld>
            <a:endParaRPr lang="en-GB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39" y="3375277"/>
            <a:ext cx="8605654" cy="3657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6542" y="2049792"/>
            <a:ext cx="66244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4.Autocorrelation of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604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dirty="0" smtClean="0"/>
              <a:t>Chapter-02 </a:t>
            </a:r>
            <a:endParaRPr dirty="0"/>
          </a:p>
        </p:txBody>
      </p:sp>
      <p:sp>
        <p:nvSpPr>
          <p:cNvPr id="190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2100"/>
              </a:spcBef>
              <a:def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defRPr>
            </a:pPr>
            <a:r>
              <a:rPr lang="en-US" b="1" dirty="0" smtClean="0"/>
              <a:t>Exercise 01 : </a:t>
            </a:r>
            <a:r>
              <a:rPr lang="en-IN" dirty="0"/>
              <a:t>Write a function called stretch that takes a Wave and a stretch factor and speeds up or slows down the wave by modifying ts and framerate. Hint: it should only take two lines of code.</a:t>
            </a:r>
            <a:endParaRPr lang="en-US" b="1" dirty="0"/>
          </a:p>
          <a:p>
            <a:pPr>
              <a:spcBef>
                <a:spcPts val="2100"/>
              </a:spcBef>
              <a:defRPr>
                <a:solidFill>
                  <a:srgbClr val="838787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Solution and Setup : Result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4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xperimental Result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</a:t>
            </a:r>
            <a:r>
              <a:rPr dirty="0" smtClean="0"/>
              <a:t>Experimental </a:t>
            </a:r>
            <a:r>
              <a:rPr dirty="0"/>
              <a:t>Result</a:t>
            </a:r>
          </a:p>
        </p:txBody>
      </p:sp>
      <p:sp>
        <p:nvSpPr>
          <p:cNvPr id="418" name="Extra Wr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01: </a:t>
            </a:r>
            <a:r>
              <a:rPr lang="en-IN" sz="2800" dirty="0"/>
              <a:t>Write a function called stretch that takes a Wave and a stretch factor and speeds up or slows down the wave by modifying ts and framerate. Hint: it should only take two lines of code.</a:t>
            </a:r>
            <a:endParaRPr sz="2800" dirty="0"/>
          </a:p>
        </p:txBody>
      </p:sp>
      <p:sp>
        <p:nvSpPr>
          <p:cNvPr id="419" name="The Conventional model has the highest extra write, while the In-place model has the lowest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4818744" cy="50198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2205" indent="-392205">
              <a:defRPr sz="2600"/>
            </a:pPr>
            <a:r>
              <a:rPr lang="en-US" dirty="0" smtClean="0"/>
              <a:t>Open Google Colab</a:t>
            </a:r>
          </a:p>
          <a:p>
            <a:pPr marL="392205" indent="-392205">
              <a:defRPr sz="2600"/>
            </a:pPr>
            <a:r>
              <a:rPr lang="en-US" dirty="0" smtClean="0"/>
              <a:t>Import libraries </a:t>
            </a:r>
          </a:p>
          <a:p>
            <a:pPr marL="392205" indent="-392205">
              <a:defRPr sz="2600"/>
            </a:pPr>
            <a:r>
              <a:rPr lang="en-US" dirty="0" smtClean="0"/>
              <a:t>Use upload function for file upload</a:t>
            </a:r>
          </a:p>
          <a:p>
            <a:pPr marL="0" indent="0">
              <a:buNone/>
              <a:defRPr sz="2600"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7" y="4867519"/>
            <a:ext cx="11744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32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xperimental Result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</a:t>
            </a:r>
            <a:r>
              <a:rPr dirty="0" smtClean="0"/>
              <a:t>Experimental </a:t>
            </a:r>
            <a:r>
              <a:rPr dirty="0"/>
              <a:t>Result</a:t>
            </a:r>
          </a:p>
        </p:txBody>
      </p:sp>
      <p:sp>
        <p:nvSpPr>
          <p:cNvPr id="418" name="Extra Wr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01: </a:t>
            </a:r>
            <a:r>
              <a:rPr lang="en-IN" sz="2800" dirty="0"/>
              <a:t>Write a function called stretch that takes a Wave and a stretch factor and speeds up or slows down the wave by modifying ts and framerate. Hint: it should only take two lines of code.</a:t>
            </a:r>
            <a:endParaRPr sz="2800" dirty="0"/>
          </a:p>
        </p:txBody>
      </p:sp>
      <p:sp>
        <p:nvSpPr>
          <p:cNvPr id="419" name="The Conventional model has the highest extra write, while the In-place model has the lowest…"/>
          <p:cNvSpPr txBox="1">
            <a:spLocks noGrp="1"/>
          </p:cNvSpPr>
          <p:nvPr>
            <p:ph type="body" sz="half" idx="1"/>
          </p:nvPr>
        </p:nvSpPr>
        <p:spPr>
          <a:xfrm>
            <a:off x="406399" y="2743201"/>
            <a:ext cx="12208589" cy="13436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2205" indent="-392205">
              <a:defRPr sz="2600"/>
            </a:pPr>
            <a:r>
              <a:rPr lang="en-US" dirty="0" smtClean="0"/>
              <a:t>Add </a:t>
            </a:r>
            <a:r>
              <a:rPr lang="en-US" dirty="0"/>
              <a:t>f</a:t>
            </a:r>
            <a:r>
              <a:rPr lang="en-US" dirty="0" smtClean="0"/>
              <a:t>unction : thinkdsp.py and thinkploat.py from the code file and type code and run, listen sound</a:t>
            </a:r>
          </a:p>
          <a:p>
            <a:pPr marL="392205" indent="-392205">
              <a:defRPr sz="2600"/>
            </a:pPr>
            <a:endParaRPr dirty="0"/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427" y="4445235"/>
            <a:ext cx="7488727" cy="39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82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xperimental Result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</a:t>
            </a:r>
            <a:r>
              <a:rPr dirty="0" smtClean="0"/>
              <a:t>Experimental </a:t>
            </a:r>
            <a:r>
              <a:rPr dirty="0"/>
              <a:t>Result</a:t>
            </a:r>
          </a:p>
        </p:txBody>
      </p:sp>
      <p:sp>
        <p:nvSpPr>
          <p:cNvPr id="418" name="Extra Wr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01: </a:t>
            </a:r>
            <a:r>
              <a:rPr lang="en-IN" sz="2800" dirty="0"/>
              <a:t>Write a function called stretch that takes a Wave and a stretch factor and speeds up or slows down the wave by modifying ts and framerate. Hint: it should only take two lines of code.</a:t>
            </a:r>
            <a:endParaRPr sz="2800" dirty="0"/>
          </a:p>
        </p:txBody>
      </p:sp>
      <p:sp>
        <p:nvSpPr>
          <p:cNvPr id="419" name="The Conventional model has the highest extra write, while the In-place model has the lowest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4818744" cy="50198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2205" indent="-392205">
              <a:defRPr sz="2600"/>
            </a:pPr>
            <a:r>
              <a:rPr lang="en-US" dirty="0" smtClean="0"/>
              <a:t>Plot  wave </a:t>
            </a:r>
            <a:endParaRPr dirty="0"/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266" y="3810096"/>
            <a:ext cx="8007454" cy="44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19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Experimental Result"/>
          <p:cNvSpPr txBox="1">
            <a:spLocks noGrp="1"/>
          </p:cNvSpPr>
          <p:nvPr>
            <p:ph type="body" idx="13"/>
          </p:nvPr>
        </p:nvSpPr>
        <p:spPr>
          <a:xfrm>
            <a:off x="406400" y="516342"/>
            <a:ext cx="11176000" cy="3980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</a:t>
            </a:r>
            <a:r>
              <a:rPr dirty="0" smtClean="0"/>
              <a:t>Experimental </a:t>
            </a:r>
            <a:r>
              <a:rPr dirty="0"/>
              <a:t>Result</a:t>
            </a:r>
          </a:p>
        </p:txBody>
      </p:sp>
      <p:sp>
        <p:nvSpPr>
          <p:cNvPr id="418" name="Extra Wr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Task 01: </a:t>
            </a:r>
            <a:r>
              <a:rPr lang="en-IN" sz="2800" dirty="0"/>
              <a:t>Write a function called stretch that takes a Wave and a stretch factor and speeds up or slows down the wave by modifying ts and framerate. Hint: it should only take two lines of code.</a:t>
            </a:r>
            <a:endParaRPr sz="2800" dirty="0"/>
          </a:p>
        </p:txBody>
      </p:sp>
      <p:sp>
        <p:nvSpPr>
          <p:cNvPr id="419" name="The Conventional model has the highest extra write, while the In-place model has the lowest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7151396" cy="11196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92205" indent="-392205">
              <a:defRPr sz="2600"/>
            </a:pPr>
            <a:r>
              <a:rPr lang="en-US" dirty="0" smtClean="0"/>
              <a:t>Need to change the name of sound wave file and then run , found a new graph </a:t>
            </a:r>
          </a:p>
          <a:p>
            <a:pPr marL="392205" indent="-392205">
              <a:defRPr sz="2600"/>
            </a:pPr>
            <a:endParaRPr dirty="0"/>
          </a:p>
        </p:txBody>
      </p:sp>
      <p:sp>
        <p:nvSpPr>
          <p:cNvPr id="4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784" y="4491771"/>
            <a:ext cx="8606140" cy="24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3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END"/>
          <p:cNvSpPr txBox="1">
            <a:spLocks noGrp="1"/>
          </p:cNvSpPr>
          <p:nvPr>
            <p:ph type="title"/>
          </p:nvPr>
        </p:nvSpPr>
        <p:spPr>
          <a:xfrm>
            <a:off x="1157356" y="4783482"/>
            <a:ext cx="10199757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 algn="ctr"/>
            <a:r>
              <a:rPr lang="en-US" dirty="0" smtClean="0"/>
              <a:t>Chapter 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5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22"/>
            <a:ext cx="1063690" cy="7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5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650240" y="1517227"/>
            <a:ext cx="11054080" cy="119210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n>
                  <a:noFill/>
                </a:ln>
                <a:latin typeface="Times New Roman" pitchFamily="18" charset="0"/>
                <a:cs typeface="Times New Roman" pitchFamily="18" charset="0"/>
              </a:rPr>
              <a:t>Question#4</a:t>
            </a:r>
          </a:p>
        </p:txBody>
      </p:sp>
      <p:sp>
        <p:nvSpPr>
          <p:cNvPr id="10243" name="Title 1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19575" y="3251200"/>
            <a:ext cx="11365653" cy="34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19138" indent="-269875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025525" indent="-215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385888" indent="-215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1673225" indent="-215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130425" indent="-2159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587625" indent="-2159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044825" indent="-2159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502025" indent="-2159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musical terminology, a “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glissando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a note that slides from one pitch to another, so it is similar to a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chirp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Find or make a recording of a glissando and plot a spectrogram of the first few seconds. One suggestion: George Gershwin’s Rhapsody in Blue starts with a famous clarinet glissando, which you can download from 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http://archive.org/details/rhapblue11924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397</Words>
  <Application>Microsoft Office PowerPoint</Application>
  <PresentationFormat>自訂</PresentationFormat>
  <Paragraphs>87</Paragraphs>
  <Slides>27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New_Template7</vt:lpstr>
      <vt:lpstr>Digital Signal Processing End Term Exams Report    </vt:lpstr>
      <vt:lpstr>OUTLINE</vt:lpstr>
      <vt:lpstr>Chapter-02 </vt:lpstr>
      <vt:lpstr>Task 01: Write a function called stretch that takes a Wave and a stretch factor and speeds up or slows down the wave by modifying ts and framerate. Hint: it should only take two lines of code.</vt:lpstr>
      <vt:lpstr>Task 01: Write a function called stretch that takes a Wave and a stretch factor and speeds up or slows down the wave by modifying ts and framerate. Hint: it should only take two lines of code.</vt:lpstr>
      <vt:lpstr>Task 01: Write a function called stretch that takes a Wave and a stretch factor and speeds up or slows down the wave by modifying ts and framerate. Hint: it should only take two lines of code.</vt:lpstr>
      <vt:lpstr>Task 01: Write a function called stretch that takes a Wave and a stretch factor and speeds up or slows down the wave by modifying ts and framerate. Hint: it should only take two lines of code.</vt:lpstr>
      <vt:lpstr>Chapter 3</vt:lpstr>
      <vt:lpstr>Question#4</vt:lpstr>
      <vt:lpstr>Solution</vt:lpstr>
      <vt:lpstr>Source Code </vt:lpstr>
      <vt:lpstr>PowerPoint 簡報</vt:lpstr>
      <vt:lpstr> Read wave</vt:lpstr>
      <vt:lpstr> Make Audio</vt:lpstr>
      <vt:lpstr> Source Code</vt:lpstr>
      <vt:lpstr>PowerPoint 簡報</vt:lpstr>
      <vt:lpstr>Chapter-04</vt:lpstr>
      <vt:lpstr>Digital Signal Processing </vt:lpstr>
      <vt:lpstr>Chapter -05 Digital Signal Processing </vt:lpstr>
      <vt:lpstr>Digital Signal Processing </vt:lpstr>
      <vt:lpstr>Digital Signal Processing </vt:lpstr>
      <vt:lpstr>3. Power spectrum of the price changes</vt:lpstr>
      <vt:lpstr>PowerPoint 簡報</vt:lpstr>
      <vt:lpstr>Digital Signal Processing </vt:lpstr>
      <vt:lpstr>PowerPoint 簡報</vt:lpstr>
      <vt:lpstr>Digital Signal Processing </vt:lpstr>
      <vt:lpstr>Digital Signal Processing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Memory and Storage Fusion on Non-Volatile One-Memory System</dc:title>
  <dc:creator>williamlee</dc:creator>
  <cp:lastModifiedBy>HSNL</cp:lastModifiedBy>
  <cp:revision>194</cp:revision>
  <dcterms:modified xsi:type="dcterms:W3CDTF">2020-06-24T00:27:17Z</dcterms:modified>
</cp:coreProperties>
</file>