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88" r:id="rId5"/>
    <p:sldId id="289" r:id="rId6"/>
    <p:sldId id="290" r:id="rId7"/>
    <p:sldId id="292" r:id="rId8"/>
    <p:sldId id="291" r:id="rId9"/>
    <p:sldId id="283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06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e1c7595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1e1c7595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508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e1c7595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e1c7595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2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3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e1c75955_0_15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e1c75955_0_15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54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13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6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94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11f56e3a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11f56e3a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9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f7eaf6f88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f7eaf6f88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65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11f56e3a3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11f56e3a3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0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45124" y="-1635409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4076" y="3499675"/>
            <a:ext cx="1013067" cy="222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39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1264800" y="2457667"/>
            <a:ext cx="48268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264800" y="1354333"/>
            <a:ext cx="732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622801" y="-299403"/>
            <a:ext cx="1175467" cy="113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81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11643" y="5007458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2408291" y="232142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234" y="5222834"/>
            <a:ext cx="2908729" cy="25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12590" y="-1409400"/>
            <a:ext cx="4639335" cy="4639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10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4246000"/>
            <a:ext cx="5263200" cy="1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96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60000" y="3044500"/>
            <a:ext cx="6355200" cy="15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433000" y="1416233"/>
            <a:ext cx="1409200" cy="14148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433200" y="4490543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3631055" y="5648442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6283433" y="4848383"/>
            <a:ext cx="3202133" cy="331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2443" y="-1479666"/>
            <a:ext cx="4639335" cy="463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61491" y="2560042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1257" y="-1566809"/>
            <a:ext cx="1013067" cy="222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976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3768800" y="3674433"/>
            <a:ext cx="23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827000" y="4496692"/>
            <a:ext cx="2210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6096001" y="3674433"/>
            <a:ext cx="23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6154200" y="4496692"/>
            <a:ext cx="2210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1441600" y="3674436"/>
            <a:ext cx="23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1499800" y="4496692"/>
            <a:ext cx="2210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8423201" y="3674436"/>
            <a:ext cx="23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8481401" y="4496692"/>
            <a:ext cx="2210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1906400" y="2158533"/>
            <a:ext cx="1397600" cy="139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 hasCustomPrompt="1"/>
          </p:nvPr>
        </p:nvSpPr>
        <p:spPr>
          <a:xfrm>
            <a:off x="6560800" y="2158533"/>
            <a:ext cx="1397600" cy="139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4233600" y="2158533"/>
            <a:ext cx="1397600" cy="139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8888000" y="2158533"/>
            <a:ext cx="1397600" cy="139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39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1266855" y="2362268"/>
            <a:ext cx="8310284" cy="23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-US" b="1" dirty="0">
                <a:effectLst/>
              </a:rPr>
              <a:t>Smart Traffic Management Using Deep Learning</a:t>
            </a:r>
            <a:endParaRPr lang="en-IN" dirty="0">
              <a:effectLst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701" y="2271668"/>
            <a:ext cx="2908729" cy="25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334" y="5539700"/>
            <a:ext cx="798933" cy="68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055" y="229501"/>
            <a:ext cx="1937533" cy="204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2377" y="-2367666"/>
            <a:ext cx="4639335" cy="4639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EA0347-8E10-4CE4-BE11-71B0A1FF28F7}"/>
              </a:ext>
            </a:extLst>
          </p:cNvPr>
          <p:cNvSpPr txBox="1"/>
          <p:nvPr/>
        </p:nvSpPr>
        <p:spPr>
          <a:xfrm>
            <a:off x="1296619" y="4784203"/>
            <a:ext cx="459997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Team ID : </a:t>
            </a:r>
            <a:r>
              <a:rPr lang="en-US" sz="2667" dirty="0" smtClean="0"/>
              <a:t>6451</a:t>
            </a:r>
            <a:endParaRPr lang="aa-ET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32C8B5-4D38-41F7-B5EB-046A902F1BF4}"/>
              </a:ext>
            </a:extLst>
          </p:cNvPr>
          <p:cNvSpPr txBox="1"/>
          <p:nvPr/>
        </p:nvSpPr>
        <p:spPr>
          <a:xfrm>
            <a:off x="1296619" y="5317683"/>
            <a:ext cx="48291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tx1">
                    <a:lumMod val="95000"/>
                  </a:schemeClr>
                </a:solidFill>
              </a:rPr>
              <a:t>Babaria Institute of Technology</a:t>
            </a:r>
            <a:endParaRPr lang="aa-ET" sz="2133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EBA019-A045-4DE0-9B6A-D1578575817A}"/>
              </a:ext>
            </a:extLst>
          </p:cNvPr>
          <p:cNvSpPr txBox="1"/>
          <p:nvPr/>
        </p:nvSpPr>
        <p:spPr>
          <a:xfrm>
            <a:off x="1296619" y="5772429"/>
            <a:ext cx="4258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tx1">
                    <a:lumMod val="95000"/>
                  </a:schemeClr>
                </a:solidFill>
              </a:rPr>
              <a:t>Team Leader – </a:t>
            </a:r>
            <a:r>
              <a:rPr lang="en-US" sz="2400" b="1" dirty="0"/>
              <a:t>Rahul Shah</a:t>
            </a:r>
            <a:endParaRPr lang="aa-ET" sz="2133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57C394-383F-4F27-851B-3AFC1C859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-16719"/>
            <a:ext cx="1567055" cy="1104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D9AD53-69C1-4A49-8F4F-0DC2CAF83C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5186" y="1"/>
            <a:ext cx="1856815" cy="9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529A27-4892-4FC5-80AF-060604DB8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" y="281066"/>
            <a:ext cx="12042476" cy="65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4" y="421616"/>
            <a:ext cx="11295392" cy="60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 txBox="1">
            <a:spLocks noGrp="1"/>
          </p:cNvSpPr>
          <p:nvPr>
            <p:ph type="title"/>
          </p:nvPr>
        </p:nvSpPr>
        <p:spPr>
          <a:xfrm>
            <a:off x="960000" y="48285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Summary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5807B5A-562C-43DF-B79E-31DE5E5CA57B}"/>
              </a:ext>
            </a:extLst>
          </p:cNvPr>
          <p:cNvGrpSpPr/>
          <p:nvPr/>
        </p:nvGrpSpPr>
        <p:grpSpPr>
          <a:xfrm>
            <a:off x="1629560" y="2824441"/>
            <a:ext cx="9130364" cy="2250695"/>
            <a:chOff x="1148113" y="1203800"/>
            <a:chExt cx="6847773" cy="1688021"/>
          </a:xfrm>
        </p:grpSpPr>
        <p:sp>
          <p:nvSpPr>
            <p:cNvPr id="739" name="Google Shape;739;p52"/>
            <p:cNvSpPr/>
            <p:nvPr/>
          </p:nvSpPr>
          <p:spPr>
            <a:xfrm>
              <a:off x="1148113" y="1203800"/>
              <a:ext cx="377400" cy="3774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2"/>
                  </a:solidFill>
                  <a:latin typeface="Exo 2"/>
                  <a:ea typeface="Exo 2"/>
                  <a:cs typeface="Exo 2"/>
                  <a:sym typeface="Exo 2"/>
                </a:rPr>
                <a:t>1</a:t>
              </a:r>
              <a:endParaRPr sz="2400" b="1">
                <a:solidFill>
                  <a:schemeClr val="bg2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1148113" y="2514421"/>
              <a:ext cx="377400" cy="3774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2"/>
                  </a:solidFill>
                  <a:latin typeface="Exo 2"/>
                  <a:ea typeface="Exo 2"/>
                  <a:cs typeface="Exo 2"/>
                  <a:sym typeface="Exo 2"/>
                </a:rPr>
                <a:t>3</a:t>
              </a:r>
              <a:endParaRPr sz="2400" b="1" dirty="0">
                <a:solidFill>
                  <a:schemeClr val="bg2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1740903" y="1203800"/>
              <a:ext cx="1728300" cy="3774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chemeClr val="lt1"/>
                  </a:solidFill>
                  <a:latin typeface="Exo 2"/>
                  <a:ea typeface="Exo 2"/>
                  <a:cs typeface="Exo 2"/>
                  <a:sym typeface="Exo 2"/>
                </a:rPr>
                <a:t>Key Points</a:t>
              </a:r>
              <a:endParaRPr sz="24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1740904" y="1789446"/>
              <a:ext cx="1754984" cy="593139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400" b="1" dirty="0">
                  <a:solidFill>
                    <a:schemeClr val="lt1"/>
                  </a:solidFill>
                  <a:latin typeface="Exo 2"/>
                  <a:ea typeface="Exo 2"/>
                  <a:cs typeface="Exo 2"/>
                  <a:sym typeface="Exo 2"/>
                </a:rPr>
                <a:t>Value Proposition</a:t>
              </a:r>
              <a:endParaRPr sz="24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1740903" y="2514421"/>
              <a:ext cx="1728300" cy="3774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400" b="1" dirty="0">
                  <a:solidFill>
                    <a:schemeClr val="lt1"/>
                  </a:solidFill>
                  <a:latin typeface="Exo 2"/>
                  <a:ea typeface="Exo 2"/>
                  <a:cs typeface="Exo 2"/>
                  <a:sym typeface="Exo 2"/>
                </a:rPr>
                <a:t>Impact</a:t>
              </a:r>
              <a:endParaRPr sz="24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3684586" y="1203800"/>
              <a:ext cx="4311300" cy="377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IN" sz="2400" dirty="0">
                  <a:latin typeface="Source Sans Pro" panose="020B0604020202020204" charset="0"/>
                </a:rPr>
                <a:t>Efficiency, Safety, Adaptability</a:t>
              </a:r>
              <a:endParaRPr sz="2400" dirty="0">
                <a:solidFill>
                  <a:schemeClr val="lt1"/>
                </a:solidFill>
                <a:latin typeface="Source Sans Pro" panose="020B0604020202020204" charset="0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3684586" y="1789447"/>
              <a:ext cx="4311300" cy="59313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IN" sz="24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Enhanced </a:t>
              </a:r>
              <a:r>
                <a:rPr lang="en-IN" sz="2400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traffic management.</a:t>
              </a:r>
              <a:endParaRPr sz="24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9" name="Google Shape;749;p52"/>
            <p:cNvSpPr/>
            <p:nvPr/>
          </p:nvSpPr>
          <p:spPr>
            <a:xfrm>
              <a:off x="3684586" y="2514421"/>
              <a:ext cx="4311300" cy="3774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dirty="0" smtClean="0">
                <a:solidFill>
                  <a:srgbClr val="FFFFFF"/>
                </a:solidFill>
                <a:latin typeface="Söhne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FFFFFF"/>
                  </a:solidFill>
                  <a:latin typeface="Söhne"/>
                </a:rPr>
                <a:t>Enhanced </a:t>
              </a:r>
              <a:r>
                <a:rPr lang="en-US" altLang="en-US" sz="2400" dirty="0">
                  <a:solidFill>
                    <a:srgbClr val="FFFFFF"/>
                  </a:solidFill>
                  <a:latin typeface="Söhne"/>
                </a:rPr>
                <a:t>road safety.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754" name="Google Shape;754;p52"/>
            <p:cNvCxnSpPr>
              <a:cxnSpLocks/>
              <a:stCxn id="739" idx="2"/>
            </p:cNvCxnSpPr>
            <p:nvPr/>
          </p:nvCxnSpPr>
          <p:spPr>
            <a:xfrm>
              <a:off x="1336813" y="1581200"/>
              <a:ext cx="0" cy="2154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52"/>
            <p:cNvCxnSpPr>
              <a:cxnSpLocks/>
              <a:stCxn id="22" idx="2"/>
              <a:endCxn id="741" idx="0"/>
            </p:cNvCxnSpPr>
            <p:nvPr/>
          </p:nvCxnSpPr>
          <p:spPr>
            <a:xfrm>
              <a:off x="1336813" y="2382585"/>
              <a:ext cx="0" cy="1318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739;p52"/>
            <p:cNvSpPr/>
            <p:nvPr/>
          </p:nvSpPr>
          <p:spPr>
            <a:xfrm>
              <a:off x="1148113" y="1789446"/>
              <a:ext cx="377400" cy="59313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2"/>
                  </a:solidFill>
                  <a:latin typeface="Exo 2"/>
                  <a:ea typeface="Exo 2"/>
                  <a:cs typeface="Exo 2"/>
                  <a:sym typeface="Exo 2"/>
                </a:rPr>
                <a:t>2</a:t>
              </a:r>
              <a:endParaRPr sz="2400" b="1" dirty="0">
                <a:solidFill>
                  <a:schemeClr val="bg2"/>
                </a:solidFill>
                <a:latin typeface="Exo 2"/>
                <a:ea typeface="Exo 2"/>
                <a:cs typeface="Exo 2"/>
                <a:sym typeface="Exo 2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C5A176-9F8D-4198-B365-AD4A9DF9C4BF}"/>
              </a:ext>
            </a:extLst>
          </p:cNvPr>
          <p:cNvSpPr txBox="1"/>
          <p:nvPr/>
        </p:nvSpPr>
        <p:spPr>
          <a:xfrm>
            <a:off x="1782417" y="1794165"/>
            <a:ext cx="897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Concluding this presentation we would like to summaries it all because, why not ?!!</a:t>
            </a:r>
            <a:endParaRPr lang="aa-ET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906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Meet Our Team</a:t>
            </a:r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2127738" y="2954215"/>
            <a:ext cx="8053754" cy="1107831"/>
          </a:xfrm>
          <a:prstGeom prst="rect">
            <a:avLst/>
          </a:prstGeom>
          <a:solidFill>
            <a:srgbClr val="7030A0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Source Sans Pro" panose="020B0604020202020204" charset="0"/>
              </a:rPr>
              <a:t>Aadil </a:t>
            </a:r>
            <a:r>
              <a:rPr lang="en" sz="2800" dirty="0" smtClean="0">
                <a:solidFill>
                  <a:schemeClr val="tx1"/>
                </a:solidFill>
                <a:latin typeface="Source Sans Pro" panose="020B0604020202020204" charset="0"/>
              </a:rPr>
              <a:t>Tansawala</a:t>
            </a:r>
            <a:br>
              <a:rPr lang="en" sz="2800" dirty="0" smtClean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Source Sans Pro" panose="020B0604020202020204" charset="0"/>
              </a:rPr>
              <a:t>The technical sub-lead </a:t>
            </a:r>
            <a:r>
              <a:rPr lang="en-US" sz="2800" dirty="0">
                <a:solidFill>
                  <a:schemeClr val="tx1"/>
                </a:solidFill>
                <a:latin typeface="Source Sans Pro" panose="020B0604020202020204" charset="0"/>
              </a:rPr>
              <a:t>on this </a:t>
            </a:r>
            <a:r>
              <a:rPr lang="en-US" sz="2800" dirty="0" smtClean="0">
                <a:solidFill>
                  <a:schemeClr val="tx1"/>
                </a:solidFill>
                <a:latin typeface="Source Sans Pro" panose="020B0604020202020204" charset="0"/>
              </a:rPr>
              <a:t>project</a:t>
            </a:r>
            <a:endParaRPr sz="28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642" y="743291"/>
            <a:ext cx="1559167" cy="151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03966" y="5623030"/>
            <a:ext cx="2992652" cy="275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56633" y="-2396533"/>
            <a:ext cx="4876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8;p34">
            <a:extLst>
              <a:ext uri="{FF2B5EF4-FFF2-40B4-BE49-F238E27FC236}">
                <a16:creationId xmlns:a16="http://schemas.microsoft.com/office/drawing/2014/main" xmlns="" id="{381EE0B1-0C4C-4662-8A27-65CDC8986175}"/>
              </a:ext>
            </a:extLst>
          </p:cNvPr>
          <p:cNvSpPr txBox="1">
            <a:spLocks/>
          </p:cNvSpPr>
          <p:nvPr/>
        </p:nvSpPr>
        <p:spPr>
          <a:xfrm>
            <a:off x="4996876" y="4499264"/>
            <a:ext cx="2327200" cy="15527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000" b="1" i="0" u="none" strike="noStrike" cap="none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Nishant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Prajapati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8"/>
          </p:nvPr>
        </p:nvSpPr>
        <p:spPr>
          <a:xfrm>
            <a:off x="2127738" y="1493363"/>
            <a:ext cx="8053754" cy="1205876"/>
          </a:xfrm>
          <a:solidFill>
            <a:srgbClr val="00B0F0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effectLst/>
                <a:latin typeface="Source Sans Pro" panose="020B0604020202020204" charset="0"/>
              </a:rPr>
              <a:t/>
            </a:r>
            <a:br>
              <a:rPr lang="en-US" sz="2800" b="1" dirty="0" smtClean="0">
                <a:effectLst/>
                <a:latin typeface="Source Sans Pro" panose="020B0604020202020204" charset="0"/>
              </a:rPr>
            </a:br>
            <a:r>
              <a:rPr lang="en-US" sz="2800" b="1" dirty="0" smtClean="0">
                <a:effectLst/>
                <a:latin typeface="Source Sans Pro" panose="020B0604020202020204" charset="0"/>
              </a:rPr>
              <a:t>Rahul Shah</a:t>
            </a:r>
            <a:br>
              <a:rPr lang="en-US" sz="2800" b="1" dirty="0" smtClean="0">
                <a:effectLst/>
                <a:latin typeface="Source Sans Pro" panose="020B0604020202020204" charset="0"/>
              </a:rPr>
            </a:br>
            <a:r>
              <a:rPr lang="en-US" sz="2800" dirty="0"/>
              <a:t>The technical lead on this project</a:t>
            </a:r>
            <a:br>
              <a:rPr lang="en-US" sz="2800" dirty="0"/>
            </a:br>
            <a:endParaRPr lang="en-IN" sz="2800" dirty="0">
              <a:latin typeface="Source Sans Pro" panose="020B0604020202020204" charset="0"/>
            </a:endParaRPr>
          </a:p>
        </p:txBody>
      </p:sp>
      <p:sp>
        <p:nvSpPr>
          <p:cNvPr id="18" name="Google Shape;218;p34">
            <a:extLst>
              <a:ext uri="{FF2B5EF4-FFF2-40B4-BE49-F238E27FC236}">
                <a16:creationId xmlns:a16="http://schemas.microsoft.com/office/drawing/2014/main" xmlns="" id="{381EE0B1-0C4C-4662-8A27-65CDC8986175}"/>
              </a:ext>
            </a:extLst>
          </p:cNvPr>
          <p:cNvSpPr txBox="1">
            <a:spLocks/>
          </p:cNvSpPr>
          <p:nvPr/>
        </p:nvSpPr>
        <p:spPr>
          <a:xfrm>
            <a:off x="2127738" y="4499264"/>
            <a:ext cx="2327200" cy="15527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000" b="1" i="0" u="none" strike="noStrike" cap="none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Vedanshu</a:t>
            </a:r>
            <a:r>
              <a:rPr lang="en-US" sz="2800" dirty="0">
                <a:solidFill>
                  <a:schemeClr val="tx1"/>
                </a:solidFill>
              </a:rPr>
              <a:t> Sharma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9" name="Google Shape;218;p34">
            <a:extLst>
              <a:ext uri="{FF2B5EF4-FFF2-40B4-BE49-F238E27FC236}">
                <a16:creationId xmlns:a16="http://schemas.microsoft.com/office/drawing/2014/main" xmlns="" id="{381EE0B1-0C4C-4662-8A27-65CDC8986175}"/>
              </a:ext>
            </a:extLst>
          </p:cNvPr>
          <p:cNvSpPr txBox="1">
            <a:spLocks/>
          </p:cNvSpPr>
          <p:nvPr/>
        </p:nvSpPr>
        <p:spPr>
          <a:xfrm>
            <a:off x="7866015" y="4499265"/>
            <a:ext cx="2327200" cy="15527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000" b="1" i="0" u="none" strike="noStrike" cap="none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Smit</a:t>
            </a:r>
            <a:r>
              <a:rPr lang="en-US" sz="2800" dirty="0">
                <a:solidFill>
                  <a:schemeClr val="tx1"/>
                </a:solidFill>
              </a:rPr>
              <a:t> Patel</a:t>
            </a:r>
            <a:endParaRPr lang="en-US" sz="26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1581552" y="199700"/>
            <a:ext cx="6355200" cy="1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867" dirty="0"/>
              <a:t>Conclusion</a:t>
            </a:r>
            <a:endParaRPr sz="5867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80510" y="1846053"/>
            <a:ext cx="9357284" cy="42614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6900" indent="0"/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Söhne"/>
              </a:rPr>
              <a:t>In conclusion, developing this innovative traffic management system has been an exhilarating </a:t>
            </a:r>
            <a:r>
              <a:rPr lang="en-US" dirty="0" smtClean="0">
                <a:effectLst/>
                <a:latin typeface="Söhne"/>
              </a:rPr>
              <a:t>journey.</a:t>
            </a:r>
          </a:p>
          <a:p>
            <a:pPr marL="36900" indent="0"/>
            <a:endParaRPr lang="en-US" dirty="0">
              <a:effectLst/>
              <a:latin typeface="Söhne"/>
            </a:endParaRPr>
          </a:p>
          <a:p>
            <a:pPr marL="379800" indent="-34290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Söhne"/>
              </a:rPr>
              <a:t>We trust that our efforts will significantly impact road efficiency and safety, and we're excited to witness the positive </a:t>
            </a:r>
            <a:r>
              <a:rPr lang="en-US" dirty="0" smtClean="0">
                <a:effectLst/>
                <a:latin typeface="Söhne"/>
              </a:rPr>
              <a:t>transformations.</a:t>
            </a:r>
          </a:p>
          <a:p>
            <a:pPr marL="379800" indent="-342900">
              <a:buFont typeface="Wingdings" panose="05000000000000000000" pitchFamily="2" charset="2"/>
              <a:buChar char="q"/>
            </a:pPr>
            <a:endParaRPr lang="en-US" dirty="0">
              <a:effectLst/>
              <a:latin typeface="Söhne"/>
            </a:endParaRPr>
          </a:p>
          <a:p>
            <a:pPr marL="379800" indent="-342900"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  <a:latin typeface="Söhne"/>
              </a:rPr>
              <a:t>Thank </a:t>
            </a:r>
            <a:r>
              <a:rPr lang="en-US" dirty="0">
                <a:effectLst/>
                <a:latin typeface="Söhne"/>
              </a:rPr>
              <a:t>you for joining us on this remarkable journey, and we eagerly anticipate the continued evolution and success of our traffic management solution.</a:t>
            </a:r>
          </a:p>
          <a:p>
            <a:pPr algn="ctr"/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9" y="1000695"/>
            <a:ext cx="1175467" cy="11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03" y="1642631"/>
            <a:ext cx="798933" cy="684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4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60000" y="104160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/>
              <a:t>Problem Statement</a:t>
            </a:r>
            <a:endParaRPr sz="4800" dirty="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200" y="5333867"/>
            <a:ext cx="798933" cy="6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8F8802-E65E-42D8-9D00-50B75248EC1B}"/>
              </a:ext>
            </a:extLst>
          </p:cNvPr>
          <p:cNvSpPr txBox="1"/>
          <p:nvPr/>
        </p:nvSpPr>
        <p:spPr>
          <a:xfrm>
            <a:off x="1375072" y="2262743"/>
            <a:ext cx="9856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Revolutionize traditional traffic management with an advanced system integrating deep learning object detection and real-time analysis. </a:t>
            </a:r>
            <a:r>
              <a:rPr lang="en-US" sz="2400" dirty="0" smtClean="0"/>
              <a:t>The project addresses the pressing need for efficient traffic management systems capable of mitigating congestion and ensuring smoother commuting experiences.</a:t>
            </a:r>
            <a:endParaRPr lang="aa-ET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Google Shape;236;p35">
            <a:extLst>
              <a:ext uri="{FF2B5EF4-FFF2-40B4-BE49-F238E27FC236}">
                <a16:creationId xmlns:a16="http://schemas.microsoft.com/office/drawing/2014/main" xmlns="" id="{37A8FCB3-C30B-4BF2-BF73-DEA901134D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331" y="5898777"/>
            <a:ext cx="1486244" cy="151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46;p36">
            <a:extLst>
              <a:ext uri="{FF2B5EF4-FFF2-40B4-BE49-F238E27FC236}">
                <a16:creationId xmlns:a16="http://schemas.microsoft.com/office/drawing/2014/main" xmlns="" id="{21F8F3B9-05A7-43D3-8848-ADA4A9BAC0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37263">
            <a:off x="8141152" y="5556101"/>
            <a:ext cx="1341033" cy="1688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264800" y="1354333"/>
            <a:ext cx="732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sz="4800" dirty="0"/>
              <a:t>About the project</a:t>
            </a:r>
            <a:endParaRPr sz="4800" dirty="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267" y="2950534"/>
            <a:ext cx="3770300" cy="33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951" y="3382967"/>
            <a:ext cx="798933" cy="68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537263">
            <a:off x="9629916" y="1058467"/>
            <a:ext cx="798933" cy="6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4800" y="2322700"/>
            <a:ext cx="4826800" cy="3488800"/>
          </a:xfrm>
        </p:spPr>
        <p:txBody>
          <a:bodyPr/>
          <a:lstStyle/>
          <a:p>
            <a:pPr marL="186262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Our project introduces a pioneering method for traffic management, integrating cutting-edge technologies like deep learning and real-time analysis to revolutionize the way traffic flow is optimized and managed.</a:t>
            </a:r>
          </a:p>
          <a:p>
            <a:pPr marL="186262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60000" y="566472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/>
              <a:t>Why this project ?</a:t>
            </a:r>
            <a:endParaRPr sz="4800" dirty="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200" y="5333867"/>
            <a:ext cx="798933" cy="6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8F8802-E65E-42D8-9D00-50B75248EC1B}"/>
              </a:ext>
            </a:extLst>
          </p:cNvPr>
          <p:cNvSpPr txBox="1"/>
          <p:nvPr/>
        </p:nvSpPr>
        <p:spPr>
          <a:xfrm>
            <a:off x="1167536" y="1577789"/>
            <a:ext cx="985692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We chose this project to address and overcome all the issues with traditional crowdfunding applications like :</a:t>
            </a:r>
            <a:endParaRPr lang="aa-ET" sz="2133" i="1" dirty="0">
              <a:solidFill>
                <a:schemeClr val="tx1">
                  <a:lumMod val="85000"/>
                </a:schemeClr>
              </a:solidFill>
              <a:latin typeface="Söhne"/>
            </a:endParaRPr>
          </a:p>
        </p:txBody>
      </p:sp>
      <p:pic>
        <p:nvPicPr>
          <p:cNvPr id="9" name="Google Shape;236;p35">
            <a:extLst>
              <a:ext uri="{FF2B5EF4-FFF2-40B4-BE49-F238E27FC236}">
                <a16:creationId xmlns:a16="http://schemas.microsoft.com/office/drawing/2014/main" xmlns="" id="{37A8FCB3-C30B-4BF2-BF73-DEA901134D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331" y="5898777"/>
            <a:ext cx="1486244" cy="151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46;p36">
            <a:extLst>
              <a:ext uri="{FF2B5EF4-FFF2-40B4-BE49-F238E27FC236}">
                <a16:creationId xmlns:a16="http://schemas.microsoft.com/office/drawing/2014/main" xmlns="" id="{21F8F3B9-05A7-43D3-8848-ADA4A9BAC0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37263">
            <a:off x="8141152" y="5556101"/>
            <a:ext cx="1341033" cy="16882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A7DF33-8F3C-46EC-B042-6C81BF05AF04}"/>
              </a:ext>
            </a:extLst>
          </p:cNvPr>
          <p:cNvSpPr txBox="1"/>
          <p:nvPr/>
        </p:nvSpPr>
        <p:spPr>
          <a:xfrm>
            <a:off x="1308071" y="2812903"/>
            <a:ext cx="10095035" cy="446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Alleviate congestion by optimizing traffic flow and reducing travel times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Enhance safety measures to minimize road accidents and ensure safer roadways.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Expedite emergency response by facilitating the passage of emergency vehicles during critical situations.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Embrace technological solutions to develop smarter traffic management systems for modern urban environments.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Improve commuting efficiency by optimizing travel routes and reducing congestion-related delays</a:t>
            </a:r>
          </a:p>
        </p:txBody>
      </p:sp>
    </p:spTree>
    <p:extLst>
      <p:ext uri="{BB962C8B-B14F-4D97-AF65-F5344CB8AC3E}">
        <p14:creationId xmlns:p14="http://schemas.microsoft.com/office/powerpoint/2010/main" val="1091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60000" y="566472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/>
              <a:t>Our proposed solution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8F8802-E65E-42D8-9D00-50B75248EC1B}"/>
              </a:ext>
            </a:extLst>
          </p:cNvPr>
          <p:cNvSpPr txBox="1"/>
          <p:nvPr/>
        </p:nvSpPr>
        <p:spPr>
          <a:xfrm>
            <a:off x="1167536" y="1577789"/>
            <a:ext cx="985692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chemeClr val="tx1">
                    <a:lumMod val="85000"/>
                  </a:schemeClr>
                </a:solidFill>
              </a:rPr>
              <a:t>To overcome all this issues in traditional crowdfunding applications, we are hereby providing our solution with key features like:</a:t>
            </a:r>
            <a:endParaRPr lang="aa-ET" sz="2133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A7DF33-8F3C-46EC-B042-6C81BF05AF04}"/>
              </a:ext>
            </a:extLst>
          </p:cNvPr>
          <p:cNvSpPr txBox="1"/>
          <p:nvPr/>
        </p:nvSpPr>
        <p:spPr>
          <a:xfrm>
            <a:off x="1048481" y="2605205"/>
            <a:ext cx="1009503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dirty="0"/>
              <a:t>Real-time Object </a:t>
            </a:r>
            <a:r>
              <a:rPr lang="en-US" sz="2700" b="1" dirty="0" smtClean="0"/>
              <a:t>Detection!</a:t>
            </a:r>
            <a:r>
              <a:rPr lang="en-US" sz="2700" dirty="0" smtClean="0"/>
              <a:t> </a:t>
            </a:r>
            <a:r>
              <a:rPr lang="en-US" sz="2000" dirty="0"/>
              <a:t>Implementing deep learning models for real-time vehicle detection within traffic streams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dirty="0"/>
              <a:t>Dynamic Traffic Flow </a:t>
            </a:r>
            <a:r>
              <a:rPr lang="en-US" sz="2700" b="1" dirty="0" smtClean="0"/>
              <a:t>Optimization!</a:t>
            </a:r>
            <a:r>
              <a:rPr lang="en-US" sz="2700" dirty="0" smtClean="0"/>
              <a:t> </a:t>
            </a:r>
            <a:r>
              <a:rPr lang="en-US" sz="2400" dirty="0"/>
              <a:t>Utilizing data analysis to predict and adjust traffic patterns for enhanced efficiency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700" b="1" dirty="0"/>
              <a:t>Intelligent Token Passing </a:t>
            </a:r>
            <a:r>
              <a:rPr lang="en-US" sz="2700" b="1" dirty="0" smtClean="0"/>
              <a:t>Mechanism!</a:t>
            </a:r>
            <a:r>
              <a:rPr lang="en-US" sz="2700" dirty="0" smtClean="0"/>
              <a:t> </a:t>
            </a:r>
            <a:r>
              <a:rPr lang="en-US" sz="2000" dirty="0"/>
              <a:t>Employing a token-based system to prioritize vehicle flow, especially for emergency vehicles.</a:t>
            </a:r>
          </a:p>
        </p:txBody>
      </p:sp>
      <p:pic>
        <p:nvPicPr>
          <p:cNvPr id="8" name="Google Shape;200;p32">
            <a:extLst>
              <a:ext uri="{FF2B5EF4-FFF2-40B4-BE49-F238E27FC236}">
                <a16:creationId xmlns:a16="http://schemas.microsoft.com/office/drawing/2014/main" xmlns="" id="{38D8F217-851E-4A86-8BA1-8A5F19F8DA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1929" y="-379154"/>
            <a:ext cx="1937533" cy="2042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3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D6568-F3BC-9096-20E5-CB19C56D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A8C844-95E0-A3FA-4EE8-5EA9C7B1C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600" dirty="0"/>
              <a:t>Initial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C82B4F-E91D-5C81-0C49-32FA729C4C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sz="2000" dirty="0"/>
              <a:t>There are 4 lanes: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1</a:t>
            </a:r>
            <a:r>
              <a:rPr lang="en-IN" sz="1800" baseline="30000" dirty="0"/>
              <a:t>st</a:t>
            </a:r>
            <a:r>
              <a:rPr lang="en-IN" sz="1800" dirty="0"/>
              <a:t> lane is open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2</a:t>
            </a:r>
            <a:r>
              <a:rPr lang="en-IN" sz="1800" baseline="30000" dirty="0"/>
              <a:t>nd</a:t>
            </a:r>
            <a:r>
              <a:rPr lang="en-IN" sz="1800" dirty="0"/>
              <a:t> assigned X sec timer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3</a:t>
            </a:r>
            <a:r>
              <a:rPr lang="en-IN" sz="1800" baseline="30000" dirty="0"/>
              <a:t>rd</a:t>
            </a:r>
            <a:r>
              <a:rPr lang="en-IN" sz="1800" dirty="0"/>
              <a:t> assigned STOP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4</a:t>
            </a:r>
            <a:r>
              <a:rPr lang="en-IN" sz="1800" baseline="30000" dirty="0"/>
              <a:t>th</a:t>
            </a:r>
            <a:r>
              <a:rPr lang="en-IN" sz="1800" dirty="0"/>
              <a:t> assigned STOP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16C36F-7511-7680-7940-3EDBF048C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3600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D35720-9F27-6C9C-9125-51EC8B17ECE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IN" dirty="0"/>
              <a:t>When 1</a:t>
            </a:r>
            <a:r>
              <a:rPr lang="en-IN" baseline="30000" dirty="0"/>
              <a:t>st</a:t>
            </a:r>
            <a:r>
              <a:rPr lang="en-IN" dirty="0"/>
              <a:t> lane opens and it will trigger function which will analyse traffic of 2</a:t>
            </a:r>
            <a:r>
              <a:rPr lang="en-IN" baseline="30000" dirty="0"/>
              <a:t>nd</a:t>
            </a:r>
            <a:r>
              <a:rPr lang="en-IN" dirty="0"/>
              <a:t> lane ,Using open CV and STOP lane</a:t>
            </a:r>
          </a:p>
          <a:p>
            <a:r>
              <a:rPr lang="en-IN" dirty="0"/>
              <a:t>This function will return value X’ which will assign to 3</a:t>
            </a:r>
            <a:r>
              <a:rPr lang="en-IN" baseline="30000" dirty="0"/>
              <a:t>rd</a:t>
            </a:r>
            <a:r>
              <a:rPr lang="en-IN" dirty="0"/>
              <a:t> lane timer &amp; Repeat </a:t>
            </a:r>
          </a:p>
          <a:p>
            <a:r>
              <a:rPr lang="en-IN" dirty="0"/>
              <a:t>Function- Assign time (sec) according to vehicle spotted .</a:t>
            </a:r>
          </a:p>
          <a:p>
            <a:r>
              <a:rPr lang="en-IN" dirty="0"/>
              <a:t>Min-max value to avoid assigning insufficient time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D5B02B0-F974-2722-E90C-B5D5F6FC7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3600" dirty="0"/>
              <a:t>Result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AAC59E5-B4CF-ADAE-E69B-8FCBA6E9688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IN" dirty="0"/>
              <a:t>Reduce unnecessary  time </a:t>
            </a:r>
          </a:p>
          <a:p>
            <a:r>
              <a:rPr lang="en-IN" dirty="0"/>
              <a:t>No other costs</a:t>
            </a:r>
          </a:p>
          <a:p>
            <a:r>
              <a:rPr lang="en-IN" dirty="0">
                <a:solidFill>
                  <a:srgbClr val="FF0000"/>
                </a:solidFill>
              </a:rPr>
              <a:t>Requirement—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Full Time camera feed for Machine Learning  real time traffic analysing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2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60000" y="566472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/>
              <a:t>Why this project ?</a:t>
            </a:r>
            <a:endParaRPr sz="4800" dirty="0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200" y="5333867"/>
            <a:ext cx="798933" cy="6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8F8802-E65E-42D8-9D00-50B75248EC1B}"/>
              </a:ext>
            </a:extLst>
          </p:cNvPr>
          <p:cNvSpPr txBox="1"/>
          <p:nvPr/>
        </p:nvSpPr>
        <p:spPr>
          <a:xfrm>
            <a:off x="1167536" y="1577789"/>
            <a:ext cx="985692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>
                <a:solidFill>
                  <a:schemeClr val="tx1">
                    <a:lumMod val="85000"/>
                  </a:schemeClr>
                </a:solidFill>
              </a:rPr>
              <a:t>We chose this project to address and overcome all the issues with traditional crowdfunding applications like :</a:t>
            </a:r>
            <a:endParaRPr lang="aa-ET" sz="2133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Google Shape;236;p35">
            <a:extLst>
              <a:ext uri="{FF2B5EF4-FFF2-40B4-BE49-F238E27FC236}">
                <a16:creationId xmlns:a16="http://schemas.microsoft.com/office/drawing/2014/main" xmlns="" id="{37A8FCB3-C30B-4BF2-BF73-DEA901134D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331" y="5898777"/>
            <a:ext cx="1486244" cy="151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46;p36">
            <a:extLst>
              <a:ext uri="{FF2B5EF4-FFF2-40B4-BE49-F238E27FC236}">
                <a16:creationId xmlns:a16="http://schemas.microsoft.com/office/drawing/2014/main" xmlns="" id="{21F8F3B9-05A7-43D3-8848-ADA4A9BAC0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37263">
            <a:off x="8141152" y="5556101"/>
            <a:ext cx="1341033" cy="16882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A7DF33-8F3C-46EC-B042-6C81BF05AF04}"/>
              </a:ext>
            </a:extLst>
          </p:cNvPr>
          <p:cNvSpPr txBox="1"/>
          <p:nvPr/>
        </p:nvSpPr>
        <p:spPr>
          <a:xfrm>
            <a:off x="1285337" y="2449902"/>
            <a:ext cx="101177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Alleviate congestion by optimizing traffic flow and reducing travel times.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Enhance safety measures to minimize road accidents and ensure safer roadways.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Expedite emergency response by facilitating the passage of emergency vehicles during critical situations.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Embrace technological solutions to develop smarter traffic management systems for modern urban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7374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</a:t>
            </a:r>
            <a:r>
              <a:rPr lang="en-US" dirty="0"/>
              <a:t>h</a:t>
            </a:r>
            <a:r>
              <a:rPr lang="en" dirty="0"/>
              <a:t>e Coding Part</a:t>
            </a:r>
            <a:br>
              <a:rPr lang="en" dirty="0"/>
            </a:br>
            <a:endParaRPr dirty="0"/>
          </a:p>
        </p:txBody>
      </p:sp>
      <p:sp>
        <p:nvSpPr>
          <p:cNvPr id="422" name="Google Shape;422;p43"/>
          <p:cNvSpPr/>
          <p:nvPr/>
        </p:nvSpPr>
        <p:spPr>
          <a:xfrm>
            <a:off x="960000" y="2579349"/>
            <a:ext cx="3248800" cy="57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 smtClean="0">
                <a:solidFill>
                  <a:schemeClr val="lt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Python</a:t>
            </a:r>
            <a:endParaRPr sz="1400" b="1" dirty="0">
              <a:solidFill>
                <a:schemeClr val="lt1"/>
              </a:solidFill>
              <a:latin typeface="Exo 2" panose="020B0604020202020204" charset="0"/>
              <a:ea typeface="Exo 2"/>
              <a:cs typeface="Exo 2"/>
              <a:sym typeface="Exo 2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4471700" y="2579349"/>
            <a:ext cx="3248800" cy="57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400" b="1" dirty="0">
                <a:solidFill>
                  <a:schemeClr val="lt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YOLO</a:t>
            </a:r>
            <a:endParaRPr sz="1400" b="1" dirty="0">
              <a:solidFill>
                <a:schemeClr val="lt1"/>
              </a:solidFill>
              <a:latin typeface="Exo 2" panose="020B0604020202020204" charset="0"/>
              <a:ea typeface="Exo 2"/>
              <a:cs typeface="Exo 2"/>
              <a:sym typeface="Exo 2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7983400" y="2579349"/>
            <a:ext cx="3248800" cy="5748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lt1"/>
                </a:solidFill>
                <a:latin typeface="Exo 2" panose="020B0604020202020204" charset="0"/>
                <a:ea typeface="Exo 2"/>
                <a:cs typeface="Exo 2"/>
                <a:sym typeface="Exo 2"/>
              </a:rPr>
              <a:t>Solidity</a:t>
            </a:r>
            <a:endParaRPr sz="1400" b="1" dirty="0">
              <a:solidFill>
                <a:schemeClr val="lt1"/>
              </a:solidFill>
              <a:latin typeface="Exo 2" panose="020B0604020202020204" charset="0"/>
              <a:ea typeface="Exo 2"/>
              <a:cs typeface="Exo 2"/>
              <a:sym typeface="Exo 2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960001" y="3326553"/>
            <a:ext cx="387600" cy="38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1489633" y="33265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Versatile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1489633" y="3955816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Readable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1489633" y="4585083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Scalable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1489633" y="52143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Community-driven</a:t>
            </a:r>
          </a:p>
        </p:txBody>
      </p:sp>
      <p:sp>
        <p:nvSpPr>
          <p:cNvPr id="432" name="Google Shape;432;p43"/>
          <p:cNvSpPr/>
          <p:nvPr/>
        </p:nvSpPr>
        <p:spPr>
          <a:xfrm>
            <a:off x="960001" y="4585087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960001" y="3955820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960001" y="5214353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37" name="Google Shape;437;p43"/>
          <p:cNvSpPr/>
          <p:nvPr/>
        </p:nvSpPr>
        <p:spPr>
          <a:xfrm>
            <a:off x="4471684" y="3326553"/>
            <a:ext cx="387600" cy="3876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38" name="Google Shape;438;p43"/>
          <p:cNvSpPr/>
          <p:nvPr/>
        </p:nvSpPr>
        <p:spPr>
          <a:xfrm>
            <a:off x="5001317" y="33265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 smtClean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Real Time Object Detection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43"/>
          <p:cNvSpPr/>
          <p:nvPr/>
        </p:nvSpPr>
        <p:spPr>
          <a:xfrm>
            <a:off x="8512800" y="3959066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 image processing 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8512800" y="4568376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250000"/>
              </a:lnSpc>
              <a:buClr>
                <a:schemeClr val="dk1"/>
              </a:buClr>
              <a:buSzPts val="1100"/>
            </a:pPr>
            <a:r>
              <a:rPr lang="en-US" sz="1400" dirty="0" smtClean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video </a:t>
            </a:r>
            <a:r>
              <a:rPr lang="en-US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analysis</a:t>
            </a:r>
          </a:p>
          <a:p>
            <a:pPr>
              <a:buClr>
                <a:schemeClr val="dk1"/>
              </a:buClr>
              <a:buSzPts val="1100"/>
            </a:pP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5001317" y="52143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Adaptive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Google Shape;442;p43"/>
          <p:cNvSpPr/>
          <p:nvPr/>
        </p:nvSpPr>
        <p:spPr>
          <a:xfrm>
            <a:off x="4471684" y="4585087"/>
            <a:ext cx="387600" cy="387600"/>
          </a:xfrm>
          <a:prstGeom prst="rect">
            <a:avLst/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43" name="Google Shape;443;p43"/>
          <p:cNvSpPr/>
          <p:nvPr/>
        </p:nvSpPr>
        <p:spPr>
          <a:xfrm>
            <a:off x="4471684" y="3955820"/>
            <a:ext cx="387600" cy="3876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44" name="Google Shape;444;p43"/>
          <p:cNvSpPr/>
          <p:nvPr/>
        </p:nvSpPr>
        <p:spPr>
          <a:xfrm>
            <a:off x="4471684" y="5214353"/>
            <a:ext cx="387600" cy="3876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7983384" y="3326553"/>
            <a:ext cx="387600" cy="3876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8513017" y="33265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Computer vision tools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4998787" y="3897251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 smtClean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Timely </a:t>
            </a: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detection of vehicles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4998787" y="4568376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sz="1400" dirty="0" smtClean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System </a:t>
            </a:r>
            <a:r>
              <a:rPr lang="en-IN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efficiency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8513017" y="5214349"/>
            <a:ext cx="2719200" cy="38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 traffic management </a:t>
            </a:r>
            <a:r>
              <a:rPr lang="en-US" sz="1400" dirty="0" smtClean="0">
                <a:solidFill>
                  <a:schemeClr val="bg1"/>
                </a:solidFill>
                <a:latin typeface="Exo 2" panose="020B0604020202020204" charset="0"/>
                <a:ea typeface="Source Sans Pro"/>
                <a:cs typeface="Source Sans Pro"/>
                <a:sym typeface="Source Sans Pro"/>
              </a:rPr>
              <a:t>algorithms</a:t>
            </a:r>
            <a:endParaRPr sz="1400" dirty="0">
              <a:solidFill>
                <a:schemeClr val="bg1"/>
              </a:solidFill>
              <a:latin typeface="Exo 2" panose="020B060402020202020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7983384" y="4585087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7983384" y="3955820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7983384" y="5214353"/>
            <a:ext cx="387600" cy="3876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solidFill>
                <a:schemeClr val="bg1"/>
              </a:solidFill>
              <a:latin typeface="Exo 2" panose="020B0604020202020204" charset="0"/>
              <a:ea typeface="Bebas Neue"/>
              <a:cs typeface="Bebas Neue"/>
              <a:sym typeface="Bebas Neue"/>
            </a:endParaRPr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77" y="5877034"/>
            <a:ext cx="4639335" cy="4639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1FC22F-C16F-4BA7-AD91-C25A13B6790F}"/>
              </a:ext>
            </a:extLst>
          </p:cNvPr>
          <p:cNvSpPr txBox="1"/>
          <p:nvPr/>
        </p:nvSpPr>
        <p:spPr>
          <a:xfrm>
            <a:off x="1347602" y="1587234"/>
            <a:ext cx="922185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tx1">
                    <a:lumMod val="95000"/>
                  </a:schemeClr>
                </a:solidFill>
              </a:rPr>
              <a:t>Different languages we used in our project and why did we chose those technologies :</a:t>
            </a:r>
            <a:endParaRPr lang="aa-ET" sz="2133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5"/>
          <p:cNvSpPr txBox="1">
            <a:spLocks noGrp="1"/>
          </p:cNvSpPr>
          <p:nvPr>
            <p:ph type="title"/>
          </p:nvPr>
        </p:nvSpPr>
        <p:spPr>
          <a:xfrm>
            <a:off x="1143339" y="2640900"/>
            <a:ext cx="8023579" cy="17066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Enough with all the gibber-gabber and finally here is the first look of our application</a:t>
            </a:r>
            <a:endParaRPr sz="28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93" name="Google Shape;7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957" y="2118825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376" y="506291"/>
            <a:ext cx="1013067" cy="22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67" y="5498585"/>
            <a:ext cx="1937533" cy="204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81199" y="5315901"/>
            <a:ext cx="3770300" cy="33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5"/>
          <p:cNvPicPr preferRelativeResize="0"/>
          <p:nvPr/>
        </p:nvPicPr>
        <p:blipFill rotWithShape="1">
          <a:blip r:embed="rId6">
            <a:alphaModFix/>
          </a:blip>
          <a:srcRect l="54855" t="12249"/>
          <a:stretch/>
        </p:blipFill>
        <p:spPr>
          <a:xfrm>
            <a:off x="7747534" y="506300"/>
            <a:ext cx="4144633" cy="619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5"/>
          <p:cNvPicPr preferRelativeResize="0"/>
          <p:nvPr/>
        </p:nvPicPr>
        <p:blipFill rotWithShape="1">
          <a:blip r:embed="rId6">
            <a:alphaModFix/>
          </a:blip>
          <a:srcRect l="-776" t="10417" r="55631" b="53460"/>
          <a:stretch/>
        </p:blipFill>
        <p:spPr>
          <a:xfrm>
            <a:off x="474701" y="420200"/>
            <a:ext cx="4144633" cy="2549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6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{D8D61250-5DA1-4D3D-88F7-53BFAB911DD9}tf55705232_win32</Template>
  <TotalTime>264</TotalTime>
  <Words>498</Words>
  <Application>Microsoft Office PowerPoint</Application>
  <PresentationFormat>Widescreen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Bebas Neue</vt:lpstr>
      <vt:lpstr>Calibri</vt:lpstr>
      <vt:lpstr>Exo 2</vt:lpstr>
      <vt:lpstr>Goudy Old Style</vt:lpstr>
      <vt:lpstr>Nunito</vt:lpstr>
      <vt:lpstr>Roboto Condensed Light</vt:lpstr>
      <vt:lpstr>Söhne</vt:lpstr>
      <vt:lpstr>Source Sans Pro</vt:lpstr>
      <vt:lpstr>Tahoma</vt:lpstr>
      <vt:lpstr>Trebuchet MS</vt:lpstr>
      <vt:lpstr>Wingdings</vt:lpstr>
      <vt:lpstr>Wingdings 2</vt:lpstr>
      <vt:lpstr>SlateVTI</vt:lpstr>
      <vt:lpstr>Smart Traffic Management Using Deep Learning</vt:lpstr>
      <vt:lpstr>Problem Statement</vt:lpstr>
      <vt:lpstr>About the project</vt:lpstr>
      <vt:lpstr>Why this project ?</vt:lpstr>
      <vt:lpstr>Our proposed solution</vt:lpstr>
      <vt:lpstr>Working</vt:lpstr>
      <vt:lpstr>Why this project ?</vt:lpstr>
      <vt:lpstr>The Coding Part </vt:lpstr>
      <vt:lpstr>Enough with all the gibber-gabber and finally here is the first look of our application</vt:lpstr>
      <vt:lpstr>PowerPoint Presentation</vt:lpstr>
      <vt:lpstr>PowerPoint Presentation</vt:lpstr>
      <vt:lpstr>Summary</vt:lpstr>
      <vt:lpstr>Meet Our Team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Traffic Optimization</dc:title>
  <dc:creator>Rahul Shah</dc:creator>
  <cp:lastModifiedBy>LENOVO</cp:lastModifiedBy>
  <cp:revision>13</cp:revision>
  <dcterms:created xsi:type="dcterms:W3CDTF">2023-11-08T18:41:23Z</dcterms:created>
  <dcterms:modified xsi:type="dcterms:W3CDTF">2024-02-29T12:08:07Z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