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29"/>
    <p:restoredTop sz="94697"/>
  </p:normalViewPr>
  <p:slideViewPr>
    <p:cSldViewPr snapToGrid="0">
      <p:cViewPr varScale="1">
        <p:scale>
          <a:sx n="84" d="100"/>
          <a:sy n="84" d="100"/>
        </p:scale>
        <p:origin x="21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C296-3CCB-D45C-22BE-02DF6C76A0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2BD3B1-395E-5D1B-91B4-ED7B8CB06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0265F-DEFA-8BD2-66BF-29E42E1A647F}"/>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5" name="Footer Placeholder 4">
            <a:extLst>
              <a:ext uri="{FF2B5EF4-FFF2-40B4-BE49-F238E27FC236}">
                <a16:creationId xmlns:a16="http://schemas.microsoft.com/office/drawing/2014/main" id="{BD678157-08D7-29A7-34D6-9E114353A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FF8DD-8F3E-A96D-CFD9-79B3A9356A07}"/>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171542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A0F3-18EB-F129-7363-6794D0F99B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82600F-1F48-AE7B-36D7-FC1C08FA4E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FC8BE-CA96-ED6A-2F17-E9B39B301949}"/>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5" name="Footer Placeholder 4">
            <a:extLst>
              <a:ext uri="{FF2B5EF4-FFF2-40B4-BE49-F238E27FC236}">
                <a16:creationId xmlns:a16="http://schemas.microsoft.com/office/drawing/2014/main" id="{3AE7A322-FBA2-4DF7-0EF2-720E481AF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35D83-5222-E852-D70F-0F4B2E66DC56}"/>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3076388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83ADE-F7EB-B621-587C-2D3130D159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957609-19BB-E58D-BF01-B854FBE8A9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C012C-B3B5-80C8-E379-4D8B94C4E843}"/>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5" name="Footer Placeholder 4">
            <a:extLst>
              <a:ext uri="{FF2B5EF4-FFF2-40B4-BE49-F238E27FC236}">
                <a16:creationId xmlns:a16="http://schemas.microsoft.com/office/drawing/2014/main" id="{79D264D2-E8C1-F02C-0547-6E4229AFC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D8478-33B2-FBD7-8DF6-3AF68DD8C888}"/>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147796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3E69-DE85-3221-A9F3-8DDF19324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AD0CC2-3FDD-18CE-B280-0A0CE93D1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772AC-A894-1325-6644-D6B656B77A4A}"/>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5" name="Footer Placeholder 4">
            <a:extLst>
              <a:ext uri="{FF2B5EF4-FFF2-40B4-BE49-F238E27FC236}">
                <a16:creationId xmlns:a16="http://schemas.microsoft.com/office/drawing/2014/main" id="{BEA40E67-8FF3-01DB-EA34-18DEF37C4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8E736-11E6-3AA3-C438-F9496CEB5321}"/>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349798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EB80-4FE2-9190-CE94-7A7135876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367ADF-F2B4-D637-0756-24C8E03EA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F2E6B4-532B-D414-1209-D2D6016ECE58}"/>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5" name="Footer Placeholder 4">
            <a:extLst>
              <a:ext uri="{FF2B5EF4-FFF2-40B4-BE49-F238E27FC236}">
                <a16:creationId xmlns:a16="http://schemas.microsoft.com/office/drawing/2014/main" id="{1A95393B-5D9A-49D7-91C2-6996AE427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24D92-4B66-8387-1C9E-68EC2B6FBDDA}"/>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373855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9148-F5C7-2790-090B-087A1FFE3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C894E1-D286-947D-0781-5414B9C88A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7D396C-C6B4-683C-64B7-E473E3E84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B9D4B5-A33E-FF2E-2302-A3FD89647943}"/>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6" name="Footer Placeholder 5">
            <a:extLst>
              <a:ext uri="{FF2B5EF4-FFF2-40B4-BE49-F238E27FC236}">
                <a16:creationId xmlns:a16="http://schemas.microsoft.com/office/drawing/2014/main" id="{D0742FD4-370A-18DB-C00D-BF7E02F4B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3CCE2-35ED-E764-655C-698ABB925287}"/>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1901014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7716-7B24-3E94-8C0F-73DA273DA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B977BA-2238-63F0-B001-C94AC2EEB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7DB1D-3C6F-73BE-4C2C-ABCD6E34C0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9A426C-5C55-D7FB-3FC1-43DD01466E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D860A4-21AB-152C-55CA-6C4A1E8DCB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72250B-5DEB-7F2E-D63F-A43A5B554058}"/>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8" name="Footer Placeholder 7">
            <a:extLst>
              <a:ext uri="{FF2B5EF4-FFF2-40B4-BE49-F238E27FC236}">
                <a16:creationId xmlns:a16="http://schemas.microsoft.com/office/drawing/2014/main" id="{DAC30821-89CE-805D-9CFD-78279F98B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A09337-36D5-ABC3-5378-FD58E9D22A08}"/>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360692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5E8B-08D9-0B2F-95E7-E389B7C436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B33EEE-492F-3D5D-BC07-062ADD942EA7}"/>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4" name="Footer Placeholder 3">
            <a:extLst>
              <a:ext uri="{FF2B5EF4-FFF2-40B4-BE49-F238E27FC236}">
                <a16:creationId xmlns:a16="http://schemas.microsoft.com/office/drawing/2014/main" id="{AD661DAE-2180-C64E-C9DC-8CA43A50EE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68DEF8-1844-4AAA-EBCF-30108B67B502}"/>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270596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DDF3A9-40F7-5D49-E46E-020AB3A13E77}"/>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3" name="Footer Placeholder 2">
            <a:extLst>
              <a:ext uri="{FF2B5EF4-FFF2-40B4-BE49-F238E27FC236}">
                <a16:creationId xmlns:a16="http://schemas.microsoft.com/office/drawing/2014/main" id="{90650945-1847-9B40-428F-6E49E89A2C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5848A4-BB3C-4446-0E6F-9596237BE4EF}"/>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307718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4D76-FB5A-6BC2-B69F-07F1A76B5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058247-9B8F-2C81-49A4-39AF91F44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3919EF-E038-A362-E465-2A279C0D27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B0F33-1DED-8EE4-FE57-D6A2E17816B2}"/>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6" name="Footer Placeholder 5">
            <a:extLst>
              <a:ext uri="{FF2B5EF4-FFF2-40B4-BE49-F238E27FC236}">
                <a16:creationId xmlns:a16="http://schemas.microsoft.com/office/drawing/2014/main" id="{F5CA6697-AF3E-CF7C-3066-D37EBC813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C0D174-ABA4-7A38-077F-FE5D3D8978F9}"/>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82642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DC10-B2E5-0B4A-7D71-3930B34E6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6FCA72-6668-E108-6AB4-C15722DB4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847FB1-0786-8E72-0D47-BA8B73A72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25309-11C6-728D-94C7-AF48CFCCA528}"/>
              </a:ext>
            </a:extLst>
          </p:cNvPr>
          <p:cNvSpPr>
            <a:spLocks noGrp="1"/>
          </p:cNvSpPr>
          <p:nvPr>
            <p:ph type="dt" sz="half" idx="10"/>
          </p:nvPr>
        </p:nvSpPr>
        <p:spPr/>
        <p:txBody>
          <a:bodyPr/>
          <a:lstStyle/>
          <a:p>
            <a:fld id="{6BDCDFCD-A690-0943-8026-0C05545A5E92}" type="datetimeFigureOut">
              <a:rPr lang="en-US" smtClean="0"/>
              <a:t>3/9/24</a:t>
            </a:fld>
            <a:endParaRPr lang="en-US"/>
          </a:p>
        </p:txBody>
      </p:sp>
      <p:sp>
        <p:nvSpPr>
          <p:cNvPr id="6" name="Footer Placeholder 5">
            <a:extLst>
              <a:ext uri="{FF2B5EF4-FFF2-40B4-BE49-F238E27FC236}">
                <a16:creationId xmlns:a16="http://schemas.microsoft.com/office/drawing/2014/main" id="{BB89FE4E-ED97-E729-C9CD-AE5531022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08C8A-24A8-133E-59EE-1E6B81C56A57}"/>
              </a:ext>
            </a:extLst>
          </p:cNvPr>
          <p:cNvSpPr>
            <a:spLocks noGrp="1"/>
          </p:cNvSpPr>
          <p:nvPr>
            <p:ph type="sldNum" sz="quarter" idx="12"/>
          </p:nvPr>
        </p:nvSpPr>
        <p:spPr/>
        <p:txBody>
          <a:bodyPr/>
          <a:lstStyle/>
          <a:p>
            <a:fld id="{6935548D-743D-B547-94DD-5D5CCD58CF69}" type="slidenum">
              <a:rPr lang="en-US" smtClean="0"/>
              <a:t>‹#›</a:t>
            </a:fld>
            <a:endParaRPr lang="en-US"/>
          </a:p>
        </p:txBody>
      </p:sp>
    </p:spTree>
    <p:extLst>
      <p:ext uri="{BB962C8B-B14F-4D97-AF65-F5344CB8AC3E}">
        <p14:creationId xmlns:p14="http://schemas.microsoft.com/office/powerpoint/2010/main" val="2135074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52F2EF-FF06-98EF-9878-F5C12CFB20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00A53C-24E4-3396-56D5-D84A6DB4D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CBC33-8BD7-733F-B9DA-9976AF1E9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CDFCD-A690-0943-8026-0C05545A5E92}" type="datetimeFigureOut">
              <a:rPr lang="en-US" smtClean="0"/>
              <a:t>3/9/24</a:t>
            </a:fld>
            <a:endParaRPr lang="en-US"/>
          </a:p>
        </p:txBody>
      </p:sp>
      <p:sp>
        <p:nvSpPr>
          <p:cNvPr id="5" name="Footer Placeholder 4">
            <a:extLst>
              <a:ext uri="{FF2B5EF4-FFF2-40B4-BE49-F238E27FC236}">
                <a16:creationId xmlns:a16="http://schemas.microsoft.com/office/drawing/2014/main" id="{C3157961-0051-228E-B6E7-5B59A7A5A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C9748D-3F5B-9418-06F4-B1DE76699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5548D-743D-B547-94DD-5D5CCD58CF69}" type="slidenum">
              <a:rPr lang="en-US" smtClean="0"/>
              <a:t>‹#›</a:t>
            </a:fld>
            <a:endParaRPr lang="en-US"/>
          </a:p>
        </p:txBody>
      </p:sp>
    </p:spTree>
    <p:extLst>
      <p:ext uri="{BB962C8B-B14F-4D97-AF65-F5344CB8AC3E}">
        <p14:creationId xmlns:p14="http://schemas.microsoft.com/office/powerpoint/2010/main" val="2216917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eepammi/LocofyF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BCE8-118A-E625-66B6-442CFCA99B02}"/>
              </a:ext>
            </a:extLst>
          </p:cNvPr>
          <p:cNvSpPr>
            <a:spLocks noGrp="1"/>
          </p:cNvSpPr>
          <p:nvPr>
            <p:ph type="ctrTitle"/>
          </p:nvPr>
        </p:nvSpPr>
        <p:spPr>
          <a:xfrm>
            <a:off x="1524000" y="350521"/>
            <a:ext cx="9144000" cy="1402079"/>
          </a:xfrm>
        </p:spPr>
        <p:txBody>
          <a:bodyPr>
            <a:normAutofit/>
          </a:bodyPr>
          <a:lstStyle/>
          <a:p>
            <a:r>
              <a:rPr lang="en-US" dirty="0"/>
              <a:t>Data loading in </a:t>
            </a:r>
            <a:r>
              <a:rPr lang="en-US" dirty="0" err="1"/>
              <a:t>React.js</a:t>
            </a:r>
            <a:endParaRPr lang="en-US" dirty="0"/>
          </a:p>
        </p:txBody>
      </p:sp>
      <p:sp>
        <p:nvSpPr>
          <p:cNvPr id="3" name="Subtitle 2">
            <a:extLst>
              <a:ext uri="{FF2B5EF4-FFF2-40B4-BE49-F238E27FC236}">
                <a16:creationId xmlns:a16="http://schemas.microsoft.com/office/drawing/2014/main" id="{796F743E-48F0-C931-7151-C2E269A4A7E5}"/>
              </a:ext>
            </a:extLst>
          </p:cNvPr>
          <p:cNvSpPr>
            <a:spLocks noGrp="1"/>
          </p:cNvSpPr>
          <p:nvPr>
            <p:ph type="subTitle" idx="1"/>
          </p:nvPr>
        </p:nvSpPr>
        <p:spPr>
          <a:xfrm>
            <a:off x="1524000" y="3816312"/>
            <a:ext cx="9144000" cy="1655762"/>
          </a:xfrm>
        </p:spPr>
        <p:txBody>
          <a:bodyPr>
            <a:normAutofit/>
          </a:bodyPr>
          <a:lstStyle/>
          <a:p>
            <a:pPr algn="l"/>
            <a:r>
              <a:rPr lang="en-US" dirty="0"/>
              <a:t>3 Project tasks</a:t>
            </a:r>
          </a:p>
          <a:p>
            <a:pPr marL="457200" indent="-457200" algn="l">
              <a:buAutoNum type="arabicPeriod"/>
            </a:pPr>
            <a:r>
              <a:rPr lang="en-US" sz="1600" dirty="0"/>
              <a:t>User login creation</a:t>
            </a:r>
          </a:p>
          <a:p>
            <a:pPr marL="457200" indent="-457200" algn="l">
              <a:buAutoNum type="arabicPeriod"/>
            </a:pPr>
            <a:r>
              <a:rPr lang="en-US" sz="1600" dirty="0"/>
              <a:t>Data loading from PostgreSQL database (use csv file provided)</a:t>
            </a:r>
          </a:p>
          <a:p>
            <a:pPr marL="457200" indent="-457200" algn="l">
              <a:buAutoNum type="arabicPeriod"/>
            </a:pPr>
            <a:r>
              <a:rPr lang="en-US" sz="1600" dirty="0"/>
              <a:t>Make screens responsive – bonus effort</a:t>
            </a:r>
          </a:p>
        </p:txBody>
      </p:sp>
      <p:sp>
        <p:nvSpPr>
          <p:cNvPr id="4" name="TextBox 3">
            <a:extLst>
              <a:ext uri="{FF2B5EF4-FFF2-40B4-BE49-F238E27FC236}">
                <a16:creationId xmlns:a16="http://schemas.microsoft.com/office/drawing/2014/main" id="{0BBB0C17-65A5-8DF0-1E1D-1E701781335A}"/>
              </a:ext>
            </a:extLst>
          </p:cNvPr>
          <p:cNvSpPr txBox="1"/>
          <p:nvPr/>
        </p:nvSpPr>
        <p:spPr>
          <a:xfrm>
            <a:off x="1524000" y="2362200"/>
            <a:ext cx="9815251" cy="923330"/>
          </a:xfrm>
          <a:prstGeom prst="rect">
            <a:avLst/>
          </a:prstGeom>
          <a:noFill/>
        </p:spPr>
        <p:txBody>
          <a:bodyPr wrap="none" rtlCol="0">
            <a:spAutoFit/>
          </a:bodyPr>
          <a:lstStyle/>
          <a:p>
            <a:r>
              <a:rPr lang="en-US" dirty="0"/>
              <a:t>Repo: </a:t>
            </a:r>
            <a:r>
              <a:rPr lang="en-US" dirty="0">
                <a:hlinkClick r:id="rId2"/>
              </a:rPr>
              <a:t>https://github.com/deepammi/LocofyFE</a:t>
            </a:r>
            <a:endParaRPr lang="en-US" dirty="0"/>
          </a:p>
          <a:p>
            <a:r>
              <a:rPr lang="en-US" dirty="0"/>
              <a:t>Framework: </a:t>
            </a:r>
            <a:r>
              <a:rPr lang="en-US" dirty="0" err="1"/>
              <a:t>React.js</a:t>
            </a:r>
            <a:endParaRPr lang="en-US" dirty="0"/>
          </a:p>
          <a:p>
            <a:r>
              <a:rPr lang="en-US" dirty="0"/>
              <a:t>Sample data: </a:t>
            </a:r>
            <a:r>
              <a:rPr lang="en-US" dirty="0" err="1"/>
              <a:t>table_from_database.csv</a:t>
            </a:r>
            <a:r>
              <a:rPr lang="en-US" dirty="0"/>
              <a:t> (part of </a:t>
            </a:r>
            <a:r>
              <a:rPr lang="en-US" dirty="0" err="1"/>
              <a:t>github</a:t>
            </a:r>
            <a:r>
              <a:rPr lang="en-US" dirty="0"/>
              <a:t> repo) – please move this into a PostgreSQL table</a:t>
            </a:r>
          </a:p>
        </p:txBody>
      </p:sp>
    </p:spTree>
    <p:extLst>
      <p:ext uri="{BB962C8B-B14F-4D97-AF65-F5344CB8AC3E}">
        <p14:creationId xmlns:p14="http://schemas.microsoft.com/office/powerpoint/2010/main" val="2290220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171B-553D-1A2B-1747-A036FAB93984}"/>
              </a:ext>
            </a:extLst>
          </p:cNvPr>
          <p:cNvSpPr>
            <a:spLocks noGrp="1"/>
          </p:cNvSpPr>
          <p:nvPr>
            <p:ph type="title"/>
          </p:nvPr>
        </p:nvSpPr>
        <p:spPr>
          <a:xfrm>
            <a:off x="838200" y="343229"/>
            <a:ext cx="10515600" cy="675616"/>
          </a:xfrm>
        </p:spPr>
        <p:txBody>
          <a:bodyPr>
            <a:normAutofit fontScale="90000"/>
          </a:bodyPr>
          <a:lstStyle/>
          <a:p>
            <a:r>
              <a:rPr lang="en-US" dirty="0"/>
              <a:t>Record Display Menu</a:t>
            </a:r>
          </a:p>
        </p:txBody>
      </p:sp>
      <p:sp>
        <p:nvSpPr>
          <p:cNvPr id="3" name="Content Placeholder 2">
            <a:extLst>
              <a:ext uri="{FF2B5EF4-FFF2-40B4-BE49-F238E27FC236}">
                <a16:creationId xmlns:a16="http://schemas.microsoft.com/office/drawing/2014/main" id="{99D17AC2-AF5E-F2F1-08CB-8339766273DA}"/>
              </a:ext>
            </a:extLst>
          </p:cNvPr>
          <p:cNvSpPr>
            <a:spLocks noGrp="1"/>
          </p:cNvSpPr>
          <p:nvPr>
            <p:ph idx="1"/>
          </p:nvPr>
        </p:nvSpPr>
        <p:spPr>
          <a:xfrm>
            <a:off x="7411454" y="1825625"/>
            <a:ext cx="3942346" cy="4351338"/>
          </a:xfrm>
        </p:spPr>
        <p:txBody>
          <a:bodyPr>
            <a:normAutofit/>
          </a:bodyPr>
          <a:lstStyle/>
          <a:p>
            <a:r>
              <a:rPr lang="en-US" sz="1800" dirty="0"/>
              <a:t>Using these arrows, pull different records (rows) from the database and display results in the fields shown including Call Script (last column in database)</a:t>
            </a:r>
          </a:p>
          <a:p>
            <a:r>
              <a:rPr lang="en-US" sz="1800" dirty="0"/>
              <a:t>Feel free to change the UX (left and right arrows) if they are not designed properly. I need arrows to move through the different records in the database.</a:t>
            </a:r>
          </a:p>
          <a:p>
            <a:r>
              <a:rPr lang="en-US" sz="1800" dirty="0"/>
              <a:t>Advanced feature: I want to be able to search the last name of the person and display the resulting record </a:t>
            </a:r>
          </a:p>
        </p:txBody>
      </p:sp>
      <p:pic>
        <p:nvPicPr>
          <p:cNvPr id="4" name="Picture 3">
            <a:extLst>
              <a:ext uri="{FF2B5EF4-FFF2-40B4-BE49-F238E27FC236}">
                <a16:creationId xmlns:a16="http://schemas.microsoft.com/office/drawing/2014/main" id="{FB0D8F2E-93ED-6541-AA66-8274E478A1D2}"/>
              </a:ext>
            </a:extLst>
          </p:cNvPr>
          <p:cNvPicPr>
            <a:picLocks noChangeAspect="1"/>
          </p:cNvPicPr>
          <p:nvPr/>
        </p:nvPicPr>
        <p:blipFill>
          <a:blip r:embed="rId2"/>
          <a:stretch>
            <a:fillRect/>
          </a:stretch>
        </p:blipFill>
        <p:spPr>
          <a:xfrm>
            <a:off x="838200" y="1520323"/>
            <a:ext cx="5571624" cy="2301549"/>
          </a:xfrm>
          <a:prstGeom prst="rect">
            <a:avLst/>
          </a:prstGeom>
        </p:spPr>
      </p:pic>
      <p:pic>
        <p:nvPicPr>
          <p:cNvPr id="5" name="Picture 4">
            <a:extLst>
              <a:ext uri="{FF2B5EF4-FFF2-40B4-BE49-F238E27FC236}">
                <a16:creationId xmlns:a16="http://schemas.microsoft.com/office/drawing/2014/main" id="{5890FD32-8BBD-F611-EA88-6305DED7087D}"/>
              </a:ext>
            </a:extLst>
          </p:cNvPr>
          <p:cNvPicPr>
            <a:picLocks noChangeAspect="1"/>
          </p:cNvPicPr>
          <p:nvPr/>
        </p:nvPicPr>
        <p:blipFill>
          <a:blip r:embed="rId3"/>
          <a:stretch>
            <a:fillRect/>
          </a:stretch>
        </p:blipFill>
        <p:spPr>
          <a:xfrm>
            <a:off x="1113924" y="4406900"/>
            <a:ext cx="5295900" cy="2451100"/>
          </a:xfrm>
          <a:prstGeom prst="rect">
            <a:avLst/>
          </a:prstGeom>
        </p:spPr>
      </p:pic>
      <p:cxnSp>
        <p:nvCxnSpPr>
          <p:cNvPr id="7" name="Straight Arrow Connector 6">
            <a:extLst>
              <a:ext uri="{FF2B5EF4-FFF2-40B4-BE49-F238E27FC236}">
                <a16:creationId xmlns:a16="http://schemas.microsoft.com/office/drawing/2014/main" id="{EE5A6744-0152-5652-A3F9-900400E24FDF}"/>
              </a:ext>
            </a:extLst>
          </p:cNvPr>
          <p:cNvCxnSpPr/>
          <p:nvPr/>
        </p:nvCxnSpPr>
        <p:spPr>
          <a:xfrm flipH="1">
            <a:off x="5936566" y="2307102"/>
            <a:ext cx="1547446" cy="844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C84971B-20F3-C13C-39AE-574417D4DC7A}"/>
              </a:ext>
            </a:extLst>
          </p:cNvPr>
          <p:cNvCxnSpPr>
            <a:cxnSpLocks/>
          </p:cNvCxnSpPr>
          <p:nvPr/>
        </p:nvCxnSpPr>
        <p:spPr>
          <a:xfrm flipH="1">
            <a:off x="5824025" y="2451100"/>
            <a:ext cx="1659987" cy="245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4B56E14-8306-2AE5-8802-65C33337E085}"/>
              </a:ext>
            </a:extLst>
          </p:cNvPr>
          <p:cNvCxnSpPr>
            <a:cxnSpLocks/>
          </p:cNvCxnSpPr>
          <p:nvPr/>
        </p:nvCxnSpPr>
        <p:spPr>
          <a:xfrm flipH="1" flipV="1">
            <a:off x="5824025" y="3559126"/>
            <a:ext cx="1699846" cy="1351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54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68623A-5028-2A79-0684-DE305F28182A}"/>
              </a:ext>
            </a:extLst>
          </p:cNvPr>
          <p:cNvPicPr>
            <a:picLocks noChangeAspect="1"/>
          </p:cNvPicPr>
          <p:nvPr/>
        </p:nvPicPr>
        <p:blipFill>
          <a:blip r:embed="rId2"/>
          <a:stretch>
            <a:fillRect/>
          </a:stretch>
        </p:blipFill>
        <p:spPr>
          <a:xfrm>
            <a:off x="521677" y="1305304"/>
            <a:ext cx="6385560" cy="1993570"/>
          </a:xfrm>
          <a:prstGeom prst="rect">
            <a:avLst/>
          </a:prstGeom>
        </p:spPr>
      </p:pic>
      <p:sp>
        <p:nvSpPr>
          <p:cNvPr id="2" name="Title 1">
            <a:extLst>
              <a:ext uri="{FF2B5EF4-FFF2-40B4-BE49-F238E27FC236}">
                <a16:creationId xmlns:a16="http://schemas.microsoft.com/office/drawing/2014/main" id="{11B4171B-553D-1A2B-1747-A036FAB93984}"/>
              </a:ext>
            </a:extLst>
          </p:cNvPr>
          <p:cNvSpPr>
            <a:spLocks noGrp="1"/>
          </p:cNvSpPr>
          <p:nvPr>
            <p:ph type="title"/>
          </p:nvPr>
        </p:nvSpPr>
        <p:spPr>
          <a:xfrm>
            <a:off x="838200" y="343229"/>
            <a:ext cx="10515600" cy="675616"/>
          </a:xfrm>
        </p:spPr>
        <p:txBody>
          <a:bodyPr>
            <a:normAutofit fontScale="90000"/>
          </a:bodyPr>
          <a:lstStyle/>
          <a:p>
            <a:r>
              <a:rPr lang="en-US" dirty="0"/>
              <a:t>User Login</a:t>
            </a:r>
          </a:p>
        </p:txBody>
      </p:sp>
      <p:sp>
        <p:nvSpPr>
          <p:cNvPr id="3" name="Content Placeholder 2">
            <a:extLst>
              <a:ext uri="{FF2B5EF4-FFF2-40B4-BE49-F238E27FC236}">
                <a16:creationId xmlns:a16="http://schemas.microsoft.com/office/drawing/2014/main" id="{99D17AC2-AF5E-F2F1-08CB-8339766273DA}"/>
              </a:ext>
            </a:extLst>
          </p:cNvPr>
          <p:cNvSpPr>
            <a:spLocks noGrp="1"/>
          </p:cNvSpPr>
          <p:nvPr>
            <p:ph idx="1"/>
          </p:nvPr>
        </p:nvSpPr>
        <p:spPr>
          <a:xfrm>
            <a:off x="7411454" y="1825625"/>
            <a:ext cx="3942346" cy="4351338"/>
          </a:xfrm>
        </p:spPr>
        <p:txBody>
          <a:bodyPr>
            <a:normAutofit/>
          </a:bodyPr>
          <a:lstStyle/>
          <a:p>
            <a:r>
              <a:rPr lang="en-US" sz="1800" dirty="0"/>
              <a:t>Create a simple Login feature that allows users to sign in. </a:t>
            </a:r>
          </a:p>
          <a:p>
            <a:r>
              <a:rPr lang="en-US" sz="1800" dirty="0"/>
              <a:t>Allow users to create a new login. It is ok to keep it very simple (no email verification etc.)</a:t>
            </a:r>
          </a:p>
          <a:p>
            <a:r>
              <a:rPr lang="en-US" sz="1800" dirty="0"/>
              <a:t>Allow users to reset their password</a:t>
            </a:r>
          </a:p>
        </p:txBody>
      </p:sp>
      <p:cxnSp>
        <p:nvCxnSpPr>
          <p:cNvPr id="7" name="Straight Arrow Connector 6">
            <a:extLst>
              <a:ext uri="{FF2B5EF4-FFF2-40B4-BE49-F238E27FC236}">
                <a16:creationId xmlns:a16="http://schemas.microsoft.com/office/drawing/2014/main" id="{EE5A6744-0152-5652-A3F9-900400E24FDF}"/>
              </a:ext>
            </a:extLst>
          </p:cNvPr>
          <p:cNvCxnSpPr>
            <a:cxnSpLocks/>
          </p:cNvCxnSpPr>
          <p:nvPr/>
        </p:nvCxnSpPr>
        <p:spPr>
          <a:xfrm flipH="1">
            <a:off x="5824025" y="2307102"/>
            <a:ext cx="1659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12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5C3A-7DA2-E583-44AB-ADFC5CE69223}"/>
              </a:ext>
            </a:extLst>
          </p:cNvPr>
          <p:cNvSpPr>
            <a:spLocks noGrp="1"/>
          </p:cNvSpPr>
          <p:nvPr>
            <p:ph type="title"/>
          </p:nvPr>
        </p:nvSpPr>
        <p:spPr/>
        <p:txBody>
          <a:bodyPr/>
          <a:lstStyle/>
          <a:p>
            <a:r>
              <a:rPr lang="en-US" dirty="0"/>
              <a:t>Populate each box with Q and A</a:t>
            </a:r>
          </a:p>
        </p:txBody>
      </p:sp>
      <p:pic>
        <p:nvPicPr>
          <p:cNvPr id="4" name="Picture 3">
            <a:extLst>
              <a:ext uri="{FF2B5EF4-FFF2-40B4-BE49-F238E27FC236}">
                <a16:creationId xmlns:a16="http://schemas.microsoft.com/office/drawing/2014/main" id="{FA7F64B8-1583-D6F9-0FC8-ADACB8312E5B}"/>
              </a:ext>
            </a:extLst>
          </p:cNvPr>
          <p:cNvPicPr>
            <a:picLocks noChangeAspect="1"/>
          </p:cNvPicPr>
          <p:nvPr/>
        </p:nvPicPr>
        <p:blipFill>
          <a:blip r:embed="rId2"/>
          <a:stretch>
            <a:fillRect/>
          </a:stretch>
        </p:blipFill>
        <p:spPr>
          <a:xfrm>
            <a:off x="1105611" y="1833539"/>
            <a:ext cx="6172200" cy="4546600"/>
          </a:xfrm>
          <a:prstGeom prst="rect">
            <a:avLst/>
          </a:prstGeom>
        </p:spPr>
      </p:pic>
      <p:sp>
        <p:nvSpPr>
          <p:cNvPr id="5" name="Content Placeholder 2">
            <a:extLst>
              <a:ext uri="{FF2B5EF4-FFF2-40B4-BE49-F238E27FC236}">
                <a16:creationId xmlns:a16="http://schemas.microsoft.com/office/drawing/2014/main" id="{72901B72-0876-EC6D-2CBC-12820B01AFE0}"/>
              </a:ext>
            </a:extLst>
          </p:cNvPr>
          <p:cNvSpPr>
            <a:spLocks noGrp="1"/>
          </p:cNvSpPr>
          <p:nvPr>
            <p:ph idx="1"/>
          </p:nvPr>
        </p:nvSpPr>
        <p:spPr>
          <a:xfrm>
            <a:off x="7735011" y="1833539"/>
            <a:ext cx="3942346" cy="4351338"/>
          </a:xfrm>
        </p:spPr>
        <p:txBody>
          <a:bodyPr>
            <a:normAutofit lnSpcReduction="10000"/>
          </a:bodyPr>
          <a:lstStyle/>
          <a:p>
            <a:r>
              <a:rPr lang="en-US" sz="1800" dirty="0"/>
              <a:t>Design each of these grey boxes like a button. By clicking them, we launch a text popup box. The title of the box is the Question and the popup box will show answers (from the selected row in the database)</a:t>
            </a:r>
          </a:p>
          <a:p>
            <a:r>
              <a:rPr lang="en-US" sz="1800" dirty="0"/>
              <a:t>For any given record selected (in the previous page), replace the title of these grey boxes from “Topic 1” to the text in Columns M, O, Q, S,U and W (q1 to q6). Leave last two boxes empty (as there are only 6 Q&amp;A in the database but 8 boxes in the design – we will add more Q&amp;A later)</a:t>
            </a:r>
          </a:p>
          <a:p>
            <a:r>
              <a:rPr lang="en-US" sz="1800" dirty="0"/>
              <a:t>The popup text box should show the answer from the columns N, P, R, T, V and X. Each popup box should have a close button to delete after reading.</a:t>
            </a:r>
          </a:p>
        </p:txBody>
      </p:sp>
      <p:cxnSp>
        <p:nvCxnSpPr>
          <p:cNvPr id="6" name="Straight Arrow Connector 5">
            <a:extLst>
              <a:ext uri="{FF2B5EF4-FFF2-40B4-BE49-F238E27FC236}">
                <a16:creationId xmlns:a16="http://schemas.microsoft.com/office/drawing/2014/main" id="{91BF5AA3-7A11-40F5-6428-463B3E51B8F7}"/>
              </a:ext>
            </a:extLst>
          </p:cNvPr>
          <p:cNvCxnSpPr>
            <a:cxnSpLocks/>
          </p:cNvCxnSpPr>
          <p:nvPr/>
        </p:nvCxnSpPr>
        <p:spPr>
          <a:xfrm flipH="1">
            <a:off x="2700997" y="2315016"/>
            <a:ext cx="5106572" cy="1553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3F20FC-6835-E311-1538-9E8ACDEC3BE7}"/>
              </a:ext>
            </a:extLst>
          </p:cNvPr>
          <p:cNvCxnSpPr>
            <a:cxnSpLocks/>
          </p:cNvCxnSpPr>
          <p:nvPr/>
        </p:nvCxnSpPr>
        <p:spPr>
          <a:xfrm flipH="1">
            <a:off x="3615397" y="3165231"/>
            <a:ext cx="4318781" cy="1103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1F15C48-E89F-C86C-163E-722AEC476C3C}"/>
              </a:ext>
            </a:extLst>
          </p:cNvPr>
          <p:cNvSpPr/>
          <p:nvPr/>
        </p:nvSpPr>
        <p:spPr>
          <a:xfrm>
            <a:off x="3099706" y="3906960"/>
            <a:ext cx="765517" cy="49236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566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E8AF6C-BE91-D534-7F5B-0DBD30A809C6}"/>
              </a:ext>
            </a:extLst>
          </p:cNvPr>
          <p:cNvPicPr>
            <a:picLocks noChangeAspect="1"/>
          </p:cNvPicPr>
          <p:nvPr/>
        </p:nvPicPr>
        <p:blipFill>
          <a:blip r:embed="rId2"/>
          <a:stretch>
            <a:fillRect/>
          </a:stretch>
        </p:blipFill>
        <p:spPr>
          <a:xfrm>
            <a:off x="978681" y="2315016"/>
            <a:ext cx="6070600" cy="2628900"/>
          </a:xfrm>
          <a:prstGeom prst="rect">
            <a:avLst/>
          </a:prstGeom>
        </p:spPr>
      </p:pic>
      <p:sp>
        <p:nvSpPr>
          <p:cNvPr id="2" name="Title 1">
            <a:extLst>
              <a:ext uri="{FF2B5EF4-FFF2-40B4-BE49-F238E27FC236}">
                <a16:creationId xmlns:a16="http://schemas.microsoft.com/office/drawing/2014/main" id="{DDBD8335-6A65-1180-4A50-113E329E483A}"/>
              </a:ext>
            </a:extLst>
          </p:cNvPr>
          <p:cNvSpPr>
            <a:spLocks noGrp="1"/>
          </p:cNvSpPr>
          <p:nvPr>
            <p:ph type="title"/>
          </p:nvPr>
        </p:nvSpPr>
        <p:spPr/>
        <p:txBody>
          <a:bodyPr/>
          <a:lstStyle/>
          <a:p>
            <a:r>
              <a:rPr lang="en-US" dirty="0"/>
              <a:t>Notes fields</a:t>
            </a:r>
          </a:p>
        </p:txBody>
      </p:sp>
      <p:sp>
        <p:nvSpPr>
          <p:cNvPr id="5" name="Content Placeholder 2">
            <a:extLst>
              <a:ext uri="{FF2B5EF4-FFF2-40B4-BE49-F238E27FC236}">
                <a16:creationId xmlns:a16="http://schemas.microsoft.com/office/drawing/2014/main" id="{25756C52-26F6-8FF0-F9B2-6FF57FE015B2}"/>
              </a:ext>
            </a:extLst>
          </p:cNvPr>
          <p:cNvSpPr>
            <a:spLocks noGrp="1"/>
          </p:cNvSpPr>
          <p:nvPr>
            <p:ph idx="1"/>
          </p:nvPr>
        </p:nvSpPr>
        <p:spPr>
          <a:xfrm>
            <a:off x="7735011" y="1833539"/>
            <a:ext cx="3942346" cy="4351338"/>
          </a:xfrm>
        </p:spPr>
        <p:txBody>
          <a:bodyPr>
            <a:normAutofit lnSpcReduction="10000"/>
          </a:bodyPr>
          <a:lstStyle/>
          <a:p>
            <a:r>
              <a:rPr lang="en-US" sz="1800" dirty="0"/>
              <a:t>Add new columns in the database to store all the user entered data from this page</a:t>
            </a:r>
          </a:p>
          <a:p>
            <a:r>
              <a:rPr lang="en-US" sz="1800" dirty="0"/>
              <a:t>Each blue box is a check box with Y/N answer. If user checks the box, change database entry to Y. Else leave as N</a:t>
            </a:r>
          </a:p>
          <a:p>
            <a:r>
              <a:rPr lang="en-US" sz="1800" dirty="0"/>
              <a:t>Create data entry field with free form notes (up to 1000 characters). Add these to a new field called </a:t>
            </a:r>
            <a:r>
              <a:rPr lang="en-US" sz="1800" dirty="0" err="1"/>
              <a:t>CallerNotes</a:t>
            </a:r>
            <a:endParaRPr lang="en-US" sz="1800" dirty="0"/>
          </a:p>
          <a:p>
            <a:r>
              <a:rPr lang="en-US" sz="1800" dirty="0"/>
              <a:t>Add a new button to this page called SAVE to force save all the notes to the database (this button is missing the current design). However try to make the save automatic also even if the user does not press SAVE</a:t>
            </a:r>
          </a:p>
          <a:p>
            <a:endParaRPr lang="en-US" sz="1800" dirty="0"/>
          </a:p>
          <a:p>
            <a:endParaRPr lang="en-US" sz="1800" dirty="0"/>
          </a:p>
        </p:txBody>
      </p:sp>
      <p:cxnSp>
        <p:nvCxnSpPr>
          <p:cNvPr id="6" name="Straight Arrow Connector 5">
            <a:extLst>
              <a:ext uri="{FF2B5EF4-FFF2-40B4-BE49-F238E27FC236}">
                <a16:creationId xmlns:a16="http://schemas.microsoft.com/office/drawing/2014/main" id="{78BAD5F3-D721-7E97-259F-5931810DD39C}"/>
              </a:ext>
            </a:extLst>
          </p:cNvPr>
          <p:cNvCxnSpPr>
            <a:cxnSpLocks/>
          </p:cNvCxnSpPr>
          <p:nvPr/>
        </p:nvCxnSpPr>
        <p:spPr>
          <a:xfrm flipH="1">
            <a:off x="1420837" y="2982351"/>
            <a:ext cx="6428935" cy="446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19CCB1A5-69E6-7415-365A-F2D5B7563C8E}"/>
              </a:ext>
            </a:extLst>
          </p:cNvPr>
          <p:cNvSpPr/>
          <p:nvPr/>
        </p:nvSpPr>
        <p:spPr>
          <a:xfrm>
            <a:off x="975483" y="3330185"/>
            <a:ext cx="765517" cy="49236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C5E3D75-B14A-DDA8-222C-2678094FEBEA}"/>
              </a:ext>
            </a:extLst>
          </p:cNvPr>
          <p:cNvCxnSpPr>
            <a:cxnSpLocks/>
          </p:cNvCxnSpPr>
          <p:nvPr/>
        </p:nvCxnSpPr>
        <p:spPr>
          <a:xfrm flipH="1">
            <a:off x="5444197" y="3134751"/>
            <a:ext cx="2557975" cy="494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BF0A1EC8-2D16-9ECB-F855-5B44A544D520}"/>
              </a:ext>
            </a:extLst>
          </p:cNvPr>
          <p:cNvSpPr/>
          <p:nvPr/>
        </p:nvSpPr>
        <p:spPr>
          <a:xfrm>
            <a:off x="4645855" y="4655528"/>
            <a:ext cx="1596684" cy="5767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SAVE</a:t>
            </a:r>
          </a:p>
        </p:txBody>
      </p:sp>
      <p:cxnSp>
        <p:nvCxnSpPr>
          <p:cNvPr id="13" name="Straight Arrow Connector 12">
            <a:extLst>
              <a:ext uri="{FF2B5EF4-FFF2-40B4-BE49-F238E27FC236}">
                <a16:creationId xmlns:a16="http://schemas.microsoft.com/office/drawing/2014/main" id="{C4867E6B-1A3B-39A4-15C9-CB1E737789E5}"/>
              </a:ext>
            </a:extLst>
          </p:cNvPr>
          <p:cNvCxnSpPr>
            <a:cxnSpLocks/>
          </p:cNvCxnSpPr>
          <p:nvPr/>
        </p:nvCxnSpPr>
        <p:spPr>
          <a:xfrm flipH="1" flipV="1">
            <a:off x="6344529" y="4796792"/>
            <a:ext cx="1505243" cy="299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5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80FD-2782-FF06-F2B3-7D2E105E05D7}"/>
              </a:ext>
            </a:extLst>
          </p:cNvPr>
          <p:cNvSpPr>
            <a:spLocks noGrp="1"/>
          </p:cNvSpPr>
          <p:nvPr>
            <p:ph type="title"/>
          </p:nvPr>
        </p:nvSpPr>
        <p:spPr/>
        <p:txBody>
          <a:bodyPr/>
          <a:lstStyle/>
          <a:p>
            <a:r>
              <a:rPr lang="en-US" dirty="0"/>
              <a:t>Responsive Display</a:t>
            </a:r>
          </a:p>
        </p:txBody>
      </p:sp>
      <p:sp>
        <p:nvSpPr>
          <p:cNvPr id="3" name="Content Placeholder 2">
            <a:extLst>
              <a:ext uri="{FF2B5EF4-FFF2-40B4-BE49-F238E27FC236}">
                <a16:creationId xmlns:a16="http://schemas.microsoft.com/office/drawing/2014/main" id="{272F2D2C-FE46-44D8-6971-22C75C3C5DBB}"/>
              </a:ext>
            </a:extLst>
          </p:cNvPr>
          <p:cNvSpPr>
            <a:spLocks noGrp="1"/>
          </p:cNvSpPr>
          <p:nvPr>
            <p:ph idx="1"/>
          </p:nvPr>
        </p:nvSpPr>
        <p:spPr/>
        <p:txBody>
          <a:bodyPr/>
          <a:lstStyle/>
          <a:p>
            <a:r>
              <a:rPr lang="en-US" dirty="0"/>
              <a:t>Some of the screen features (specially on Homepage) are not displaying properly when the width of the browser is reduced. Please try to see if you can display them properly so that the product looks professional.</a:t>
            </a:r>
          </a:p>
        </p:txBody>
      </p:sp>
    </p:spTree>
    <p:extLst>
      <p:ext uri="{BB962C8B-B14F-4D97-AF65-F5344CB8AC3E}">
        <p14:creationId xmlns:p14="http://schemas.microsoft.com/office/powerpoint/2010/main" val="2564927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516</Words>
  <Application>Microsoft Macintosh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Data loading in React.js</vt:lpstr>
      <vt:lpstr>Record Display Menu</vt:lpstr>
      <vt:lpstr>User Login</vt:lpstr>
      <vt:lpstr>Populate each box with Q and A</vt:lpstr>
      <vt:lpstr>Notes fields</vt:lpstr>
      <vt:lpstr>Responsive Display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pull into front-end</dc:title>
  <dc:creator>Deepam Mishra (Strategic Engagements)</dc:creator>
  <cp:lastModifiedBy>Deepam Mishra (Strategic Engagements)</cp:lastModifiedBy>
  <cp:revision>4</cp:revision>
  <dcterms:created xsi:type="dcterms:W3CDTF">2024-03-10T01:41:55Z</dcterms:created>
  <dcterms:modified xsi:type="dcterms:W3CDTF">2024-03-10T03:50:14Z</dcterms:modified>
</cp:coreProperties>
</file>