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82" y="3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56DD26-32A4-2A43-990A-6F7E5E73786E}"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6DD26-32A4-2A43-990A-6F7E5E73786E}"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6DD26-32A4-2A43-990A-6F7E5E73786E}"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6DD26-32A4-2A43-990A-6F7E5E73786E}"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56DD26-32A4-2A43-990A-6F7E5E73786E}"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56DD26-32A4-2A43-990A-6F7E5E73786E}"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56DD26-32A4-2A43-990A-6F7E5E73786E}" type="datetimeFigureOut">
              <a:rPr lang="en-US" smtClean="0"/>
              <a:t>8/22/2023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56DD26-32A4-2A43-990A-6F7E5E73786E}" type="datetimeFigureOut">
              <a:rPr lang="en-US" smtClean="0"/>
              <a:t>8/22/2023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DD26-32A4-2A43-990A-6F7E5E73786E}" type="datetimeFigureOut">
              <a:rPr lang="en-US" smtClean="0"/>
              <a:t>8/22/2023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6DD26-32A4-2A43-990A-6F7E5E73786E}" type="datetimeFigureOut">
              <a:rPr lang="en-US" smtClean="0"/>
              <a:t>8/22/2023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AF604-6CBA-6F4A-A6F6-26E48A4D0E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Desktop/Hp%20Omen/scholarproj/aboutus.html" TargetMode="External"/><Relationship Id="rId2" Type="http://schemas.openxmlformats.org/officeDocument/2006/relationships/hyperlink" Target="../Desktop/Hp%20Omen/scholarproj/scholar.htm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p:cNvPicPr>
          <p:nvPr/>
        </p:nvPicPr>
        <p:blipFill>
          <a:blip r:embed="rId2"/>
          <a:stretch>
            <a:fillRect/>
          </a:stretch>
        </p:blipFill>
        <p:spPr>
          <a:xfrm>
            <a:off x="0" y="0"/>
            <a:ext cx="9144000" cy="5143500"/>
          </a:xfrm>
          <a:prstGeom prst="rect">
            <a:avLst/>
          </a:prstGeom>
        </p:spPr>
      </p:pic>
      <p:sp>
        <p:nvSpPr>
          <p:cNvPr id="5" name="TextBox 1"/>
          <p:cNvSpPr txBox="1"/>
          <p:nvPr/>
        </p:nvSpPr>
        <p:spPr>
          <a:xfrm>
            <a:off x="2427151" y="91426"/>
            <a:ext cx="4478435" cy="2660147"/>
          </a:xfrm>
          <a:prstGeom prst="rect">
            <a:avLst/>
          </a:prstGeom>
          <a:noFill/>
        </p:spPr>
        <p:txBody>
          <a:bodyPr wrap="square" lIns="0" tIns="0" rIns="0" bIns="0" rtlCol="0">
            <a:spAutoFit/>
          </a:bodyPr>
          <a:lstStyle/>
          <a:p>
            <a:pPr marL="0" indent="58613">
              <a:lnSpc>
                <a:spcPct val="100000"/>
              </a:lnSpc>
            </a:pPr>
            <a:r>
              <a:rPr lang="en-US" altLang="zh-CN" sz="2400" b="1" dirty="0">
                <a:solidFill>
                  <a:srgbClr val="000000"/>
                </a:solidFill>
                <a:latin typeface="Times New Roman"/>
                <a:ea typeface="Times New Roman"/>
              </a:rPr>
              <a:t>Don</a:t>
            </a:r>
            <a:r>
              <a:rPr lang="en-US" altLang="zh-CN" sz="2400" b="1" spc="-125" dirty="0">
                <a:solidFill>
                  <a:srgbClr val="000000"/>
                </a:solidFill>
                <a:latin typeface="Times New Roman"/>
                <a:cs typeface="Times New Roman"/>
              </a:rPr>
              <a:t> </a:t>
            </a:r>
            <a:r>
              <a:rPr lang="en-US" altLang="zh-CN" sz="2400" b="1" dirty="0">
                <a:solidFill>
                  <a:srgbClr val="000000"/>
                </a:solidFill>
                <a:latin typeface="Times New Roman"/>
                <a:ea typeface="Times New Roman"/>
              </a:rPr>
              <a:t>Bosco</a:t>
            </a:r>
            <a:r>
              <a:rPr lang="en-US" altLang="zh-CN" sz="2400" b="1" spc="-129" dirty="0">
                <a:solidFill>
                  <a:srgbClr val="000000"/>
                </a:solidFill>
                <a:latin typeface="Times New Roman"/>
                <a:cs typeface="Times New Roman"/>
              </a:rPr>
              <a:t> </a:t>
            </a:r>
            <a:r>
              <a:rPr lang="en-US" altLang="zh-CN" sz="2400" b="1" dirty="0">
                <a:solidFill>
                  <a:srgbClr val="000000"/>
                </a:solidFill>
                <a:latin typeface="Times New Roman"/>
                <a:ea typeface="Times New Roman"/>
              </a:rPr>
              <a:t>Institute</a:t>
            </a:r>
            <a:r>
              <a:rPr lang="en-US" altLang="zh-CN" sz="2400" b="1" spc="-125" dirty="0">
                <a:solidFill>
                  <a:srgbClr val="000000"/>
                </a:solidFill>
                <a:latin typeface="Times New Roman"/>
                <a:cs typeface="Times New Roman"/>
              </a:rPr>
              <a:t> </a:t>
            </a:r>
            <a:r>
              <a:rPr lang="en-US" altLang="zh-CN" sz="2400" b="1" dirty="0">
                <a:solidFill>
                  <a:srgbClr val="000000"/>
                </a:solidFill>
                <a:latin typeface="Times New Roman"/>
                <a:ea typeface="Times New Roman"/>
              </a:rPr>
              <a:t>of</a:t>
            </a:r>
            <a:r>
              <a:rPr lang="en-US" altLang="zh-CN" sz="2400" b="1" spc="-134" dirty="0">
                <a:solidFill>
                  <a:srgbClr val="000000"/>
                </a:solidFill>
                <a:latin typeface="Times New Roman"/>
                <a:cs typeface="Times New Roman"/>
              </a:rPr>
              <a:t> </a:t>
            </a:r>
            <a:r>
              <a:rPr lang="en-US" altLang="zh-CN" sz="2400" b="1" dirty="0">
                <a:solidFill>
                  <a:srgbClr val="000000"/>
                </a:solidFill>
                <a:latin typeface="Times New Roman"/>
                <a:ea typeface="Times New Roman"/>
              </a:rPr>
              <a:t>Technology</a:t>
            </a:r>
          </a:p>
          <a:p>
            <a:pPr marL="0" indent="86012">
              <a:lnSpc>
                <a:spcPct val="100000"/>
              </a:lnSpc>
              <a:spcBef>
                <a:spcPts val="295"/>
              </a:spcBef>
            </a:pPr>
            <a:r>
              <a:rPr lang="en-US" altLang="zh-CN" sz="2050" b="1" dirty="0">
                <a:solidFill>
                  <a:srgbClr val="000000"/>
                </a:solidFill>
                <a:latin typeface="Times New Roman"/>
                <a:ea typeface="Times New Roman"/>
              </a:rPr>
              <a:t>Department</a:t>
            </a:r>
            <a:r>
              <a:rPr lang="en-US" altLang="zh-CN" sz="2050" b="1" spc="85" dirty="0">
                <a:solidFill>
                  <a:srgbClr val="000000"/>
                </a:solidFill>
                <a:latin typeface="Times New Roman"/>
                <a:cs typeface="Times New Roman"/>
              </a:rPr>
              <a:t> </a:t>
            </a:r>
            <a:r>
              <a:rPr lang="en-US" altLang="zh-CN" sz="2050" b="1" dirty="0">
                <a:solidFill>
                  <a:srgbClr val="000000"/>
                </a:solidFill>
                <a:latin typeface="Times New Roman"/>
                <a:ea typeface="Times New Roman"/>
              </a:rPr>
              <a:t>of</a:t>
            </a:r>
            <a:r>
              <a:rPr lang="en-US" altLang="zh-CN" sz="2050" b="1" spc="85" dirty="0">
                <a:solidFill>
                  <a:srgbClr val="000000"/>
                </a:solidFill>
                <a:latin typeface="Times New Roman"/>
                <a:cs typeface="Times New Roman"/>
              </a:rPr>
              <a:t> </a:t>
            </a:r>
            <a:r>
              <a:rPr lang="en-US" altLang="zh-CN" sz="2050" b="1" dirty="0">
                <a:solidFill>
                  <a:srgbClr val="000000"/>
                </a:solidFill>
                <a:latin typeface="Times New Roman"/>
                <a:ea typeface="Times New Roman"/>
              </a:rPr>
              <a:t>Computer</a:t>
            </a:r>
            <a:r>
              <a:rPr lang="en-US" altLang="zh-CN" sz="2050" b="1" spc="85" dirty="0">
                <a:solidFill>
                  <a:srgbClr val="000000"/>
                </a:solidFill>
                <a:latin typeface="Times New Roman"/>
                <a:cs typeface="Times New Roman"/>
              </a:rPr>
              <a:t> </a:t>
            </a:r>
            <a:r>
              <a:rPr lang="en-US" altLang="zh-CN" sz="2050" b="1" dirty="0">
                <a:solidFill>
                  <a:srgbClr val="000000"/>
                </a:solidFill>
                <a:latin typeface="Times New Roman"/>
                <a:ea typeface="Times New Roman"/>
              </a:rPr>
              <a:t>Engineering</a:t>
            </a:r>
          </a:p>
          <a:p>
            <a:pPr marL="0" indent="676589">
              <a:lnSpc>
                <a:spcPct val="100000"/>
              </a:lnSpc>
              <a:spcBef>
                <a:spcPts val="164"/>
              </a:spcBef>
            </a:pPr>
            <a:r>
              <a:rPr lang="en-US" altLang="zh-CN" sz="2050" b="1" dirty="0">
                <a:solidFill>
                  <a:srgbClr val="000000"/>
                </a:solidFill>
                <a:latin typeface="Times New Roman"/>
                <a:ea typeface="Times New Roman"/>
              </a:rPr>
              <a:t>(Session</a:t>
            </a:r>
            <a:r>
              <a:rPr lang="en-US" altLang="zh-CN" sz="2050" b="1" spc="85" dirty="0">
                <a:solidFill>
                  <a:srgbClr val="000000"/>
                </a:solidFill>
                <a:latin typeface="Times New Roman"/>
                <a:cs typeface="Times New Roman"/>
              </a:rPr>
              <a:t> </a:t>
            </a:r>
            <a:r>
              <a:rPr lang="en-US" altLang="zh-CN" sz="2050" b="1" dirty="0">
                <a:solidFill>
                  <a:srgbClr val="000000"/>
                </a:solidFill>
                <a:latin typeface="Times New Roman"/>
                <a:ea typeface="Times New Roman"/>
              </a:rPr>
              <a:t>2023-24</a:t>
            </a:r>
            <a:r>
              <a:rPr lang="en-US" altLang="zh-CN" sz="2050" b="1" spc="89" dirty="0">
                <a:solidFill>
                  <a:srgbClr val="000000"/>
                </a:solidFill>
                <a:latin typeface="Times New Roman"/>
                <a:cs typeface="Times New Roman"/>
              </a:rPr>
              <a:t> </a:t>
            </a:r>
            <a:r>
              <a:rPr lang="en-US" altLang="zh-CN" sz="2050" b="1" dirty="0">
                <a:solidFill>
                  <a:srgbClr val="000000"/>
                </a:solidFill>
                <a:latin typeface="Times New Roman"/>
                <a:ea typeface="Times New Roman"/>
              </a:rPr>
              <a:t>ODD)</a:t>
            </a:r>
          </a:p>
          <a:p>
            <a:pPr marL="0" indent="1132885">
              <a:lnSpc>
                <a:spcPct val="100000"/>
              </a:lnSpc>
            </a:pPr>
            <a:r>
              <a:rPr lang="en-US" altLang="zh-CN" sz="2050" b="1" spc="5" dirty="0">
                <a:solidFill>
                  <a:srgbClr val="000000"/>
                </a:solidFill>
                <a:latin typeface="Times New Roman"/>
                <a:ea typeface="Times New Roman"/>
              </a:rPr>
              <a:t>S.E.</a:t>
            </a:r>
            <a:r>
              <a:rPr lang="en-US" altLang="zh-CN" sz="2050" b="1" spc="10" dirty="0">
                <a:solidFill>
                  <a:srgbClr val="000000"/>
                </a:solidFill>
                <a:latin typeface="Times New Roman"/>
                <a:cs typeface="Times New Roman"/>
              </a:rPr>
              <a:t> </a:t>
            </a:r>
            <a:r>
              <a:rPr lang="en-US" altLang="zh-CN" sz="2050" b="1" spc="10" dirty="0">
                <a:solidFill>
                  <a:srgbClr val="000000"/>
                </a:solidFill>
                <a:latin typeface="Times New Roman"/>
                <a:ea typeface="Times New Roman"/>
              </a:rPr>
              <a:t>Computer</a:t>
            </a:r>
          </a:p>
          <a:p>
            <a:pPr>
              <a:lnSpc>
                <a:spcPts val="1000"/>
              </a:lnSpc>
            </a:pPr>
            <a:endParaRPr lang="en-US" dirty="0"/>
          </a:p>
          <a:p>
            <a:pPr>
              <a:lnSpc>
                <a:spcPts val="1569"/>
              </a:lnSpc>
            </a:pPr>
            <a:endParaRPr lang="en-US" dirty="0"/>
          </a:p>
          <a:p>
            <a:pPr marL="0">
              <a:lnSpc>
                <a:spcPct val="100000"/>
              </a:lnSpc>
            </a:pPr>
            <a:r>
              <a:rPr lang="en-US" altLang="zh-CN" sz="2150" b="1" dirty="0">
                <a:solidFill>
                  <a:srgbClr val="000000"/>
                </a:solidFill>
                <a:latin typeface="Times New Roman"/>
                <a:ea typeface="Times New Roman"/>
              </a:rPr>
              <a:t>Mini</a:t>
            </a:r>
            <a:r>
              <a:rPr lang="en-US" altLang="zh-CN" sz="2150" b="1" dirty="0">
                <a:solidFill>
                  <a:srgbClr val="000000"/>
                </a:solidFill>
                <a:latin typeface="Times New Roman"/>
                <a:cs typeface="Times New Roman"/>
              </a:rPr>
              <a:t> </a:t>
            </a:r>
            <a:r>
              <a:rPr lang="en-US" altLang="zh-CN" sz="2150" b="1" dirty="0">
                <a:solidFill>
                  <a:srgbClr val="000000"/>
                </a:solidFill>
                <a:latin typeface="Times New Roman"/>
                <a:ea typeface="Times New Roman"/>
              </a:rPr>
              <a:t>Project</a:t>
            </a:r>
            <a:r>
              <a:rPr lang="en-US" altLang="zh-CN" sz="2150" b="1" dirty="0">
                <a:solidFill>
                  <a:srgbClr val="000000"/>
                </a:solidFill>
                <a:latin typeface="Times New Roman"/>
                <a:cs typeface="Times New Roman"/>
              </a:rPr>
              <a:t> </a:t>
            </a:r>
            <a:r>
              <a:rPr lang="en-US" altLang="zh-CN" sz="2150" b="1" dirty="0">
                <a:solidFill>
                  <a:srgbClr val="000000"/>
                </a:solidFill>
                <a:latin typeface="Times New Roman"/>
                <a:ea typeface="Times New Roman"/>
              </a:rPr>
              <a:t>1A</a:t>
            </a:r>
            <a:r>
              <a:rPr lang="en-US" altLang="zh-CN" sz="2150" b="1" dirty="0">
                <a:solidFill>
                  <a:srgbClr val="000000"/>
                </a:solidFill>
                <a:latin typeface="Times New Roman"/>
                <a:cs typeface="Times New Roman"/>
              </a:rPr>
              <a:t> </a:t>
            </a:r>
            <a:r>
              <a:rPr lang="en-US" altLang="zh-CN" sz="2150" b="1" dirty="0">
                <a:solidFill>
                  <a:srgbClr val="000000"/>
                </a:solidFill>
                <a:latin typeface="Times New Roman"/>
                <a:ea typeface="Times New Roman"/>
              </a:rPr>
              <a:t>Progress</a:t>
            </a:r>
            <a:r>
              <a:rPr lang="en-US" altLang="zh-CN" sz="2150" b="1" dirty="0">
                <a:solidFill>
                  <a:srgbClr val="000000"/>
                </a:solidFill>
                <a:latin typeface="Times New Roman"/>
                <a:cs typeface="Times New Roman"/>
              </a:rPr>
              <a:t> </a:t>
            </a:r>
            <a:r>
              <a:rPr lang="en-US" altLang="zh-CN" sz="2150" b="1" dirty="0">
                <a:solidFill>
                  <a:srgbClr val="000000"/>
                </a:solidFill>
                <a:latin typeface="Times New Roman"/>
                <a:ea typeface="Times New Roman"/>
              </a:rPr>
              <a:t>Review</a:t>
            </a:r>
            <a:r>
              <a:rPr lang="en-US" altLang="zh-CN" sz="2150" b="1" spc="-129" dirty="0">
                <a:solidFill>
                  <a:srgbClr val="000000"/>
                </a:solidFill>
                <a:latin typeface="Times New Roman"/>
                <a:cs typeface="Times New Roman"/>
              </a:rPr>
              <a:t> </a:t>
            </a:r>
            <a:r>
              <a:rPr lang="en-US" altLang="zh-CN" sz="2150" b="1" dirty="0">
                <a:solidFill>
                  <a:srgbClr val="000000"/>
                </a:solidFill>
                <a:latin typeface="Times New Roman"/>
                <a:ea typeface="Times New Roman"/>
              </a:rPr>
              <a:t>I</a:t>
            </a:r>
          </a:p>
          <a:p>
            <a:pPr>
              <a:lnSpc>
                <a:spcPts val="1000"/>
              </a:lnSpc>
            </a:pPr>
            <a:endParaRPr lang="en-US" dirty="0"/>
          </a:p>
          <a:p>
            <a:pPr>
              <a:lnSpc>
                <a:spcPts val="1394"/>
              </a:lnSpc>
            </a:pPr>
            <a:endParaRPr lang="en-US" dirty="0"/>
          </a:p>
          <a:p>
            <a:pPr marL="0" indent="1099925">
              <a:lnSpc>
                <a:spcPct val="100000"/>
              </a:lnSpc>
            </a:pPr>
            <a:r>
              <a:rPr lang="en-US" altLang="zh-CN" sz="2150" b="1" spc="-5" dirty="0">
                <a:solidFill>
                  <a:srgbClr val="0000FE"/>
                </a:solidFill>
                <a:latin typeface="Times New Roman"/>
                <a:ea typeface="Times New Roman"/>
              </a:rPr>
              <a:t>GOL SCHOLARSHIP</a:t>
            </a:r>
            <a:endParaRPr lang="en-US" altLang="zh-CN" sz="2150" b="1" dirty="0">
              <a:solidFill>
                <a:srgbClr val="0000FE"/>
              </a:solidFill>
              <a:latin typeface="Times New Roman"/>
              <a:ea typeface="Times New Roman"/>
            </a:endParaRPr>
          </a:p>
        </p:txBody>
      </p:sp>
      <p:sp>
        <p:nvSpPr>
          <p:cNvPr id="2" name="TextBox 2"/>
          <p:cNvSpPr txBox="1"/>
          <p:nvPr/>
        </p:nvSpPr>
        <p:spPr>
          <a:xfrm>
            <a:off x="85725" y="3056771"/>
            <a:ext cx="2700338" cy="1754326"/>
          </a:xfrm>
          <a:prstGeom prst="rect">
            <a:avLst/>
          </a:prstGeom>
          <a:noFill/>
        </p:spPr>
        <p:txBody>
          <a:bodyPr wrap="square" lIns="0" tIns="0" rIns="0" bIns="0" rtlCol="0">
            <a:spAutoFit/>
          </a:bodyPr>
          <a:lstStyle/>
          <a:p>
            <a:pPr marL="0">
              <a:lnSpc>
                <a:spcPct val="100000"/>
              </a:lnSpc>
            </a:pPr>
            <a:r>
              <a:rPr lang="en-US" altLang="zh-CN" sz="1950" b="1" dirty="0">
                <a:solidFill>
                  <a:srgbClr val="000000"/>
                </a:solidFill>
                <a:latin typeface="Times New Roman"/>
                <a:ea typeface="Times New Roman"/>
              </a:rPr>
              <a:t>Group</a:t>
            </a:r>
            <a:r>
              <a:rPr lang="en-US" altLang="zh-CN" sz="1950" b="1" dirty="0">
                <a:solidFill>
                  <a:srgbClr val="000000"/>
                </a:solidFill>
                <a:latin typeface="Times New Roman"/>
                <a:cs typeface="Times New Roman"/>
              </a:rPr>
              <a:t> </a:t>
            </a:r>
            <a:r>
              <a:rPr lang="en-US" altLang="zh-CN" sz="1950" b="1" dirty="0">
                <a:solidFill>
                  <a:srgbClr val="000000"/>
                </a:solidFill>
                <a:latin typeface="Times New Roman"/>
                <a:ea typeface="Times New Roman"/>
              </a:rPr>
              <a:t>No.</a:t>
            </a:r>
            <a:r>
              <a:rPr lang="en-US" altLang="zh-CN" sz="1950" b="1" dirty="0">
                <a:solidFill>
                  <a:srgbClr val="000000"/>
                </a:solidFill>
                <a:latin typeface="Times New Roman"/>
                <a:cs typeface="Times New Roman"/>
              </a:rPr>
              <a:t> </a:t>
            </a:r>
            <a:r>
              <a:rPr lang="en-US" altLang="zh-CN" sz="1950" b="1" dirty="0">
                <a:solidFill>
                  <a:srgbClr val="000000"/>
                </a:solidFill>
                <a:latin typeface="Times New Roman"/>
                <a:ea typeface="Times New Roman"/>
              </a:rPr>
              <a:t>-</a:t>
            </a:r>
            <a:r>
              <a:rPr lang="en-US" altLang="zh-CN" sz="1950" b="1" spc="139" dirty="0">
                <a:solidFill>
                  <a:srgbClr val="000000"/>
                </a:solidFill>
                <a:latin typeface="Times New Roman"/>
                <a:cs typeface="Times New Roman"/>
              </a:rPr>
              <a:t> 20</a:t>
            </a:r>
            <a:endParaRPr lang="en-US" altLang="zh-CN" sz="1950" b="1" dirty="0">
              <a:solidFill>
                <a:srgbClr val="000000"/>
              </a:solidFill>
              <a:latin typeface="Times New Roman"/>
              <a:ea typeface="Times New Roman"/>
            </a:endParaRPr>
          </a:p>
          <a:p>
            <a:pPr>
              <a:lnSpc>
                <a:spcPts val="1000"/>
              </a:lnSpc>
            </a:pPr>
            <a:endParaRPr lang="en-US" dirty="0"/>
          </a:p>
          <a:p>
            <a:pPr>
              <a:lnSpc>
                <a:spcPts val="1430"/>
              </a:lnSpc>
            </a:pPr>
            <a:endParaRPr lang="en-US" dirty="0"/>
          </a:p>
          <a:p>
            <a:pPr marL="0">
              <a:lnSpc>
                <a:spcPct val="100000"/>
              </a:lnSpc>
            </a:pPr>
            <a:r>
              <a:rPr lang="en-US" altLang="zh-CN" sz="1800" b="1" spc="-15" dirty="0">
                <a:solidFill>
                  <a:srgbClr val="000000"/>
                </a:solidFill>
                <a:latin typeface="Times New Roman"/>
                <a:ea typeface="Times New Roman"/>
              </a:rPr>
              <a:t>Team</a:t>
            </a:r>
            <a:r>
              <a:rPr lang="en-US" altLang="zh-CN" sz="1800" b="1" spc="-5" dirty="0">
                <a:solidFill>
                  <a:srgbClr val="000000"/>
                </a:solidFill>
                <a:latin typeface="Times New Roman"/>
                <a:cs typeface="Times New Roman"/>
              </a:rPr>
              <a:t> </a:t>
            </a:r>
            <a:r>
              <a:rPr lang="en-US" altLang="zh-CN" sz="1800" b="1" spc="-15" dirty="0">
                <a:solidFill>
                  <a:srgbClr val="000000"/>
                </a:solidFill>
                <a:latin typeface="Times New Roman"/>
                <a:ea typeface="Times New Roman"/>
              </a:rPr>
              <a:t>Members:</a:t>
            </a:r>
          </a:p>
          <a:p>
            <a:pPr marL="0">
              <a:lnSpc>
                <a:spcPct val="100000"/>
              </a:lnSpc>
              <a:spcBef>
                <a:spcPts val="129"/>
              </a:spcBef>
            </a:pPr>
            <a:r>
              <a:rPr lang="en-US" altLang="zh-CN" sz="1800" b="1" dirty="0">
                <a:solidFill>
                  <a:srgbClr val="000000"/>
                </a:solidFill>
                <a:latin typeface="Times New Roman"/>
                <a:ea typeface="Times New Roman"/>
              </a:rPr>
              <a:t>01</a:t>
            </a:r>
            <a:r>
              <a:rPr lang="en-US" altLang="zh-CN" sz="1800" b="1" dirty="0">
                <a:solidFill>
                  <a:srgbClr val="000000"/>
                </a:solidFill>
                <a:latin typeface="Times New Roman"/>
                <a:cs typeface="Times New Roman"/>
              </a:rPr>
              <a:t> </a:t>
            </a:r>
            <a:r>
              <a:rPr lang="en-US" altLang="zh-CN" sz="1800" b="1" dirty="0">
                <a:solidFill>
                  <a:srgbClr val="000000"/>
                </a:solidFill>
                <a:latin typeface="Times New Roman"/>
                <a:ea typeface="Times New Roman"/>
              </a:rPr>
              <a:t>–</a:t>
            </a:r>
            <a:r>
              <a:rPr lang="en-US" altLang="zh-CN" sz="1800" b="1" spc="-20" dirty="0">
                <a:solidFill>
                  <a:srgbClr val="000000"/>
                </a:solidFill>
                <a:latin typeface="Times New Roman"/>
                <a:cs typeface="Times New Roman"/>
              </a:rPr>
              <a:t> Alvin Joseph</a:t>
            </a:r>
          </a:p>
          <a:p>
            <a:pPr marL="0">
              <a:lnSpc>
                <a:spcPct val="100000"/>
              </a:lnSpc>
              <a:spcBef>
                <a:spcPts val="129"/>
              </a:spcBef>
            </a:pPr>
            <a:r>
              <a:rPr lang="en-US" altLang="zh-CN" sz="1800" b="1" dirty="0">
                <a:solidFill>
                  <a:srgbClr val="000000"/>
                </a:solidFill>
                <a:latin typeface="Times New Roman"/>
                <a:ea typeface="Times New Roman"/>
              </a:rPr>
              <a:t>02</a:t>
            </a:r>
            <a:r>
              <a:rPr lang="en-US" altLang="zh-CN" sz="1800" b="1" dirty="0">
                <a:solidFill>
                  <a:srgbClr val="000000"/>
                </a:solidFill>
                <a:latin typeface="Times New Roman"/>
                <a:cs typeface="Times New Roman"/>
              </a:rPr>
              <a:t> </a:t>
            </a:r>
            <a:r>
              <a:rPr lang="en-US" altLang="zh-CN" sz="1800" b="1" dirty="0">
                <a:solidFill>
                  <a:srgbClr val="000000"/>
                </a:solidFill>
                <a:latin typeface="Times New Roman"/>
                <a:ea typeface="Times New Roman"/>
              </a:rPr>
              <a:t>–</a:t>
            </a:r>
            <a:r>
              <a:rPr lang="en-US" altLang="zh-CN" sz="1800" b="1" spc="-20" dirty="0">
                <a:solidFill>
                  <a:srgbClr val="000000"/>
                </a:solidFill>
                <a:latin typeface="Times New Roman"/>
                <a:cs typeface="Times New Roman"/>
              </a:rPr>
              <a:t> </a:t>
            </a:r>
            <a:r>
              <a:rPr lang="en-US" altLang="zh-CN" b="1" spc="-20" dirty="0">
                <a:solidFill>
                  <a:srgbClr val="000000"/>
                </a:solidFill>
                <a:latin typeface="Times New Roman"/>
                <a:cs typeface="Times New Roman"/>
              </a:rPr>
              <a:t>Mervin </a:t>
            </a:r>
            <a:r>
              <a:rPr lang="en-US" altLang="zh-CN" b="1" spc="-20" dirty="0" err="1">
                <a:solidFill>
                  <a:srgbClr val="000000"/>
                </a:solidFill>
                <a:latin typeface="Times New Roman"/>
                <a:cs typeface="Times New Roman"/>
              </a:rPr>
              <a:t>Sequeria</a:t>
            </a:r>
            <a:endParaRPr lang="en-US" altLang="zh-CN" b="1" spc="-20" dirty="0">
              <a:solidFill>
                <a:srgbClr val="000000"/>
              </a:solidFill>
              <a:latin typeface="Times New Roman"/>
              <a:cs typeface="Times New Roman"/>
            </a:endParaRPr>
          </a:p>
          <a:p>
            <a:pPr marL="0">
              <a:lnSpc>
                <a:spcPct val="100000"/>
              </a:lnSpc>
              <a:spcBef>
                <a:spcPts val="129"/>
              </a:spcBef>
            </a:pPr>
            <a:r>
              <a:rPr lang="en-US" altLang="zh-CN" sz="1800" b="1" spc="-20" dirty="0">
                <a:solidFill>
                  <a:srgbClr val="000000"/>
                </a:solidFill>
                <a:latin typeface="Times New Roman"/>
                <a:ea typeface="Times New Roman"/>
                <a:cs typeface="Times New Roman"/>
              </a:rPr>
              <a:t>03-Rahul Boney</a:t>
            </a:r>
            <a:endParaRPr lang="en-US" altLang="zh-CN" sz="1800" b="1" dirty="0">
              <a:solidFill>
                <a:srgbClr val="000000"/>
              </a:solidFill>
              <a:latin typeface="Times New Roman"/>
              <a:ea typeface="Times New Roman"/>
            </a:endParaRPr>
          </a:p>
        </p:txBody>
      </p:sp>
      <p:sp>
        <p:nvSpPr>
          <p:cNvPr id="3" name="TextBox 3"/>
          <p:cNvSpPr txBox="1"/>
          <p:nvPr/>
        </p:nvSpPr>
        <p:spPr>
          <a:xfrm>
            <a:off x="3743325" y="4817790"/>
            <a:ext cx="1748636" cy="274320"/>
          </a:xfrm>
          <a:prstGeom prst="rect">
            <a:avLst/>
          </a:prstGeom>
          <a:noFill/>
        </p:spPr>
        <p:txBody>
          <a:bodyPr wrap="square" lIns="0" tIns="0" rIns="0" bIns="0" rtlCol="0">
            <a:spAutoFit/>
          </a:bodyPr>
          <a:lstStyle/>
          <a:p>
            <a:pPr marL="0">
              <a:lnSpc>
                <a:spcPct val="100000"/>
              </a:lnSpc>
            </a:pPr>
            <a:r>
              <a:rPr lang="en-US" altLang="zh-CN" sz="1800" b="1" dirty="0">
                <a:solidFill>
                  <a:srgbClr val="000000"/>
                </a:solidFill>
                <a:latin typeface="Times New Roman"/>
                <a:ea typeface="Times New Roman"/>
              </a:rPr>
              <a:t>25</a:t>
            </a:r>
            <a:r>
              <a:rPr lang="en-US" altLang="zh-CN" sz="1200" b="1" dirty="0">
                <a:solidFill>
                  <a:srgbClr val="000000"/>
                </a:solidFill>
                <a:latin typeface="Times New Roman"/>
                <a:ea typeface="Times New Roman"/>
              </a:rPr>
              <a:t>th</a:t>
            </a:r>
            <a:r>
              <a:rPr lang="en-US" altLang="zh-CN" sz="1200" b="1" dirty="0">
                <a:solidFill>
                  <a:srgbClr val="000000"/>
                </a:solidFill>
                <a:latin typeface="Times New Roman"/>
                <a:cs typeface="Times New Roman"/>
              </a:rPr>
              <a:t> </a:t>
            </a:r>
            <a:r>
              <a:rPr lang="en-US" altLang="zh-CN" sz="1800" b="1" dirty="0">
                <a:solidFill>
                  <a:srgbClr val="000000"/>
                </a:solidFill>
                <a:latin typeface="Times New Roman"/>
                <a:ea typeface="Times New Roman"/>
              </a:rPr>
              <a:t>August</a:t>
            </a:r>
            <a:r>
              <a:rPr lang="en-US" altLang="zh-CN" sz="1800" b="1" spc="34" dirty="0">
                <a:solidFill>
                  <a:srgbClr val="000000"/>
                </a:solidFill>
                <a:latin typeface="Times New Roman"/>
                <a:cs typeface="Times New Roman"/>
              </a:rPr>
              <a:t> </a:t>
            </a:r>
            <a:r>
              <a:rPr lang="en-US" altLang="zh-CN" sz="1800" b="1" dirty="0">
                <a:solidFill>
                  <a:srgbClr val="000000"/>
                </a:solidFill>
                <a:latin typeface="Times New Roman"/>
                <a:ea typeface="Times New Roman"/>
              </a:rPr>
              <a:t>2023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alpha val="7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B5DCD4-1C23-74B2-9B14-8C893958CE8B}"/>
              </a:ext>
            </a:extLst>
          </p:cNvPr>
          <p:cNvSpPr/>
          <p:nvPr/>
        </p:nvSpPr>
        <p:spPr>
          <a:xfrm>
            <a:off x="1464587" y="0"/>
            <a:ext cx="5557612" cy="923330"/>
          </a:xfrm>
          <a:prstGeom prst="rect">
            <a:avLst/>
          </a:prstGeom>
          <a:noFill/>
        </p:spPr>
        <p:txBody>
          <a:bodyPr wrap="none" lIns="91440" tIns="45720" rIns="91440" bIns="45720">
            <a:spAutoFit/>
          </a:bodyPr>
          <a:lstStyle/>
          <a:p>
            <a:pPr algn="ctr"/>
            <a:r>
              <a:rPr lang="en-US" sz="5400" b="1" i="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GOL SCHOLARSHIP</a:t>
            </a:r>
          </a:p>
        </p:txBody>
      </p:sp>
      <p:sp>
        <p:nvSpPr>
          <p:cNvPr id="6" name="TextBox 5">
            <a:extLst>
              <a:ext uri="{FF2B5EF4-FFF2-40B4-BE49-F238E27FC236}">
                <a16:creationId xmlns:a16="http://schemas.microsoft.com/office/drawing/2014/main" id="{A070965B-9B21-DED1-F4AA-F7C520C519B2}"/>
              </a:ext>
            </a:extLst>
          </p:cNvPr>
          <p:cNvSpPr txBox="1"/>
          <p:nvPr/>
        </p:nvSpPr>
        <p:spPr>
          <a:xfrm>
            <a:off x="185737" y="1087547"/>
            <a:ext cx="8479632" cy="3693319"/>
          </a:xfrm>
          <a:prstGeom prst="rect">
            <a:avLst/>
          </a:prstGeom>
          <a:noFill/>
        </p:spPr>
        <p:txBody>
          <a:bodyPr wrap="square">
            <a:spAutoFit/>
          </a:bodyPr>
          <a:lstStyle/>
          <a:p>
            <a:r>
              <a:rPr lang="en-IN" b="0" i="0" dirty="0">
                <a:solidFill>
                  <a:srgbClr val="333333"/>
                </a:solidFill>
                <a:effectLst/>
                <a:latin typeface="Arial Rounded MT Bold" panose="020F0704030504030204" pitchFamily="34" charset="0"/>
              </a:rPr>
              <a:t>GOL Scholarships stands as a beacon of educational empowerment, fostering transformative change through its comprehensive range of scholarships spanning diverse fields. With offerings ranging from INR 1,00,000 to a staggering INR 1,00,00,000, GOL Scholarships is an embodiment of commitment towards driving both the advancement of India and the betterment of the global community. By recognizing the intrinsic value of education across all domains, GOL Scholarships ensure that aspiring minds can pursue their dreams unhindered by financial barriers. his visionary initiative not only cultivates individual growth but also cultivates the growth of nations by cultivating a skilled and knowledgeable populace. With unwavering dedication, GOL Scholarships exemplify the transformative potential of accessible education in </a:t>
            </a:r>
            <a:r>
              <a:rPr lang="en-IN" b="0" i="0" dirty="0" err="1">
                <a:solidFill>
                  <a:srgbClr val="333333"/>
                </a:solidFill>
                <a:effectLst/>
                <a:latin typeface="Arial Rounded MT Bold" panose="020F0704030504030204" pitchFamily="34" charset="0"/>
              </a:rPr>
              <a:t>catalyzing</a:t>
            </a:r>
            <a:r>
              <a:rPr lang="en-IN" b="0" i="0" dirty="0">
                <a:solidFill>
                  <a:srgbClr val="333333"/>
                </a:solidFill>
                <a:effectLst/>
                <a:latin typeface="Arial Rounded MT Bold" panose="020F0704030504030204" pitchFamily="34" charset="0"/>
              </a:rPr>
              <a:t> progress on both local and global scales.</a:t>
            </a:r>
            <a:endParaRPr lang="en-IN" dirty="0">
              <a:latin typeface="Arial Rounded MT Bold" panose="020F0704030504030204" pitchFamily="34" charset="0"/>
            </a:endParaRPr>
          </a:p>
        </p:txBody>
      </p:sp>
      <p:pic>
        <p:nvPicPr>
          <p:cNvPr id="8" name="Picture 7">
            <a:extLst>
              <a:ext uri="{FF2B5EF4-FFF2-40B4-BE49-F238E27FC236}">
                <a16:creationId xmlns:a16="http://schemas.microsoft.com/office/drawing/2014/main" id="{62A6C0C1-2B98-77A3-20FF-D793FBBA6F08}"/>
              </a:ext>
            </a:extLst>
          </p:cNvPr>
          <p:cNvPicPr>
            <a:picLocks noChangeAspect="1"/>
          </p:cNvPicPr>
          <p:nvPr/>
        </p:nvPicPr>
        <p:blipFill>
          <a:blip r:embed="rId2"/>
          <a:stretch>
            <a:fillRect/>
          </a:stretch>
        </p:blipFill>
        <p:spPr>
          <a:xfrm>
            <a:off x="7022200" y="114301"/>
            <a:ext cx="957370" cy="957370"/>
          </a:xfrm>
          <a:prstGeom prst="rect">
            <a:avLst/>
          </a:prstGeom>
        </p:spPr>
      </p:pic>
    </p:spTree>
    <p:extLst>
      <p:ext uri="{BB962C8B-B14F-4D97-AF65-F5344CB8AC3E}">
        <p14:creationId xmlns:p14="http://schemas.microsoft.com/office/powerpoint/2010/main" val="360309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F0">
            <a:alpha val="42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9E8A50-F822-7B81-C5E8-8029E16E235F}"/>
              </a:ext>
            </a:extLst>
          </p:cNvPr>
          <p:cNvSpPr/>
          <p:nvPr/>
        </p:nvSpPr>
        <p:spPr>
          <a:xfrm>
            <a:off x="634181" y="-80051"/>
            <a:ext cx="7381568" cy="1754326"/>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 IS THE CAUSE WE ARE SOLVING?</a:t>
            </a:r>
          </a:p>
        </p:txBody>
      </p:sp>
      <p:sp>
        <p:nvSpPr>
          <p:cNvPr id="6" name="TextBox 5">
            <a:extLst>
              <a:ext uri="{FF2B5EF4-FFF2-40B4-BE49-F238E27FC236}">
                <a16:creationId xmlns:a16="http://schemas.microsoft.com/office/drawing/2014/main" id="{D8C07B02-137F-808D-D6B0-4F94C8DE1CC4}"/>
              </a:ext>
            </a:extLst>
          </p:cNvPr>
          <p:cNvSpPr txBox="1"/>
          <p:nvPr/>
        </p:nvSpPr>
        <p:spPr>
          <a:xfrm>
            <a:off x="302342" y="2146223"/>
            <a:ext cx="8045245" cy="2031325"/>
          </a:xfrm>
          <a:prstGeom prst="rect">
            <a:avLst/>
          </a:prstGeom>
          <a:noFill/>
        </p:spPr>
        <p:txBody>
          <a:bodyPr wrap="square">
            <a:spAutoFit/>
          </a:bodyPr>
          <a:lstStyle/>
          <a:p>
            <a:r>
              <a:rPr lang="en-IN" dirty="0">
                <a:effectLst/>
                <a:latin typeface="Arial Rounded MT Bold" panose="020F0704030504030204" pitchFamily="34" charset="0"/>
              </a:rPr>
              <a:t>Gol Scholarships is a pioneering company that addresses the pressing challenges faced by aspiring individuals in pursuing higher education. Gol Scholarships provides a government and private scholarship through its state-of-the-art search </a:t>
            </a:r>
            <a:r>
              <a:rPr lang="en-IN" dirty="0" err="1">
                <a:effectLst/>
                <a:latin typeface="Arial Rounded MT Bold" panose="020F0704030504030204" pitchFamily="34" charset="0"/>
              </a:rPr>
              <a:t>engine.It</a:t>
            </a:r>
            <a:r>
              <a:rPr lang="en-IN" dirty="0">
                <a:effectLst/>
                <a:latin typeface="Arial Rounded MT Bold" panose="020F0704030504030204" pitchFamily="34" charset="0"/>
              </a:rPr>
              <a:t> bridges the gap between deserving candidates and available opportunities by creating an extensive database that comprises of a wide spectrum of disciplines and institutions that offer scholarship</a:t>
            </a:r>
            <a:endParaRPr lang="en-IN" dirty="0">
              <a:latin typeface="Arial Rounded MT Bold" panose="020F0704030504030204" pitchFamily="34" charset="0"/>
            </a:endParaRPr>
          </a:p>
        </p:txBody>
      </p:sp>
    </p:spTree>
    <p:extLst>
      <p:ext uri="{BB962C8B-B14F-4D97-AF65-F5344CB8AC3E}">
        <p14:creationId xmlns:p14="http://schemas.microsoft.com/office/powerpoint/2010/main" val="278458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F472FE-0B12-3FE0-A438-19E682F85C6A}"/>
              </a:ext>
            </a:extLst>
          </p:cNvPr>
          <p:cNvSpPr txBox="1"/>
          <p:nvPr/>
        </p:nvSpPr>
        <p:spPr>
          <a:xfrm>
            <a:off x="864394" y="986909"/>
            <a:ext cx="4572000" cy="369332"/>
          </a:xfrm>
          <a:prstGeom prst="rect">
            <a:avLst/>
          </a:prstGeom>
          <a:noFill/>
        </p:spPr>
        <p:txBody>
          <a:bodyPr wrap="square">
            <a:spAutoFit/>
          </a:bodyPr>
          <a:lstStyle/>
          <a:p>
            <a:r>
              <a:rPr lang="en-IN" dirty="0">
                <a:hlinkClick r:id="rId2" action="ppaction://hlinkfile"/>
              </a:rPr>
              <a:t>Html</a:t>
            </a:r>
            <a:r>
              <a:rPr lang="en-IN" dirty="0"/>
              <a:t>---Home page</a:t>
            </a:r>
          </a:p>
        </p:txBody>
      </p:sp>
      <p:sp>
        <p:nvSpPr>
          <p:cNvPr id="8" name="Rectangle 7">
            <a:extLst>
              <a:ext uri="{FF2B5EF4-FFF2-40B4-BE49-F238E27FC236}">
                <a16:creationId xmlns:a16="http://schemas.microsoft.com/office/drawing/2014/main" id="{445A6FBC-77C2-DE9C-91A1-CCE74E465165}"/>
              </a:ext>
            </a:extLst>
          </p:cNvPr>
          <p:cNvSpPr/>
          <p:nvPr/>
        </p:nvSpPr>
        <p:spPr>
          <a:xfrm>
            <a:off x="632652" y="1542798"/>
            <a:ext cx="2749375" cy="338554"/>
          </a:xfrm>
          <a:prstGeom prst="rect">
            <a:avLst/>
          </a:prstGeom>
          <a:noFill/>
        </p:spPr>
        <p:txBody>
          <a:bodyPr wrap="squar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hlinkClick r:id="rId3" action="ppaction://hlinkfile"/>
              </a:rPr>
              <a:t>aboutus.html</a:t>
            </a:r>
            <a:r>
              <a:rPr lang="en-US" sz="1600" b="0" cap="none" spc="0" dirty="0">
                <a:ln w="0"/>
                <a:solidFill>
                  <a:schemeClr val="tx1"/>
                </a:solidFill>
                <a:effectLst>
                  <a:outerShdw blurRad="38100" dist="19050" dir="2700000" algn="tl" rotWithShape="0">
                    <a:schemeClr val="dk1">
                      <a:alpha val="40000"/>
                    </a:schemeClr>
                  </a:outerShdw>
                </a:effectLst>
              </a:rPr>
              <a:t>—About us page</a:t>
            </a:r>
          </a:p>
        </p:txBody>
      </p:sp>
    </p:spTree>
    <p:extLst>
      <p:ext uri="{BB962C8B-B14F-4D97-AF65-F5344CB8AC3E}">
        <p14:creationId xmlns:p14="http://schemas.microsoft.com/office/powerpoint/2010/main" val="93050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50">
            <a:alpha val="5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30AF-54ED-3814-D5D7-92E126E98B76}"/>
              </a:ext>
            </a:extLst>
          </p:cNvPr>
          <p:cNvSpPr>
            <a:spLocks noGrp="1"/>
          </p:cNvSpPr>
          <p:nvPr>
            <p:ph type="ctrTitle"/>
          </p:nvPr>
        </p:nvSpPr>
        <p:spPr>
          <a:xfrm>
            <a:off x="429016" y="0"/>
            <a:ext cx="7772400" cy="488515"/>
          </a:xfrm>
        </p:spPr>
        <p:txBody>
          <a:bodyPr>
            <a:normAutofit fontScale="90000"/>
          </a:bodyPr>
          <a:lstStyle/>
          <a:p>
            <a:r>
              <a:rPr lang="en-US" b="1" i="1" u="sng" dirty="0"/>
              <a:t>Roles played by group members</a:t>
            </a:r>
            <a:endParaRPr lang="en-IN" b="1" i="1" u="sng" dirty="0"/>
          </a:p>
        </p:txBody>
      </p:sp>
      <p:sp>
        <p:nvSpPr>
          <p:cNvPr id="3" name="Subtitle 2">
            <a:extLst>
              <a:ext uri="{FF2B5EF4-FFF2-40B4-BE49-F238E27FC236}">
                <a16:creationId xmlns:a16="http://schemas.microsoft.com/office/drawing/2014/main" id="{2E847259-D663-C7FE-9AEA-7F8B5F424A09}"/>
              </a:ext>
            </a:extLst>
          </p:cNvPr>
          <p:cNvSpPr>
            <a:spLocks noGrp="1"/>
          </p:cNvSpPr>
          <p:nvPr>
            <p:ph type="subTitle" idx="1"/>
          </p:nvPr>
        </p:nvSpPr>
        <p:spPr>
          <a:xfrm>
            <a:off x="216074" y="799055"/>
            <a:ext cx="7985342" cy="3916993"/>
          </a:xfrm>
        </p:spPr>
        <p:txBody>
          <a:bodyPr>
            <a:normAutofit/>
          </a:bodyPr>
          <a:lstStyle/>
          <a:p>
            <a:pPr marL="342900" indent="-342900">
              <a:buAutoNum type="arabicParenR"/>
            </a:pPr>
            <a:r>
              <a:rPr lang="en-US" sz="1800" b="1" i="1" u="sng" dirty="0">
                <a:solidFill>
                  <a:schemeClr val="tx1"/>
                </a:solidFill>
                <a:latin typeface="Arial Rounded MT Bold" panose="020F0704030504030204" pitchFamily="34" charset="0"/>
              </a:rPr>
              <a:t>Alvin Joseph</a:t>
            </a:r>
            <a:r>
              <a:rPr lang="en-US" sz="1800" dirty="0">
                <a:solidFill>
                  <a:schemeClr val="tx1"/>
                </a:solidFill>
                <a:latin typeface="Arial Rounded MT Bold" panose="020F0704030504030204" pitchFamily="34" charset="0"/>
              </a:rPr>
              <a:t>-Designed the About Us page using CSS and HTML. Currently working on the front end of the project.</a:t>
            </a:r>
          </a:p>
          <a:p>
            <a:pPr marL="342900" indent="-342900">
              <a:buAutoNum type="arabicParenR"/>
            </a:pPr>
            <a:endParaRPr lang="en-US" sz="1800" dirty="0">
              <a:solidFill>
                <a:schemeClr val="tx1"/>
              </a:solidFill>
              <a:latin typeface="Arial Rounded MT Bold" panose="020F0704030504030204" pitchFamily="34" charset="0"/>
            </a:endParaRPr>
          </a:p>
          <a:p>
            <a:pPr marL="342900" indent="-342900">
              <a:buAutoNum type="arabicParenR"/>
            </a:pPr>
            <a:r>
              <a:rPr lang="en-US" sz="1800" b="1" i="1" u="sng" dirty="0">
                <a:solidFill>
                  <a:schemeClr val="tx1"/>
                </a:solidFill>
                <a:latin typeface="Arial Rounded MT Bold" panose="020F0704030504030204" pitchFamily="34" charset="0"/>
              </a:rPr>
              <a:t>Mervin </a:t>
            </a:r>
            <a:r>
              <a:rPr lang="en-US" sz="1800" b="1" i="1" u="sng" dirty="0" err="1">
                <a:solidFill>
                  <a:schemeClr val="tx1"/>
                </a:solidFill>
                <a:latin typeface="Arial Rounded MT Bold" panose="020F0704030504030204" pitchFamily="34" charset="0"/>
              </a:rPr>
              <a:t>Sequeria</a:t>
            </a:r>
            <a:r>
              <a:rPr lang="en-US" sz="1800" dirty="0">
                <a:solidFill>
                  <a:schemeClr val="tx1"/>
                </a:solidFill>
                <a:latin typeface="Arial Rounded MT Bold" panose="020F0704030504030204" pitchFamily="34" charset="0"/>
              </a:rPr>
              <a:t>-Helped in the extensive project documentation by using GitHub and GIT, with a proper understanding of terminal coding and GITBASH. Currently helping in the front end of the project.</a:t>
            </a:r>
          </a:p>
          <a:p>
            <a:pPr marL="342900" indent="-342900">
              <a:buAutoNum type="arabicParenR"/>
            </a:pPr>
            <a:r>
              <a:rPr lang="en-US" sz="1800" b="1" i="1" u="sng" dirty="0">
                <a:solidFill>
                  <a:schemeClr val="tx1"/>
                </a:solidFill>
                <a:latin typeface="Arial Rounded MT Bold" panose="020F0704030504030204" pitchFamily="34" charset="0"/>
              </a:rPr>
              <a:t>Rahul Boney </a:t>
            </a:r>
            <a:r>
              <a:rPr lang="en-US" sz="1800" dirty="0">
                <a:solidFill>
                  <a:schemeClr val="tx1"/>
                </a:solidFill>
                <a:latin typeface="Arial Rounded MT Bold" panose="020F0704030504030204" pitchFamily="34" charset="0"/>
              </a:rPr>
              <a:t>-Designed the </a:t>
            </a:r>
            <a:r>
              <a:rPr lang="en-IN" sz="1800" dirty="0">
                <a:solidFill>
                  <a:schemeClr val="tx1"/>
                </a:solidFill>
                <a:latin typeface="Arial Rounded MT Bold" panose="020F0704030504030204" pitchFamily="34" charset="0"/>
              </a:rPr>
              <a:t>project's home page and currently designing the project's backend</a:t>
            </a:r>
            <a:r>
              <a:rPr lang="en-US" sz="1800" dirty="0">
                <a:solidFill>
                  <a:schemeClr val="tx1"/>
                </a:solidFill>
                <a:latin typeface="Arial Rounded MT Bold" panose="020F0704030504030204" pitchFamily="34" charset="0"/>
              </a:rPr>
              <a:t>.</a:t>
            </a:r>
          </a:p>
        </p:txBody>
      </p:sp>
    </p:spTree>
    <p:extLst>
      <p:ext uri="{BB962C8B-B14F-4D97-AF65-F5344CB8AC3E}">
        <p14:creationId xmlns:p14="http://schemas.microsoft.com/office/powerpoint/2010/main" val="3747553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TotalTime>
  <Words>334</Words>
  <Application>Microsoft Office PowerPoint</Application>
  <PresentationFormat>On-screen Show (16:9)</PresentationFormat>
  <Paragraphs>29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Rounded MT Bold</vt:lpstr>
      <vt:lpstr>Calibri</vt:lpstr>
      <vt:lpstr>Times New Roman</vt:lpstr>
      <vt:lpstr>Office Theme</vt:lpstr>
      <vt:lpstr>PowerPoint Presentation</vt:lpstr>
      <vt:lpstr>PowerPoint Presentation</vt:lpstr>
      <vt:lpstr>PowerPoint Presentation</vt:lpstr>
      <vt:lpstr>PowerPoint Presentation</vt:lpstr>
      <vt:lpstr>Roles played by group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RAHUL BONEY</dc:creator>
  <cp:lastModifiedBy>RAHUL BONEY</cp:lastModifiedBy>
  <cp:revision>2</cp:revision>
  <dcterms:created xsi:type="dcterms:W3CDTF">2011-01-21T15:00:27Z</dcterms:created>
  <dcterms:modified xsi:type="dcterms:W3CDTF">2023-08-22T14:47:51Z</dcterms:modified>
</cp:coreProperties>
</file>