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Ex1.xml" ContentType="application/vnd.ms-office.chartex+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6" r:id="rId3"/>
    <p:sldId id="267" r:id="rId4"/>
    <p:sldId id="275" r:id="rId5"/>
    <p:sldId id="269" r:id="rId6"/>
    <p:sldId id="279" r:id="rId7"/>
    <p:sldId id="258" r:id="rId8"/>
    <p:sldId id="268" r:id="rId9"/>
    <p:sldId id="280" r:id="rId10"/>
    <p:sldId id="281" r:id="rId11"/>
    <p:sldId id="282" r:id="rId12"/>
    <p:sldId id="283" r:id="rId13"/>
    <p:sldId id="284" r:id="rId14"/>
    <p:sldId id="285" r:id="rId15"/>
    <p:sldId id="286" r:id="rId16"/>
    <p:sldId id="276" r:id="rId17"/>
    <p:sldId id="274"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18" autoAdjust="0"/>
    <p:restoredTop sz="94610"/>
  </p:normalViewPr>
  <p:slideViewPr>
    <p:cSldViewPr snapToGrid="0" snapToObjects="1">
      <p:cViewPr varScale="1">
        <p:scale>
          <a:sx n="55" d="100"/>
          <a:sy n="55" d="100"/>
        </p:scale>
        <p:origin x="1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hul\OneDrive\Desktop\sql_project\Coffee_Shop_Sal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hul\OneDrive\Desktop\sql_project\Coffee_Shop_Sal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hul\OneDrive\Desktop\sql_project\Coffee_Shop_Sal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raj%20Kumar\Desktop\ivy\sql\project\que-charts\q-11.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hul\OneDrive\Desktop\sql_project\Coffee_Shop_Sales.csv"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raj%20Kumar\Desktop\ivy\sql\project\que-charts\q-11.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rahul\OneDrive\Desktop\sql_project\Coffee_Shop_Sale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baseline="0">
                <a:solidFill>
                  <a:schemeClr val="bg1"/>
                </a:solidFill>
                <a:latin typeface="+mn-lt"/>
                <a:ea typeface="+mn-ea"/>
                <a:cs typeface="+mn-cs"/>
              </a:defRPr>
            </a:pPr>
            <a:r>
              <a:rPr lang="en-US"/>
              <a:t>Revenue per Store</a:t>
            </a:r>
            <a:endParaRPr lang="en-IN"/>
          </a:p>
        </c:rich>
      </c:tx>
      <c:overlay val="0"/>
      <c:spPr>
        <a:noFill/>
        <a:ln>
          <a:noFill/>
        </a:ln>
        <a:effectLst/>
      </c:spPr>
      <c:txPr>
        <a:bodyPr rot="0" spcFirstLastPara="1" vertOverflow="ellipsis" vert="horz" wrap="square" anchor="ctr" anchorCtr="1"/>
        <a:lstStyle/>
        <a:p>
          <a:pPr>
            <a:defRPr sz="1920" b="1" i="0" u="none" strike="noStrike" kern="1200" baseline="0">
              <a:solidFill>
                <a:schemeClr val="bg1"/>
              </a:solidFill>
              <a:latin typeface="+mn-lt"/>
              <a:ea typeface="+mn-ea"/>
              <a:cs typeface="+mn-cs"/>
            </a:defRPr>
          </a:pPr>
          <a:endParaRPr lang="en-US"/>
        </a:p>
      </c:txPr>
    </c:title>
    <c:autoTitleDeleted val="0"/>
    <c:plotArea>
      <c:layout>
        <c:manualLayout>
          <c:layoutTarget val="inner"/>
          <c:xMode val="edge"/>
          <c:yMode val="edge"/>
          <c:x val="0.2369844706911636"/>
          <c:y val="0.17171296296296298"/>
          <c:w val="0.70834886264216967"/>
          <c:h val="0.72088764946048411"/>
        </c:manualLayout>
      </c:layout>
      <c:barChart>
        <c:barDir val="bar"/>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Sheet1!$G$6:$G$8</c:f>
              <c:strCache>
                <c:ptCount val="3"/>
                <c:pt idx="0">
                  <c:v>Lower Manhattan</c:v>
                </c:pt>
                <c:pt idx="1">
                  <c:v>Hell's Kitchen</c:v>
                </c:pt>
                <c:pt idx="2">
                  <c:v>Astoria</c:v>
                </c:pt>
              </c:strCache>
            </c:strRef>
          </c:cat>
          <c:val>
            <c:numRef>
              <c:f>Sheet1!$H$6:$H$8</c:f>
              <c:numCache>
                <c:formatCode>General</c:formatCode>
                <c:ptCount val="3"/>
                <c:pt idx="0">
                  <c:v>230057.25000000701</c:v>
                </c:pt>
                <c:pt idx="1">
                  <c:v>236511.17000000901</c:v>
                </c:pt>
                <c:pt idx="2">
                  <c:v>232243.910000009</c:v>
                </c:pt>
              </c:numCache>
            </c:numRef>
          </c:val>
          <c:extLst>
            <c:ext xmlns:c16="http://schemas.microsoft.com/office/drawing/2014/chart" uri="{C3380CC4-5D6E-409C-BE32-E72D297353CC}">
              <c16:uniqueId val="{00000000-B2E4-4159-94D9-39FB26FF3B0D}"/>
            </c:ext>
          </c:extLst>
        </c:ser>
        <c:dLbls>
          <c:dLblPos val="inEnd"/>
          <c:showLegendKey val="0"/>
          <c:showVal val="1"/>
          <c:showCatName val="0"/>
          <c:showSerName val="0"/>
          <c:showPercent val="0"/>
          <c:showBubbleSize val="0"/>
        </c:dLbls>
        <c:gapWidth val="115"/>
        <c:overlap val="-20"/>
        <c:axId val="1827691023"/>
        <c:axId val="1827683343"/>
      </c:barChart>
      <c:catAx>
        <c:axId val="182769102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1827683343"/>
        <c:crosses val="autoZero"/>
        <c:auto val="1"/>
        <c:lblAlgn val="ctr"/>
        <c:lblOffset val="100"/>
        <c:noMultiLvlLbl val="0"/>
      </c:catAx>
      <c:valAx>
        <c:axId val="18276833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18276910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1" i="0" u="none" strike="noStrike" kern="1200" baseline="0">
                <a:solidFill>
                  <a:schemeClr val="bg1"/>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sz="1600" b="1">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dirty="0"/>
              <a:t>product</a:t>
            </a:r>
            <a:r>
              <a:rPr lang="en-IN" baseline="0" dirty="0"/>
              <a:t> categories</a:t>
            </a:r>
            <a:endParaRPr lang="en-IN" dirty="0"/>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Sheet1!$C$27:$C$36</c:f>
              <c:strCache>
                <c:ptCount val="10"/>
                <c:pt idx="0">
                  <c:v>Coffee</c:v>
                </c:pt>
                <c:pt idx="1">
                  <c:v>Coffee</c:v>
                </c:pt>
                <c:pt idx="2">
                  <c:v>Coffee</c:v>
                </c:pt>
                <c:pt idx="3">
                  <c:v>Tea</c:v>
                </c:pt>
                <c:pt idx="4">
                  <c:v>Tea</c:v>
                </c:pt>
                <c:pt idx="5">
                  <c:v>Tea</c:v>
                </c:pt>
                <c:pt idx="6">
                  <c:v>Bakery</c:v>
                </c:pt>
                <c:pt idx="7">
                  <c:v>Bakery</c:v>
                </c:pt>
                <c:pt idx="8">
                  <c:v>Bakery</c:v>
                </c:pt>
                <c:pt idx="9">
                  <c:v>Drinking Chocolate</c:v>
                </c:pt>
              </c:strCache>
              <c:extLst/>
            </c:strRef>
          </c:cat>
          <c:val>
            <c:numRef>
              <c:f>Sheet1!$D$27:$D$36</c:f>
              <c:numCache>
                <c:formatCode>General</c:formatCode>
                <c:ptCount val="10"/>
                <c:pt idx="0">
                  <c:v>30220</c:v>
                </c:pt>
                <c:pt idx="1">
                  <c:v>29655</c:v>
                </c:pt>
                <c:pt idx="2">
                  <c:v>29375</c:v>
                </c:pt>
                <c:pt idx="3">
                  <c:v>24048</c:v>
                </c:pt>
                <c:pt idx="4">
                  <c:v>22980</c:v>
                </c:pt>
                <c:pt idx="5">
                  <c:v>22709</c:v>
                </c:pt>
                <c:pt idx="6">
                  <c:v>8040</c:v>
                </c:pt>
                <c:pt idx="7">
                  <c:v>7678</c:v>
                </c:pt>
                <c:pt idx="8">
                  <c:v>7496</c:v>
                </c:pt>
                <c:pt idx="9">
                  <c:v>6351</c:v>
                </c:pt>
              </c:numCache>
            </c:numRef>
          </c:val>
          <c:extLst>
            <c:ext xmlns:c16="http://schemas.microsoft.com/office/drawing/2014/chart" uri="{C3380CC4-5D6E-409C-BE32-E72D297353CC}">
              <c16:uniqueId val="{00000000-BBF2-4A2E-ACED-3C8A2BE459BD}"/>
            </c:ext>
          </c:extLst>
        </c:ser>
        <c:ser>
          <c:idx val="1"/>
          <c:order val="1"/>
          <c:spPr>
            <a:solidFill>
              <a:schemeClr val="accent2"/>
            </a:solidFill>
            <a:ln>
              <a:noFill/>
            </a:ln>
            <a:effectLst/>
          </c:spPr>
          <c:invertIfNegative val="0"/>
          <c:cat>
            <c:strRef>
              <c:f>Sheet1!$C$27:$C$36</c:f>
              <c:strCache>
                <c:ptCount val="10"/>
                <c:pt idx="0">
                  <c:v>Coffee</c:v>
                </c:pt>
                <c:pt idx="1">
                  <c:v>Coffee</c:v>
                </c:pt>
                <c:pt idx="2">
                  <c:v>Coffee</c:v>
                </c:pt>
                <c:pt idx="3">
                  <c:v>Tea</c:v>
                </c:pt>
                <c:pt idx="4">
                  <c:v>Tea</c:v>
                </c:pt>
                <c:pt idx="5">
                  <c:v>Tea</c:v>
                </c:pt>
                <c:pt idx="6">
                  <c:v>Bakery</c:v>
                </c:pt>
                <c:pt idx="7">
                  <c:v>Bakery</c:v>
                </c:pt>
                <c:pt idx="8">
                  <c:v>Bakery</c:v>
                </c:pt>
                <c:pt idx="9">
                  <c:v>Drinking Chocolate</c:v>
                </c:pt>
              </c:strCache>
              <c:extLst/>
            </c:strRef>
          </c:cat>
          <c:val>
            <c:numRef>
              <c:f>Sheet1!$E$27:$E$36</c:f>
              <c:numCache>
                <c:formatCode>General</c:formatCode>
                <c:ptCount val="10"/>
                <c:pt idx="0">
                  <c:v>91222.649999996502</c:v>
                </c:pt>
                <c:pt idx="1">
                  <c:v>89744.299999995696</c:v>
                </c:pt>
                <c:pt idx="2">
                  <c:v>88985.499999997002</c:v>
                </c:pt>
                <c:pt idx="3">
                  <c:v>67839.899999998903</c:v>
                </c:pt>
                <c:pt idx="4">
                  <c:v>64701.299999998999</c:v>
                </c:pt>
                <c:pt idx="5">
                  <c:v>63864.7499999992</c:v>
                </c:pt>
                <c:pt idx="6">
                  <c:v>28328.94</c:v>
                </c:pt>
                <c:pt idx="7">
                  <c:v>27386.95</c:v>
                </c:pt>
                <c:pt idx="8">
                  <c:v>26599.75</c:v>
                </c:pt>
                <c:pt idx="9">
                  <c:v>26335.25</c:v>
                </c:pt>
              </c:numCache>
            </c:numRef>
          </c:val>
          <c:extLst>
            <c:ext xmlns:c16="http://schemas.microsoft.com/office/drawing/2014/chart" uri="{C3380CC4-5D6E-409C-BE32-E72D297353CC}">
              <c16:uniqueId val="{00000001-BBF2-4A2E-ACED-3C8A2BE459BD}"/>
            </c:ext>
          </c:extLst>
        </c:ser>
        <c:dLbls>
          <c:showLegendKey val="0"/>
          <c:showVal val="0"/>
          <c:showCatName val="0"/>
          <c:showSerName val="0"/>
          <c:showPercent val="0"/>
          <c:showBubbleSize val="0"/>
        </c:dLbls>
        <c:gapWidth val="150"/>
        <c:axId val="1871485887"/>
        <c:axId val="1871495007"/>
      </c:barChart>
      <c:catAx>
        <c:axId val="18714858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1495007"/>
        <c:crosses val="autoZero"/>
        <c:auto val="1"/>
        <c:lblAlgn val="ctr"/>
        <c:lblOffset val="100"/>
        <c:noMultiLvlLbl val="0"/>
      </c:catAx>
      <c:valAx>
        <c:axId val="18714950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871485887"/>
        <c:crosses val="autoZero"/>
        <c:crossBetween val="between"/>
      </c:valAx>
      <c:spPr>
        <a:noFill/>
        <a:ln>
          <a:noFill/>
        </a:ln>
        <a:effectLst/>
      </c:spPr>
    </c:plotArea>
    <c:plotVisOnly val="1"/>
    <c:dispBlanksAs val="gap"/>
    <c:showDLblsOverMax val="0"/>
  </c:chart>
  <c:spPr>
    <a:noFill/>
    <a:ln>
      <a:noFill/>
    </a:ln>
    <a:effectLst/>
  </c:spPr>
  <c:txPr>
    <a:bodyPr/>
    <a:lstStyle/>
    <a:p>
      <a:pPr>
        <a:defRPr sz="16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multiLvlStrRef>
              <c:f>Sheet1!$C$40:$E$49</c:f>
              <c:multiLvlStrCache>
                <c:ptCount val="10"/>
                <c:lvl>
                  <c:pt idx="0">
                    <c:v>Barista Espresso</c:v>
                  </c:pt>
                  <c:pt idx="1">
                    <c:v>Brewed Chai tea</c:v>
                  </c:pt>
                  <c:pt idx="2">
                    <c:v>Hot chocolate</c:v>
                  </c:pt>
                  <c:pt idx="3">
                    <c:v>Gourmet brewed coffee</c:v>
                  </c:pt>
                  <c:pt idx="4">
                    <c:v>Brewed herbal tea</c:v>
                  </c:pt>
                  <c:pt idx="5">
                    <c:v>Brewed Black tea</c:v>
                  </c:pt>
                  <c:pt idx="6">
                    <c:v>Premium brewed coffee</c:v>
                  </c:pt>
                  <c:pt idx="7">
                    <c:v>Organic brewed coffee</c:v>
                  </c:pt>
                  <c:pt idx="8">
                    <c:v>Scone</c:v>
                  </c:pt>
                  <c:pt idx="9">
                    <c:v>Drip coffee</c:v>
                  </c:pt>
                </c:lvl>
                <c:lvl>
                  <c:pt idx="0">
                    <c:v>Coffee</c:v>
                  </c:pt>
                  <c:pt idx="1">
                    <c:v>Tea</c:v>
                  </c:pt>
                  <c:pt idx="2">
                    <c:v>Drinking Chocolate</c:v>
                  </c:pt>
                  <c:pt idx="3">
                    <c:v>Coffee</c:v>
                  </c:pt>
                  <c:pt idx="4">
                    <c:v>Tea</c:v>
                  </c:pt>
                  <c:pt idx="5">
                    <c:v>Tea</c:v>
                  </c:pt>
                  <c:pt idx="6">
                    <c:v>Coffee</c:v>
                  </c:pt>
                  <c:pt idx="7">
                    <c:v>Coffee</c:v>
                  </c:pt>
                  <c:pt idx="8">
                    <c:v>Bakery</c:v>
                  </c:pt>
                  <c:pt idx="9">
                    <c:v>Coffee</c:v>
                  </c:pt>
                </c:lvl>
                <c:lvl>
                  <c:pt idx="0">
                    <c:v>Astoria</c:v>
                  </c:pt>
                  <c:pt idx="1">
                    <c:v>Astoria</c:v>
                  </c:pt>
                  <c:pt idx="2">
                    <c:v>Astoria</c:v>
                  </c:pt>
                  <c:pt idx="3">
                    <c:v>Astoria</c:v>
                  </c:pt>
                  <c:pt idx="4">
                    <c:v>Astoria</c:v>
                  </c:pt>
                  <c:pt idx="5">
                    <c:v>Astoria</c:v>
                  </c:pt>
                  <c:pt idx="6">
                    <c:v>Astoria</c:v>
                  </c:pt>
                  <c:pt idx="7">
                    <c:v>Astoria</c:v>
                  </c:pt>
                  <c:pt idx="8">
                    <c:v>Astoria</c:v>
                  </c:pt>
                  <c:pt idx="9">
                    <c:v>Astoria</c:v>
                  </c:pt>
                </c:lvl>
              </c:multiLvlStrCache>
            </c:multiLvlStrRef>
          </c:cat>
          <c:val>
            <c:numRef>
              <c:f>Sheet1!$F$40:$F$49</c:f>
              <c:numCache>
                <c:formatCode>General</c:formatCode>
                <c:ptCount val="10"/>
                <c:pt idx="0">
                  <c:v>27935</c:v>
                </c:pt>
                <c:pt idx="1">
                  <c:v>27427.899999999499</c:v>
                </c:pt>
                <c:pt idx="2">
                  <c:v>26335.25</c:v>
                </c:pt>
                <c:pt idx="3">
                  <c:v>23823.300000000301</c:v>
                </c:pt>
                <c:pt idx="4">
                  <c:v>16282</c:v>
                </c:pt>
                <c:pt idx="5">
                  <c:v>16141</c:v>
                </c:pt>
                <c:pt idx="6">
                  <c:v>13946.300000000199</c:v>
                </c:pt>
                <c:pt idx="7">
                  <c:v>12623.199999999901</c:v>
                </c:pt>
                <c:pt idx="8">
                  <c:v>11629.75</c:v>
                </c:pt>
                <c:pt idx="9">
                  <c:v>11416.5</c:v>
                </c:pt>
              </c:numCache>
            </c:numRef>
          </c:val>
          <c:smooth val="0"/>
          <c:extLst>
            <c:ext xmlns:c16="http://schemas.microsoft.com/office/drawing/2014/chart" uri="{C3380CC4-5D6E-409C-BE32-E72D297353CC}">
              <c16:uniqueId val="{00000001-7820-412A-AC23-BFBD31B32875}"/>
            </c:ext>
          </c:extLst>
        </c:ser>
        <c:dLbls>
          <c:dLblPos val="t"/>
          <c:showLegendKey val="0"/>
          <c:showVal val="1"/>
          <c:showCatName val="0"/>
          <c:showSerName val="0"/>
          <c:showPercent val="0"/>
          <c:showBubbleSize val="0"/>
        </c:dLbls>
        <c:marker val="1"/>
        <c:smooth val="0"/>
        <c:axId val="1959620447"/>
        <c:axId val="1959608927"/>
      </c:lineChart>
      <c:catAx>
        <c:axId val="19596204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959608927"/>
        <c:crosses val="autoZero"/>
        <c:auto val="1"/>
        <c:lblAlgn val="ctr"/>
        <c:lblOffset val="100"/>
        <c:noMultiLvlLbl val="0"/>
      </c:catAx>
      <c:valAx>
        <c:axId val="1959608927"/>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959620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r>
              <a:rPr lang="en-IN" dirty="0"/>
              <a:t>Item performance</a:t>
            </a:r>
          </a:p>
        </c:rich>
      </c:tx>
      <c:overlay val="0"/>
      <c:spPr>
        <a:noFill/>
        <a:ln>
          <a:noFill/>
        </a:ln>
        <a:effectLst/>
      </c:spPr>
      <c:txPr>
        <a:bodyPr rot="0" spcFirstLastPara="1" vertOverflow="ellipsis" vert="horz" wrap="square" anchor="ctr" anchorCtr="1"/>
        <a:lstStyle/>
        <a:p>
          <a:pPr>
            <a:defRPr sz="1920" b="1"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pieChart>
        <c:varyColors val="1"/>
        <c:ser>
          <c:idx val="0"/>
          <c:order val="0"/>
          <c:explosion val="13"/>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F8E-46F8-8A89-36C59EF4DD4B}"/>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F8E-46F8-8A89-36C59EF4DD4B}"/>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F8E-46F8-8A89-36C59EF4DD4B}"/>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DF8E-46F8-8A89-36C59EF4DD4B}"/>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DF8E-46F8-8A89-36C59EF4DD4B}"/>
              </c:ext>
            </c:extLst>
          </c:dPt>
          <c:dLbls>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numRef>
              <c:f>Sheet1!$D$6:$D$10</c:f>
              <c:numCache>
                <c:formatCode>General</c:formatCode>
                <c:ptCount val="5"/>
                <c:pt idx="0">
                  <c:v>646</c:v>
                </c:pt>
                <c:pt idx="1">
                  <c:v>721</c:v>
                </c:pt>
                <c:pt idx="2">
                  <c:v>709</c:v>
                </c:pt>
                <c:pt idx="3">
                  <c:v>726</c:v>
                </c:pt>
                <c:pt idx="4">
                  <c:v>1031</c:v>
                </c:pt>
              </c:numCache>
            </c:numRef>
          </c:cat>
          <c:val>
            <c:numRef>
              <c:f>Sheet1!$E$6:$E$10</c:f>
              <c:numCache>
                <c:formatCode>General</c:formatCode>
                <c:ptCount val="5"/>
                <c:pt idx="0">
                  <c:v>1938</c:v>
                </c:pt>
                <c:pt idx="1">
                  <c:v>2725.37</c:v>
                </c:pt>
                <c:pt idx="2">
                  <c:v>2321.2599999999902</c:v>
                </c:pt>
                <c:pt idx="3">
                  <c:v>2555.96</c:v>
                </c:pt>
                <c:pt idx="4">
                  <c:v>3882.23</c:v>
                </c:pt>
              </c:numCache>
            </c:numRef>
          </c:val>
          <c:extLst>
            <c:ext xmlns:c16="http://schemas.microsoft.com/office/drawing/2014/chart" uri="{C3380CC4-5D6E-409C-BE32-E72D297353CC}">
              <c16:uniqueId val="{0000000A-DF8E-46F8-8A89-36C59EF4DD4B}"/>
            </c:ext>
          </c:extLst>
        </c:ser>
        <c:ser>
          <c:idx val="1"/>
          <c:order val="1"/>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C-DF8E-46F8-8A89-36C59EF4DD4B}"/>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E-DF8E-46F8-8A89-36C59EF4DD4B}"/>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0-DF8E-46F8-8A89-36C59EF4DD4B}"/>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2-DF8E-46F8-8A89-36C59EF4DD4B}"/>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14-DF8E-46F8-8A89-36C59EF4DD4B}"/>
              </c:ext>
            </c:extLst>
          </c:dPt>
          <c:dLbls>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numRef>
              <c:f>Sheet1!$D$6:$D$10</c:f>
              <c:numCache>
                <c:formatCode>General</c:formatCode>
                <c:ptCount val="5"/>
                <c:pt idx="0">
                  <c:v>646</c:v>
                </c:pt>
                <c:pt idx="1">
                  <c:v>721</c:v>
                </c:pt>
                <c:pt idx="2">
                  <c:v>709</c:v>
                </c:pt>
                <c:pt idx="3">
                  <c:v>726</c:v>
                </c:pt>
                <c:pt idx="4">
                  <c:v>1031</c:v>
                </c:pt>
              </c:numCache>
            </c:numRef>
          </c:cat>
          <c:val>
            <c:numRef>
              <c:f>Sheet1!$F$6:$F$10</c:f>
              <c:numCache>
                <c:formatCode>General</c:formatCode>
                <c:ptCount val="5"/>
              </c:numCache>
            </c:numRef>
          </c:val>
          <c:extLst>
            <c:ext xmlns:c16="http://schemas.microsoft.com/office/drawing/2014/chart" uri="{C3380CC4-5D6E-409C-BE32-E72D297353CC}">
              <c16:uniqueId val="{00000015-DF8E-46F8-8A89-36C59EF4DD4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600" b="1" i="0" u="none" strike="noStrike" kern="1200" baseline="0">
              <a:solidFill>
                <a:schemeClr val="dk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sz="1600" b="1">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bg1"/>
                </a:solidFill>
                <a:latin typeface="Times New Roman" panose="02020603050405020304" pitchFamily="18" charset="0"/>
                <a:ea typeface="+mn-ea"/>
                <a:cs typeface="Times New Roman" panose="02020603050405020304" pitchFamily="18" charset="0"/>
              </a:defRPr>
            </a:pPr>
            <a:r>
              <a:rPr lang="en-IN" dirty="0"/>
              <a:t>Comparison</a:t>
            </a:r>
            <a:r>
              <a:rPr lang="en-IN" baseline="0" dirty="0"/>
              <a:t> </a:t>
            </a:r>
            <a:endParaRPr lang="en-IN" dirty="0"/>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bg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Sheet1!$I$60:$I$62</c:f>
              <c:strCache>
                <c:ptCount val="3"/>
                <c:pt idx="0">
                  <c:v>Astoria</c:v>
                </c:pt>
                <c:pt idx="1">
                  <c:v>Hell's Kitchen</c:v>
                </c:pt>
                <c:pt idx="2">
                  <c:v>Lower Manhattan</c:v>
                </c:pt>
              </c:strCache>
            </c:strRef>
          </c:cat>
          <c:val>
            <c:numRef>
              <c:f>Sheet1!$J$60:$J$62</c:f>
              <c:numCache>
                <c:formatCode>General</c:formatCode>
                <c:ptCount val="3"/>
                <c:pt idx="0">
                  <c:v>50599</c:v>
                </c:pt>
                <c:pt idx="1">
                  <c:v>50735</c:v>
                </c:pt>
                <c:pt idx="2">
                  <c:v>47782</c:v>
                </c:pt>
              </c:numCache>
            </c:numRef>
          </c:val>
          <c:extLst>
            <c:ext xmlns:c16="http://schemas.microsoft.com/office/drawing/2014/chart" uri="{C3380CC4-5D6E-409C-BE32-E72D297353CC}">
              <c16:uniqueId val="{00000000-D5D2-497A-AEC7-6924CF53C611}"/>
            </c:ext>
          </c:extLst>
        </c:ser>
        <c:ser>
          <c:idx val="1"/>
          <c:order val="1"/>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Sheet1!$I$60:$I$62</c:f>
              <c:strCache>
                <c:ptCount val="3"/>
                <c:pt idx="0">
                  <c:v>Astoria</c:v>
                </c:pt>
                <c:pt idx="1">
                  <c:v>Hell's Kitchen</c:v>
                </c:pt>
                <c:pt idx="2">
                  <c:v>Lower Manhattan</c:v>
                </c:pt>
              </c:strCache>
            </c:strRef>
          </c:cat>
          <c:val>
            <c:numRef>
              <c:f>Sheet1!$K$60:$K$62</c:f>
              <c:numCache>
                <c:formatCode>General</c:formatCode>
                <c:ptCount val="3"/>
                <c:pt idx="0">
                  <c:v>232243.91000000999</c:v>
                </c:pt>
                <c:pt idx="1">
                  <c:v>236511.17000001</c:v>
                </c:pt>
                <c:pt idx="2">
                  <c:v>230057.250000006</c:v>
                </c:pt>
              </c:numCache>
            </c:numRef>
          </c:val>
          <c:extLst>
            <c:ext xmlns:c16="http://schemas.microsoft.com/office/drawing/2014/chart" uri="{C3380CC4-5D6E-409C-BE32-E72D297353CC}">
              <c16:uniqueId val="{00000001-D5D2-497A-AEC7-6924CF53C611}"/>
            </c:ext>
          </c:extLst>
        </c:ser>
        <c:ser>
          <c:idx val="2"/>
          <c:order val="2"/>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stdErr"/>
            <c:noEndCap val="0"/>
            <c:spPr>
              <a:noFill/>
              <a:ln w="9525" cap="flat" cmpd="sng" algn="ctr">
                <a:solidFill>
                  <a:schemeClr val="tx1">
                    <a:lumMod val="65000"/>
                    <a:lumOff val="35000"/>
                  </a:schemeClr>
                </a:solidFill>
                <a:round/>
              </a:ln>
              <a:effectLst/>
            </c:spPr>
          </c:errBars>
          <c:cat>
            <c:strRef>
              <c:f>Sheet1!$I$60:$I$62</c:f>
              <c:strCache>
                <c:ptCount val="3"/>
                <c:pt idx="0">
                  <c:v>Astoria</c:v>
                </c:pt>
                <c:pt idx="1">
                  <c:v>Hell's Kitchen</c:v>
                </c:pt>
                <c:pt idx="2">
                  <c:v>Lower Manhattan</c:v>
                </c:pt>
              </c:strCache>
            </c:strRef>
          </c:cat>
          <c:val>
            <c:numRef>
              <c:f>Sheet1!$L$60:$L$62</c:f>
              <c:numCache>
                <c:formatCode>General</c:formatCode>
                <c:ptCount val="3"/>
                <c:pt idx="0">
                  <c:v>4.58989130219984</c:v>
                </c:pt>
                <c:pt idx="1">
                  <c:v>4.6616964620086696</c:v>
                </c:pt>
                <c:pt idx="2">
                  <c:v>4.8147262567495304</c:v>
                </c:pt>
              </c:numCache>
            </c:numRef>
          </c:val>
          <c:extLst>
            <c:ext xmlns:c16="http://schemas.microsoft.com/office/drawing/2014/chart" uri="{C3380CC4-5D6E-409C-BE32-E72D297353CC}">
              <c16:uniqueId val="{00000002-D5D2-497A-AEC7-6924CF53C611}"/>
            </c:ext>
          </c:extLst>
        </c:ser>
        <c:dLbls>
          <c:dLblPos val="outEnd"/>
          <c:showLegendKey val="0"/>
          <c:showVal val="1"/>
          <c:showCatName val="0"/>
          <c:showSerName val="0"/>
          <c:showPercent val="0"/>
          <c:showBubbleSize val="0"/>
        </c:dLbls>
        <c:gapWidth val="219"/>
        <c:overlap val="-27"/>
        <c:axId val="1979227567"/>
        <c:axId val="1979218927"/>
      </c:barChart>
      <c:catAx>
        <c:axId val="1979227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979218927"/>
        <c:crosses val="autoZero"/>
        <c:auto val="1"/>
        <c:lblAlgn val="ctr"/>
        <c:lblOffset val="100"/>
        <c:noMultiLvlLbl val="0"/>
      </c:catAx>
      <c:valAx>
        <c:axId val="1979218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crossAx val="1979227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600">
          <a:solidFill>
            <a:schemeClr val="bg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Sheet1!$B$65:$C$69</cx:f>
        <cx:lvl ptCount="5">
          <cx:pt idx="0">Barista Espresso</cx:pt>
          <cx:pt idx="1">Brewed Chai tea</cx:pt>
          <cx:pt idx="2">Gourmet brewed coffee</cx:pt>
          <cx:pt idx="3">Brewed Chai tea</cx:pt>
          <cx:pt idx="4">Barista Espresso</cx:pt>
        </cx:lvl>
        <cx:lvl ptCount="5">
          <cx:pt idx="0">Hell's Kitchen</cx:pt>
          <cx:pt idx="1">Hell's Kitchen</cx:pt>
          <cx:pt idx="2">Hell's Kitchen</cx:pt>
          <cx:pt idx="3">Hell's Kitchen</cx:pt>
          <cx:pt idx="4">Hell's Kitchen</cx:pt>
        </cx:lvl>
      </cx:strDim>
      <cx:numDim type="val">
        <cx:f>Sheet1!$D$65:$D$69</cx:f>
        <cx:lvl ptCount="5" formatCode="General">
          <cx:pt idx="0">10</cx:pt>
          <cx:pt idx="1">10</cx:pt>
          <cx:pt idx="2">10</cx:pt>
          <cx:pt idx="3">8</cx:pt>
          <cx:pt idx="4">8</cx:pt>
        </cx:lvl>
      </cx:numDim>
    </cx:data>
    <cx:data id="1">
      <cx:strDim type="cat">
        <cx:f>Sheet1!$B$65:$C$69</cx:f>
        <cx:lvl ptCount="5">
          <cx:pt idx="0">Barista Espresso</cx:pt>
          <cx:pt idx="1">Brewed Chai tea</cx:pt>
          <cx:pt idx="2">Gourmet brewed coffee</cx:pt>
          <cx:pt idx="3">Brewed Chai tea</cx:pt>
          <cx:pt idx="4">Barista Espresso</cx:pt>
        </cx:lvl>
        <cx:lvl ptCount="5">
          <cx:pt idx="0">Hell's Kitchen</cx:pt>
          <cx:pt idx="1">Hell's Kitchen</cx:pt>
          <cx:pt idx="2">Hell's Kitchen</cx:pt>
          <cx:pt idx="3">Hell's Kitchen</cx:pt>
          <cx:pt idx="4">Hell's Kitchen</cx:pt>
        </cx:lvl>
      </cx:strDim>
      <cx:numDim type="val">
        <cx:f>Sheet1!$E$65:$E$69</cx:f>
        <cx:lvl ptCount="5" formatCode="General">
          <cx:pt idx="0">1300</cx:pt>
          <cx:pt idx="1">1182</cx:pt>
          <cx:pt idx="2">1158</cx:pt>
          <cx:pt idx="3">1154</cx:pt>
          <cx:pt idx="4">1144</cx:pt>
        </cx:lvl>
      </cx:numDim>
    </cx:data>
  </cx:chartData>
  <cx:chart>
    <cx:title pos="t" align="ctr" overlay="0">
      <cx:tx>
        <cx:txData>
          <cx:v>Time based sales</cx:v>
        </cx:txData>
      </cx:tx>
      <cx:txPr>
        <a:bodyPr vertOverflow="overflow" horzOverflow="overflow" wrap="square" lIns="0" tIns="0" rIns="0" bIns="0"/>
        <a:lstStyle/>
        <a:p>
          <a:pPr algn="ctr" rtl="0">
            <a:defRPr sz="1600" b="0" i="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r>
            <a:rPr lang="en-IN" sz="1600" dirty="0">
              <a:solidFill>
                <a:schemeClr val="bg1"/>
              </a:solidFill>
              <a:latin typeface="Times New Roman" panose="02020603050405020304" pitchFamily="18" charset="0"/>
              <a:cs typeface="Times New Roman" panose="02020603050405020304" pitchFamily="18" charset="0"/>
            </a:rPr>
            <a:t>Time based sales</a:t>
          </a:r>
        </a:p>
      </cx:txPr>
    </cx:title>
    <cx:plotArea>
      <cx:plotAreaRegion>
        <cx:series layoutId="funnel" uniqueId="{BEF8E035-D0A3-400A-A965-88B8BA1A1BBC}" formatIdx="0">
          <cx:dataLabels>
            <cx:txPr>
              <a:bodyPr vertOverflow="overflow" horzOverflow="overflow" wrap="square" lIns="0" tIns="0" rIns="0" bIns="0"/>
              <a:lstStyle/>
              <a:p>
                <a:pPr algn="ctr" rtl="0">
                  <a:defRPr sz="1600" b="0" i="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IN" sz="1600">
                  <a:solidFill>
                    <a:schemeClr val="bg1"/>
                  </a:solidFill>
                  <a:latin typeface="Times New Roman" panose="02020603050405020304" pitchFamily="18" charset="0"/>
                  <a:cs typeface="Times New Roman" panose="02020603050405020304" pitchFamily="18" charset="0"/>
                </a:endParaRPr>
              </a:p>
            </cx:txPr>
            <cx:visibility seriesName="0" categoryName="0" value="1"/>
          </cx:dataLabels>
          <cx:dataId val="0"/>
        </cx:series>
        <cx:series layoutId="funnel" hidden="1" uniqueId="{8E1773E5-927D-49AE-B1D0-E52799ED48B1}" formatIdx="1">
          <cx:dataLabels>
            <cx:txPr>
              <a:bodyPr vertOverflow="overflow" horzOverflow="overflow" wrap="square" lIns="0" tIns="0" rIns="0" bIns="0"/>
              <a:lstStyle/>
              <a:p>
                <a:pPr algn="ctr" rtl="0">
                  <a:defRPr sz="1600" b="0" i="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IN" sz="1600">
                  <a:solidFill>
                    <a:schemeClr val="bg1"/>
                  </a:solidFill>
                  <a:latin typeface="Times New Roman" panose="02020603050405020304" pitchFamily="18" charset="0"/>
                  <a:cs typeface="Times New Roman" panose="02020603050405020304" pitchFamily="18" charset="0"/>
                </a:endParaRPr>
              </a:p>
            </cx:txPr>
            <cx:visibility seriesName="0" categoryName="0" value="1"/>
          </cx:dataLabels>
          <cx:dataId val="1"/>
        </cx:series>
      </cx:plotAreaRegion>
      <cx:axis id="0">
        <cx:catScaling gapWidth="0.0599999987"/>
        <cx:tickLabels/>
        <cx:txPr>
          <a:bodyPr vertOverflow="overflow" horzOverflow="overflow" wrap="square" lIns="0" tIns="0" rIns="0" bIns="0"/>
          <a:lstStyle/>
          <a:p>
            <a:pPr algn="ctr" rtl="0">
              <a:defRPr sz="1600" b="0" i="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IN" sz="1600">
              <a:solidFill>
                <a:schemeClr val="bg1"/>
              </a:solidFill>
              <a:latin typeface="Times New Roman" panose="02020603050405020304" pitchFamily="18" charset="0"/>
              <a:cs typeface="Times New Roman" panose="02020603050405020304" pitchFamily="18" charset="0"/>
            </a:endParaRPr>
          </a:p>
        </cx:txPr>
      </cx:axis>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70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0331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34038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0320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90072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4876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36254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04D2-E8F1-26D5-620C-C501E3D79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7816E-1341-E28B-890E-EB6C4F0F0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08C85-02A4-8946-9C3A-3CAAE870C0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D172C-01C1-395C-331E-90E8E68E4317}"/>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15108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D605-B01B-DB01-F602-E43A8A5D9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B9D9B-8A31-7953-E6D6-290267685A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DFB0F-9228-EAB1-35A4-781A02C9A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311F6-5BF3-742A-FA20-3FE6D621BAD3}"/>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943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429EF-7DB9-B97D-4AF3-E94AE970A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79660-A435-1686-9C7F-AEC1B608B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E390D-0F18-5519-A9C8-9CD8B76AB0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A980AC-5070-A1FA-805C-2C2096DBEB8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678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6A52E-B8BE-3EAE-468E-A00A89868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BA222-7591-D3FA-E56D-99DEFC31B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D3BAC-E75E-39A6-1245-E93AA73474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FC95D-98B4-45EF-386F-B649E6A1D86D}"/>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3474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08125-3E5E-746F-0080-4D85D74E8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32083-F56D-A1E5-C592-11106251A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FEE9D0-9EC7-3F5C-4C83-64AEA80C0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E15CAC-EDC0-5A3F-64EC-06402EB0A79E}"/>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91262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496E8-1433-A578-A016-854DDE3B2D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D3C1B2-8B6E-88D5-FF61-5299EBBAD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9D78F-D8F9-4FB8-5894-18353B295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EF200-ABDD-DBC7-B38A-4ED3840D9AC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71332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496E8-1433-A578-A016-854DDE3B2D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D3C1B2-8B6E-88D5-FF61-5299EBBAD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9D78F-D8F9-4FB8-5894-18353B295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EF200-ABDD-DBC7-B38A-4ED3840D9AC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85476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7836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0687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chart" Target="../charts/chart3.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14/relationships/chartEx" Target="../charts/chartEx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jpg"/><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2536" y="45278"/>
            <a:ext cx="14630400" cy="8229600"/>
          </a:xfrm>
          <a:prstGeom prst="rect">
            <a:avLst/>
          </a:prstGeom>
          <a:solidFill>
            <a:srgbClr val="0B0C23">
              <a:alpha val="75000"/>
            </a:srgbClr>
          </a:solidFill>
          <a:ln/>
        </p:spPr>
        <p:txBody>
          <a:bodyPr/>
          <a:lstStyle/>
          <a:p>
            <a:endParaRPr lang="en-IN" dirty="0">
              <a:solidFill>
                <a:srgbClr val="FF0000"/>
              </a:solidFill>
              <a:highlight>
                <a:srgbClr val="FFFF00"/>
              </a:highlight>
            </a:endParaRPr>
          </a:p>
        </p:txBody>
      </p:sp>
      <p:sp>
        <p:nvSpPr>
          <p:cNvPr id="5" name="Text 1"/>
          <p:cNvSpPr/>
          <p:nvPr/>
        </p:nvSpPr>
        <p:spPr>
          <a:xfrm>
            <a:off x="648183" y="2176041"/>
            <a:ext cx="13452800" cy="2546430"/>
          </a:xfrm>
          <a:prstGeom prst="rect">
            <a:avLst/>
          </a:prstGeom>
          <a:noFill/>
          <a:ln/>
          <a:effectLst>
            <a:glow rad="139700">
              <a:schemeClr val="accent1">
                <a:satMod val="175000"/>
                <a:alpha val="40000"/>
              </a:schemeClr>
            </a:glow>
            <a:innerShdw blurRad="63500" dist="50800" dir="2700000">
              <a:prstClr val="black">
                <a:alpha val="50000"/>
              </a:prstClr>
            </a:innerShdw>
            <a:reflection blurRad="6350" stA="50000" endA="300" endPos="38500" dist="50800" dir="5400000" sy="-100000" algn="bl" rotWithShape="0"/>
          </a:effectLst>
        </p:spPr>
        <p:txBody>
          <a:bodyPr wrap="square" rtlCol="0" anchor="t"/>
          <a:lstStyle/>
          <a:p>
            <a:pPr marL="0" indent="0" algn="ctr">
              <a:lnSpc>
                <a:spcPts val="6561"/>
              </a:lnSpc>
              <a:buNone/>
            </a:pPr>
            <a:r>
              <a:rPr lang="en-US" sz="5400" dirty="0">
                <a:solidFill>
                  <a:srgbClr val="C6BFEE"/>
                </a:solidFill>
                <a:effectLst>
                  <a:outerShdw blurRad="38100" dist="38100" dir="2700000" algn="tl">
                    <a:srgbClr val="000000">
                      <a:alpha val="43137"/>
                    </a:srgbClr>
                  </a:outerShdw>
                </a:effectLst>
                <a:latin typeface="Times New Roman" panose="02020603050405020304" pitchFamily="18" charset="0"/>
                <a:ea typeface="Prompt" pitchFamily="34" charset="-122"/>
                <a:cs typeface="Times New Roman" panose="02020603050405020304" pitchFamily="18" charset="0"/>
              </a:rPr>
              <a:t>Coffee Shop Sales</a:t>
            </a:r>
          </a:p>
          <a:p>
            <a:pPr marL="0" indent="0" algn="ctr">
              <a:lnSpc>
                <a:spcPts val="6561"/>
              </a:lnSpc>
              <a:buNone/>
            </a:pPr>
            <a:r>
              <a:rPr lang="en-US" sz="5400" dirty="0">
                <a:solidFill>
                  <a:srgbClr val="C6BFEE"/>
                </a:solidFill>
                <a:effectLst>
                  <a:outerShdw blurRad="38100" dist="38100" dir="2700000" algn="tl">
                    <a:srgbClr val="000000">
                      <a:alpha val="43137"/>
                    </a:srgbClr>
                  </a:outerShdw>
                </a:effectLst>
                <a:latin typeface="Times New Roman" panose="02020603050405020304" pitchFamily="18" charset="0"/>
                <a:ea typeface="Prompt" pitchFamily="34" charset="-122"/>
                <a:cs typeface="Times New Roman" panose="02020603050405020304" pitchFamily="18" charset="0"/>
              </a:rPr>
              <a:t>Data Analysis</a:t>
            </a:r>
          </a:p>
          <a:p>
            <a:pPr marL="0" indent="0" algn="ctr">
              <a:lnSpc>
                <a:spcPts val="6561"/>
              </a:lnSpc>
              <a:buNone/>
            </a:pPr>
            <a:endParaRPr lang="en-US" sz="7200" dirty="0">
              <a:solidFill>
                <a:srgbClr val="C6BFEE"/>
              </a:solidFill>
              <a:effectLst>
                <a:outerShdw blurRad="38100" dist="38100" dir="2700000" algn="tl">
                  <a:srgbClr val="000000">
                    <a:alpha val="43137"/>
                  </a:srgbClr>
                </a:outerShdw>
              </a:effectLst>
              <a:latin typeface="Prompt" pitchFamily="34" charset="0"/>
              <a:cs typeface="Prompt" pitchFamily="34" charset="-120"/>
            </a:endParaRPr>
          </a:p>
        </p:txBody>
      </p:sp>
      <p:sp>
        <p:nvSpPr>
          <p:cNvPr id="14" name="Text 4">
            <a:extLst>
              <a:ext uri="{FF2B5EF4-FFF2-40B4-BE49-F238E27FC236}">
                <a16:creationId xmlns:a16="http://schemas.microsoft.com/office/drawing/2014/main" id="{A879EEEC-151C-C5D1-266E-1FC57D306880}"/>
              </a:ext>
            </a:extLst>
          </p:cNvPr>
          <p:cNvSpPr/>
          <p:nvPr/>
        </p:nvSpPr>
        <p:spPr>
          <a:xfrm>
            <a:off x="10654748" y="6251714"/>
            <a:ext cx="3446234" cy="596347"/>
          </a:xfrm>
          <a:prstGeom prst="rect">
            <a:avLst/>
          </a:prstGeom>
          <a:noFill/>
          <a:ln/>
        </p:spPr>
        <p:txBody>
          <a:bodyPr wrap="none" rtlCol="0" anchor="t"/>
          <a:lstStyle/>
          <a:p>
            <a:pPr marL="0" indent="0" algn="l">
              <a:lnSpc>
                <a:spcPts val="3062"/>
              </a:lnSpc>
              <a:buNone/>
            </a:pPr>
            <a:r>
              <a:rPr lang="en-US" sz="4000" b="1" dirty="0">
                <a:solidFill>
                  <a:srgbClr val="DAD8E9"/>
                </a:solidFill>
                <a:latin typeface="Mukta" pitchFamily="34" charset="0"/>
                <a:ea typeface="Mukta" pitchFamily="34" charset="-122"/>
                <a:cs typeface="Mukta" pitchFamily="34" charset="-120"/>
              </a:rPr>
              <a:t>Rahul Kumar</a:t>
            </a:r>
            <a:endParaRPr lang="en-US" sz="4000" dirty="0"/>
          </a:p>
        </p:txBody>
      </p:sp>
      <p:sp>
        <p:nvSpPr>
          <p:cNvPr id="15" name="Text 2">
            <a:extLst>
              <a:ext uri="{FF2B5EF4-FFF2-40B4-BE49-F238E27FC236}">
                <a16:creationId xmlns:a16="http://schemas.microsoft.com/office/drawing/2014/main" id="{70F9DBB3-22F9-7C4E-0393-B80809DF90CB}"/>
              </a:ext>
            </a:extLst>
          </p:cNvPr>
          <p:cNvSpPr/>
          <p:nvPr/>
        </p:nvSpPr>
        <p:spPr>
          <a:xfrm>
            <a:off x="10242330" y="5655364"/>
            <a:ext cx="3712210" cy="467139"/>
          </a:xfrm>
          <a:prstGeom prst="rect">
            <a:avLst/>
          </a:prstGeom>
          <a:noFill/>
          <a:ln/>
        </p:spPr>
        <p:txBody>
          <a:bodyPr wrap="square" rtlCol="0" anchor="t"/>
          <a:lstStyle/>
          <a:p>
            <a:pPr marL="0" indent="0">
              <a:lnSpc>
                <a:spcPts val="2734"/>
              </a:lnSpc>
              <a:buNone/>
            </a:pPr>
            <a:r>
              <a:rPr lang="en-US" sz="4000" dirty="0">
                <a:solidFill>
                  <a:srgbClr val="C6BFEE"/>
                </a:solidFill>
                <a:latin typeface="Prompt" pitchFamily="34" charset="0"/>
                <a:cs typeface="Prompt" pitchFamily="34" charset="-120"/>
              </a:rPr>
              <a:t>Presented by:</a:t>
            </a:r>
            <a:endParaRPr lang="en-US" sz="4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0251130" cy="516996"/>
          </a:xfrm>
          <a:prstGeom prst="rect">
            <a:avLst/>
          </a:prstGeom>
          <a:noFill/>
          <a:ln/>
        </p:spPr>
        <p:txBody>
          <a:bodyPr wrap="square" rtlCol="0" anchor="t"/>
          <a:lstStyle/>
          <a:p>
            <a:pPr marL="342900" indent="-342900">
              <a:lnSpc>
                <a:spcPts val="2734"/>
              </a:lnSpc>
              <a:buFont typeface="Wingdings" panose="05000000000000000000" pitchFamily="2" charset="2"/>
              <a:buChar char="§"/>
            </a:pP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Top 10 Revenue by Product Type</a:t>
            </a:r>
            <a:endParaRPr lang="en-US" sz="4400" dirty="0"/>
          </a:p>
        </p:txBody>
      </p:sp>
      <p:pic>
        <p:nvPicPr>
          <p:cNvPr id="19" name="Picture 18">
            <a:extLst>
              <a:ext uri="{FF2B5EF4-FFF2-40B4-BE49-F238E27FC236}">
                <a16:creationId xmlns:a16="http://schemas.microsoft.com/office/drawing/2014/main" id="{68AF777B-F04B-D471-9530-8B244EBA1454}"/>
              </a:ext>
            </a:extLst>
          </p:cNvPr>
          <p:cNvPicPr>
            <a:picLocks noChangeAspect="1"/>
          </p:cNvPicPr>
          <p:nvPr/>
        </p:nvPicPr>
        <p:blipFill>
          <a:blip r:embed="rId4"/>
          <a:stretch>
            <a:fillRect/>
          </a:stretch>
        </p:blipFill>
        <p:spPr>
          <a:xfrm>
            <a:off x="13157200" y="201612"/>
            <a:ext cx="1371600" cy="1019175"/>
          </a:xfrm>
          <a:prstGeom prst="rect">
            <a:avLst/>
          </a:prstGeom>
        </p:spPr>
      </p:pic>
      <p:graphicFrame>
        <p:nvGraphicFramePr>
          <p:cNvPr id="6" name="Chart 5">
            <a:extLst>
              <a:ext uri="{FF2B5EF4-FFF2-40B4-BE49-F238E27FC236}">
                <a16:creationId xmlns:a16="http://schemas.microsoft.com/office/drawing/2014/main" id="{B30BE69E-B861-93CA-0542-7D46E02F412A}"/>
              </a:ext>
            </a:extLst>
          </p:cNvPr>
          <p:cNvGraphicFramePr>
            <a:graphicFrameLocks/>
          </p:cNvGraphicFramePr>
          <p:nvPr>
            <p:extLst>
              <p:ext uri="{D42A27DB-BD31-4B8C-83A1-F6EECF244321}">
                <p14:modId xmlns:p14="http://schemas.microsoft.com/office/powerpoint/2010/main" val="3957599536"/>
              </p:ext>
            </p:extLst>
          </p:nvPr>
        </p:nvGraphicFramePr>
        <p:xfrm>
          <a:off x="6731393" y="2198102"/>
          <a:ext cx="7797408" cy="4857261"/>
        </p:xfrm>
        <a:graphic>
          <a:graphicData uri="http://schemas.openxmlformats.org/drawingml/2006/chart">
            <c:chart xmlns:c="http://schemas.openxmlformats.org/drawingml/2006/chart" xmlns:r="http://schemas.openxmlformats.org/officeDocument/2006/relationships" r:id="rId5"/>
          </a:graphicData>
        </a:graphic>
      </p:graphicFrame>
      <p:pic>
        <p:nvPicPr>
          <p:cNvPr id="10" name="Picture 9">
            <a:extLst>
              <a:ext uri="{FF2B5EF4-FFF2-40B4-BE49-F238E27FC236}">
                <a16:creationId xmlns:a16="http://schemas.microsoft.com/office/drawing/2014/main" id="{9D633F2C-6ED7-DA03-1E86-C075B4444FD9}"/>
              </a:ext>
            </a:extLst>
          </p:cNvPr>
          <p:cNvPicPr>
            <a:picLocks noChangeAspect="1"/>
          </p:cNvPicPr>
          <p:nvPr/>
        </p:nvPicPr>
        <p:blipFill>
          <a:blip r:embed="rId6"/>
          <a:stretch>
            <a:fillRect/>
          </a:stretch>
        </p:blipFill>
        <p:spPr>
          <a:xfrm>
            <a:off x="764101" y="4083149"/>
            <a:ext cx="5913425" cy="2972215"/>
          </a:xfrm>
          <a:prstGeom prst="rect">
            <a:avLst/>
          </a:prstGeom>
        </p:spPr>
      </p:pic>
      <p:pic>
        <p:nvPicPr>
          <p:cNvPr id="9" name="Picture 8">
            <a:extLst>
              <a:ext uri="{FF2B5EF4-FFF2-40B4-BE49-F238E27FC236}">
                <a16:creationId xmlns:a16="http://schemas.microsoft.com/office/drawing/2014/main" id="{CDE02E09-4434-6399-5B42-CEA303812937}"/>
              </a:ext>
            </a:extLst>
          </p:cNvPr>
          <p:cNvPicPr>
            <a:picLocks noChangeAspect="1"/>
          </p:cNvPicPr>
          <p:nvPr/>
        </p:nvPicPr>
        <p:blipFill>
          <a:blip r:embed="rId7"/>
          <a:stretch>
            <a:fillRect/>
          </a:stretch>
        </p:blipFill>
        <p:spPr>
          <a:xfrm>
            <a:off x="683645" y="1618587"/>
            <a:ext cx="6020640" cy="2391109"/>
          </a:xfrm>
          <a:prstGeom prst="rect">
            <a:avLst/>
          </a:prstGeom>
        </p:spPr>
      </p:pic>
    </p:spTree>
    <p:extLst>
      <p:ext uri="{BB962C8B-B14F-4D97-AF65-F5344CB8AC3E}">
        <p14:creationId xmlns:p14="http://schemas.microsoft.com/office/powerpoint/2010/main" val="427959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101600"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a:lnSpc>
                <a:spcPts val="2734"/>
              </a:lnSpc>
            </a:pP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Top 5 Bakery Items Performance:</a:t>
            </a:r>
            <a:endParaRPr lang="en-US" sz="4400" dirty="0"/>
          </a:p>
        </p:txBody>
      </p:sp>
      <p:pic>
        <p:nvPicPr>
          <p:cNvPr id="13" name="Picture 12">
            <a:extLst>
              <a:ext uri="{FF2B5EF4-FFF2-40B4-BE49-F238E27FC236}">
                <a16:creationId xmlns:a16="http://schemas.microsoft.com/office/drawing/2014/main" id="{5A4A5465-7C11-F4A4-7FBA-0F999EF37F29}"/>
              </a:ext>
            </a:extLst>
          </p:cNvPr>
          <p:cNvPicPr>
            <a:picLocks noChangeAspect="1"/>
          </p:cNvPicPr>
          <p:nvPr/>
        </p:nvPicPr>
        <p:blipFill>
          <a:blip r:embed="rId4"/>
          <a:stretch>
            <a:fillRect/>
          </a:stretch>
        </p:blipFill>
        <p:spPr>
          <a:xfrm>
            <a:off x="13157200" y="201612"/>
            <a:ext cx="1371600" cy="1019175"/>
          </a:xfrm>
          <a:prstGeom prst="rect">
            <a:avLst/>
          </a:prstGeom>
        </p:spPr>
      </p:pic>
      <p:pic>
        <p:nvPicPr>
          <p:cNvPr id="10" name="Picture 9">
            <a:extLst>
              <a:ext uri="{FF2B5EF4-FFF2-40B4-BE49-F238E27FC236}">
                <a16:creationId xmlns:a16="http://schemas.microsoft.com/office/drawing/2014/main" id="{3412A0BE-FADA-31B2-AAF4-D91977B215BF}"/>
              </a:ext>
            </a:extLst>
          </p:cNvPr>
          <p:cNvPicPr>
            <a:picLocks noChangeAspect="1"/>
          </p:cNvPicPr>
          <p:nvPr/>
        </p:nvPicPr>
        <p:blipFill>
          <a:blip r:embed="rId5"/>
          <a:stretch>
            <a:fillRect/>
          </a:stretch>
        </p:blipFill>
        <p:spPr>
          <a:xfrm>
            <a:off x="669118" y="1602630"/>
            <a:ext cx="7512355" cy="2191056"/>
          </a:xfrm>
          <a:prstGeom prst="rect">
            <a:avLst/>
          </a:prstGeom>
        </p:spPr>
      </p:pic>
      <p:pic>
        <p:nvPicPr>
          <p:cNvPr id="15" name="Picture 14">
            <a:extLst>
              <a:ext uri="{FF2B5EF4-FFF2-40B4-BE49-F238E27FC236}">
                <a16:creationId xmlns:a16="http://schemas.microsoft.com/office/drawing/2014/main" id="{72FFD620-A907-826C-BC93-C21B347E3EAB}"/>
              </a:ext>
            </a:extLst>
          </p:cNvPr>
          <p:cNvPicPr>
            <a:picLocks noChangeAspect="1"/>
          </p:cNvPicPr>
          <p:nvPr/>
        </p:nvPicPr>
        <p:blipFill>
          <a:blip r:embed="rId6"/>
          <a:stretch>
            <a:fillRect/>
          </a:stretch>
        </p:blipFill>
        <p:spPr>
          <a:xfrm>
            <a:off x="669117" y="4435915"/>
            <a:ext cx="7512355" cy="3024428"/>
          </a:xfrm>
          <a:prstGeom prst="rect">
            <a:avLst/>
          </a:prstGeom>
        </p:spPr>
      </p:pic>
      <p:graphicFrame>
        <p:nvGraphicFramePr>
          <p:cNvPr id="7" name="Chart 6">
            <a:extLst>
              <a:ext uri="{FF2B5EF4-FFF2-40B4-BE49-F238E27FC236}">
                <a16:creationId xmlns:a16="http://schemas.microsoft.com/office/drawing/2014/main" id="{8C712E80-0DBD-0E20-E5CC-59B825EEFD13}"/>
              </a:ext>
            </a:extLst>
          </p:cNvPr>
          <p:cNvGraphicFramePr>
            <a:graphicFrameLocks/>
          </p:cNvGraphicFramePr>
          <p:nvPr>
            <p:extLst>
              <p:ext uri="{D42A27DB-BD31-4B8C-83A1-F6EECF244321}">
                <p14:modId xmlns:p14="http://schemas.microsoft.com/office/powerpoint/2010/main" val="1949656150"/>
              </p:ext>
            </p:extLst>
          </p:nvPr>
        </p:nvGraphicFramePr>
        <p:xfrm>
          <a:off x="8919028" y="1970348"/>
          <a:ext cx="5609771" cy="480561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24061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377957" y="-17709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a:lnSpc>
                <a:spcPts val="2734"/>
              </a:lnSpc>
            </a:pP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ea typeface="Prompt" pitchFamily="34" charset="-122"/>
                <a:cs typeface="Prompt" pitchFamily="34" charset="-120"/>
              </a:rPr>
              <a:t>Top 5 Time-Based Sales Patterns:</a:t>
            </a:r>
          </a:p>
          <a:p>
            <a:pPr marL="0" indent="0">
              <a:lnSpc>
                <a:spcPts val="2734"/>
              </a:lnSpc>
              <a:buNone/>
            </a:pPr>
            <a:endParaRPr lang="en-US" sz="4400" dirty="0"/>
          </a:p>
        </p:txBody>
      </p:sp>
      <p:pic>
        <p:nvPicPr>
          <p:cNvPr id="15" name="Picture 14">
            <a:extLst>
              <a:ext uri="{FF2B5EF4-FFF2-40B4-BE49-F238E27FC236}">
                <a16:creationId xmlns:a16="http://schemas.microsoft.com/office/drawing/2014/main" id="{1D183125-E25F-54BE-5C22-9FBAF83C496D}"/>
              </a:ext>
            </a:extLst>
          </p:cNvPr>
          <p:cNvPicPr>
            <a:picLocks noChangeAspect="1"/>
          </p:cNvPicPr>
          <p:nvPr/>
        </p:nvPicPr>
        <p:blipFill>
          <a:blip r:embed="rId4"/>
          <a:stretch>
            <a:fillRect/>
          </a:stretch>
        </p:blipFill>
        <p:spPr>
          <a:xfrm>
            <a:off x="13157200" y="201612"/>
            <a:ext cx="1371600" cy="1019175"/>
          </a:xfrm>
          <a:prstGeom prst="rect">
            <a:avLst/>
          </a:prstGeom>
        </p:spPr>
      </p:pic>
      <mc:AlternateContent xmlns:mc="http://schemas.openxmlformats.org/markup-compatibility/2006" xmlns:cx2="http://schemas.microsoft.com/office/drawing/2015/10/21/chartex">
        <mc:Choice Requires="cx2">
          <p:graphicFrame>
            <p:nvGraphicFramePr>
              <p:cNvPr id="6" name="Chart 5">
                <a:extLst>
                  <a:ext uri="{FF2B5EF4-FFF2-40B4-BE49-F238E27FC236}">
                    <a16:creationId xmlns:a16="http://schemas.microsoft.com/office/drawing/2014/main" id="{95053410-CB6D-8F87-B022-2AB66C65F480}"/>
                  </a:ext>
                </a:extLst>
              </p:cNvPr>
              <p:cNvGraphicFramePr/>
              <p:nvPr>
                <p:extLst>
                  <p:ext uri="{D42A27DB-BD31-4B8C-83A1-F6EECF244321}">
                    <p14:modId xmlns:p14="http://schemas.microsoft.com/office/powerpoint/2010/main" val="872175062"/>
                  </p:ext>
                </p:extLst>
              </p:nvPr>
            </p:nvGraphicFramePr>
            <p:xfrm>
              <a:off x="7756745" y="1397881"/>
              <a:ext cx="6495698" cy="305120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Chart 5">
                <a:extLst>
                  <a:ext uri="{FF2B5EF4-FFF2-40B4-BE49-F238E27FC236}">
                    <a16:creationId xmlns:a16="http://schemas.microsoft.com/office/drawing/2014/main" id="{95053410-CB6D-8F87-B022-2AB66C65F480}"/>
                  </a:ext>
                </a:extLst>
              </p:cNvPr>
              <p:cNvPicPr>
                <a:picLocks noGrp="1" noRot="1" noChangeAspect="1" noMove="1" noResize="1" noEditPoints="1" noAdjustHandles="1" noChangeArrowheads="1" noChangeShapeType="1"/>
              </p:cNvPicPr>
              <p:nvPr/>
            </p:nvPicPr>
            <p:blipFill>
              <a:blip r:embed="rId6"/>
              <a:stretch>
                <a:fillRect/>
              </a:stretch>
            </p:blipFill>
            <p:spPr>
              <a:xfrm>
                <a:off x="7756745" y="1397881"/>
                <a:ext cx="6495698" cy="3051209"/>
              </a:xfrm>
              <a:prstGeom prst="rect">
                <a:avLst/>
              </a:prstGeom>
            </p:spPr>
          </p:pic>
        </mc:Fallback>
      </mc:AlternateContent>
      <p:pic>
        <p:nvPicPr>
          <p:cNvPr id="9" name="Picture 8">
            <a:extLst>
              <a:ext uri="{FF2B5EF4-FFF2-40B4-BE49-F238E27FC236}">
                <a16:creationId xmlns:a16="http://schemas.microsoft.com/office/drawing/2014/main" id="{DF2D1B98-DFEA-4B73-F75E-045270C148E1}"/>
              </a:ext>
            </a:extLst>
          </p:cNvPr>
          <p:cNvPicPr>
            <a:picLocks noChangeAspect="1"/>
          </p:cNvPicPr>
          <p:nvPr/>
        </p:nvPicPr>
        <p:blipFill>
          <a:blip r:embed="rId7"/>
          <a:stretch>
            <a:fillRect/>
          </a:stretch>
        </p:blipFill>
        <p:spPr>
          <a:xfrm>
            <a:off x="597962" y="1427817"/>
            <a:ext cx="7087628" cy="2172003"/>
          </a:xfrm>
          <a:prstGeom prst="rect">
            <a:avLst/>
          </a:prstGeom>
        </p:spPr>
      </p:pic>
      <p:pic>
        <p:nvPicPr>
          <p:cNvPr id="12" name="Picture 11">
            <a:extLst>
              <a:ext uri="{FF2B5EF4-FFF2-40B4-BE49-F238E27FC236}">
                <a16:creationId xmlns:a16="http://schemas.microsoft.com/office/drawing/2014/main" id="{35426D36-3754-CE78-837B-443108030E72}"/>
              </a:ext>
            </a:extLst>
          </p:cNvPr>
          <p:cNvPicPr>
            <a:picLocks noChangeAspect="1"/>
          </p:cNvPicPr>
          <p:nvPr/>
        </p:nvPicPr>
        <p:blipFill>
          <a:blip r:embed="rId8"/>
          <a:stretch>
            <a:fillRect/>
          </a:stretch>
        </p:blipFill>
        <p:spPr>
          <a:xfrm>
            <a:off x="669118" y="5263281"/>
            <a:ext cx="5315692" cy="1800476"/>
          </a:xfrm>
          <a:prstGeom prst="rect">
            <a:avLst/>
          </a:prstGeom>
        </p:spPr>
      </p:pic>
    </p:spTree>
    <p:extLst>
      <p:ext uri="{BB962C8B-B14F-4D97-AF65-F5344CB8AC3E}">
        <p14:creationId xmlns:p14="http://schemas.microsoft.com/office/powerpoint/2010/main" val="352157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101600" y="0"/>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400" dirty="0">
                <a:solidFill>
                  <a:srgbClr val="C6BFEE"/>
                </a:solidFill>
                <a:latin typeface="Prompt" pitchFamily="34" charset="0"/>
                <a:ea typeface="Prompt" pitchFamily="34" charset="-122"/>
                <a:cs typeface="Prompt" pitchFamily="34" charset="-120"/>
              </a:rPr>
              <a:t>The Store Performance Comparison in Coffee Shop Sales</a:t>
            </a:r>
          </a:p>
          <a:p>
            <a:pPr>
              <a:lnSpc>
                <a:spcPts val="2734"/>
              </a:lnSpc>
            </a:pPr>
            <a:endParaRPr lang="en-US" sz="2400" dirty="0">
              <a:solidFill>
                <a:srgbClr val="C6BFEE"/>
              </a:solidFill>
              <a:latin typeface="Prompt" pitchFamily="34" charset="0"/>
              <a:ea typeface="Prompt" pitchFamily="34" charset="-122"/>
              <a:cs typeface="Prompt" pitchFamily="34" charset="-12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ea typeface="Prompt" pitchFamily="34" charset="-122"/>
                <a:cs typeface="Prompt" pitchFamily="34" charset="-120"/>
              </a:rPr>
              <a:t>Store Performance Comparison:</a:t>
            </a:r>
            <a:endParaRPr lang="en-US" sz="4400" dirty="0"/>
          </a:p>
        </p:txBody>
      </p:sp>
      <p:graphicFrame>
        <p:nvGraphicFramePr>
          <p:cNvPr id="12" name="Chart 11">
            <a:extLst>
              <a:ext uri="{FF2B5EF4-FFF2-40B4-BE49-F238E27FC236}">
                <a16:creationId xmlns:a16="http://schemas.microsoft.com/office/drawing/2014/main" id="{75C92560-5C6E-B0DB-9473-BAD68146183D}"/>
              </a:ext>
            </a:extLst>
          </p:cNvPr>
          <p:cNvGraphicFramePr>
            <a:graphicFrameLocks/>
          </p:cNvGraphicFramePr>
          <p:nvPr/>
        </p:nvGraphicFramePr>
        <p:xfrm>
          <a:off x="8336199" y="2379504"/>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7" name="Picture 16">
            <a:extLst>
              <a:ext uri="{FF2B5EF4-FFF2-40B4-BE49-F238E27FC236}">
                <a16:creationId xmlns:a16="http://schemas.microsoft.com/office/drawing/2014/main" id="{D845B576-EE03-FF73-4227-B9C237EE30F4}"/>
              </a:ext>
            </a:extLst>
          </p:cNvPr>
          <p:cNvPicPr>
            <a:picLocks noChangeAspect="1"/>
          </p:cNvPicPr>
          <p:nvPr/>
        </p:nvPicPr>
        <p:blipFill>
          <a:blip r:embed="rId5"/>
          <a:stretch>
            <a:fillRect/>
          </a:stretch>
        </p:blipFill>
        <p:spPr>
          <a:xfrm>
            <a:off x="13157200" y="201612"/>
            <a:ext cx="1371600" cy="1019175"/>
          </a:xfrm>
          <a:prstGeom prst="rect">
            <a:avLst/>
          </a:prstGeom>
        </p:spPr>
      </p:pic>
      <p:pic>
        <p:nvPicPr>
          <p:cNvPr id="7" name="Picture 6">
            <a:extLst>
              <a:ext uri="{FF2B5EF4-FFF2-40B4-BE49-F238E27FC236}">
                <a16:creationId xmlns:a16="http://schemas.microsoft.com/office/drawing/2014/main" id="{C6833C60-5357-BAF7-8A9C-8EB95EA4F343}"/>
              </a:ext>
            </a:extLst>
          </p:cNvPr>
          <p:cNvPicPr>
            <a:picLocks noChangeAspect="1"/>
          </p:cNvPicPr>
          <p:nvPr/>
        </p:nvPicPr>
        <p:blipFill>
          <a:blip r:embed="rId6"/>
          <a:stretch>
            <a:fillRect/>
          </a:stretch>
        </p:blipFill>
        <p:spPr>
          <a:xfrm>
            <a:off x="343546" y="2443165"/>
            <a:ext cx="6870054" cy="2562583"/>
          </a:xfrm>
          <a:prstGeom prst="rect">
            <a:avLst/>
          </a:prstGeom>
        </p:spPr>
      </p:pic>
      <p:pic>
        <p:nvPicPr>
          <p:cNvPr id="9" name="Picture 8">
            <a:extLst>
              <a:ext uri="{FF2B5EF4-FFF2-40B4-BE49-F238E27FC236}">
                <a16:creationId xmlns:a16="http://schemas.microsoft.com/office/drawing/2014/main" id="{A788EB24-09FA-A25E-E977-E9C3CF359DFC}"/>
              </a:ext>
            </a:extLst>
          </p:cNvPr>
          <p:cNvPicPr>
            <a:picLocks noChangeAspect="1"/>
          </p:cNvPicPr>
          <p:nvPr/>
        </p:nvPicPr>
        <p:blipFill>
          <a:blip r:embed="rId7"/>
          <a:stretch>
            <a:fillRect/>
          </a:stretch>
        </p:blipFill>
        <p:spPr>
          <a:xfrm>
            <a:off x="343546" y="5334326"/>
            <a:ext cx="6982799" cy="1590897"/>
          </a:xfrm>
          <a:prstGeom prst="rect">
            <a:avLst/>
          </a:prstGeom>
        </p:spPr>
      </p:pic>
      <p:graphicFrame>
        <p:nvGraphicFramePr>
          <p:cNvPr id="10" name="Chart 9">
            <a:extLst>
              <a:ext uri="{FF2B5EF4-FFF2-40B4-BE49-F238E27FC236}">
                <a16:creationId xmlns:a16="http://schemas.microsoft.com/office/drawing/2014/main" id="{6C7ABB9D-7C4A-47A6-6963-F274A6A00427}"/>
              </a:ext>
            </a:extLst>
          </p:cNvPr>
          <p:cNvGraphicFramePr>
            <a:graphicFrameLocks/>
          </p:cNvGraphicFramePr>
          <p:nvPr>
            <p:extLst>
              <p:ext uri="{D42A27DB-BD31-4B8C-83A1-F6EECF244321}">
                <p14:modId xmlns:p14="http://schemas.microsoft.com/office/powerpoint/2010/main" val="81343421"/>
              </p:ext>
            </p:extLst>
          </p:nvPr>
        </p:nvGraphicFramePr>
        <p:xfrm>
          <a:off x="7808904" y="2105140"/>
          <a:ext cx="6508980" cy="307011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27607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0" y="100806"/>
            <a:ext cx="14630400" cy="8027988"/>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943902"/>
            <a:ext cx="11995848" cy="5408683"/>
          </a:xfrm>
          <a:prstGeom prst="rect">
            <a:avLst/>
          </a:prstGeom>
          <a:noFill/>
          <a:ln/>
        </p:spPr>
        <p:txBody>
          <a:bodyPr wrap="square" rtlCol="0" anchor="t"/>
          <a:lstStyle/>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Sales Volume Trends:</a:t>
            </a:r>
          </a:p>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Daily and Weekly Patterns: Analysis might reveal peak sales times during the day, such as morning hours (7 AM - 9 AM) and mid-afternoon (2 PM - 4 PM). Additionally, weekends might show higher sales volumes compared to weekdays.</a:t>
            </a:r>
          </a:p>
          <a:p>
            <a:pPr marL="342900" indent="-342900" algn="just">
              <a:lnSpc>
                <a:spcPts val="2734"/>
              </a:lnSpc>
              <a:buFont typeface="Wingdings" panose="05000000000000000000" pitchFamily="2" charset="2"/>
              <a:buChar char="§"/>
            </a:pPr>
            <a:endParaRPr lang="en-US" sz="24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Monthly and Seasonal Trends: Sales could show significant increases during colder months (fall and winter) as people consume more hot beverages.</a:t>
            </a:r>
          </a:p>
          <a:p>
            <a:pPr marL="342900" indent="-342900" algn="just">
              <a:lnSpc>
                <a:spcPts val="2734"/>
              </a:lnSpc>
              <a:buFont typeface="Wingdings" panose="05000000000000000000" pitchFamily="2" charset="2"/>
              <a:buChar char="§"/>
            </a:pPr>
            <a:endParaRPr lang="en-US" sz="24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Product Performance:</a:t>
            </a:r>
          </a:p>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Best-Selling Products: Certain categories such as lattes, cappuccinos, and espressos might consistently be top sellers.</a:t>
            </a:r>
          </a:p>
          <a:p>
            <a:pPr marL="342900" indent="-342900" algn="just">
              <a:lnSpc>
                <a:spcPts val="2734"/>
              </a:lnSpc>
              <a:buFont typeface="Wingdings" panose="05000000000000000000" pitchFamily="2" charset="2"/>
              <a:buChar char="§"/>
            </a:pPr>
            <a:endParaRPr lang="en-US" sz="24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indent="-342900" algn="just">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Underperforming Items: Some products may show low sales figures, indicating potential areas for menu optimization or marketing efforts.</a:t>
            </a: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000" dirty="0">
                <a:solidFill>
                  <a:srgbClr val="C6BFEE"/>
                </a:solidFill>
                <a:latin typeface="Times New Roman" panose="02020603050405020304" pitchFamily="18" charset="0"/>
                <a:cs typeface="Times New Roman" panose="02020603050405020304" pitchFamily="18" charset="0"/>
              </a:rPr>
              <a:t>Findings from the Analysis of Coffee Shop Sales</a:t>
            </a:r>
            <a:endParaRPr lang="en-US" sz="4000"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75C92560-5C6E-B0DB-9473-BAD68146183D}"/>
              </a:ext>
            </a:extLst>
          </p:cNvPr>
          <p:cNvGraphicFramePr>
            <a:graphicFrameLocks/>
          </p:cNvGraphicFramePr>
          <p:nvPr/>
        </p:nvGraphicFramePr>
        <p:xfrm>
          <a:off x="8336199" y="2379504"/>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AD4314B7-B24E-9DE5-F1E2-BB4F1DF58A85}"/>
              </a:ext>
            </a:extLst>
          </p:cNvPr>
          <p:cNvPicPr>
            <a:picLocks noChangeAspect="1"/>
          </p:cNvPicPr>
          <p:nvPr/>
        </p:nvPicPr>
        <p:blipFill>
          <a:blip r:embed="rId5"/>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506540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39"/>
            <a:ext cx="11995848" cy="5357063"/>
          </a:xfrm>
          <a:prstGeom prst="rect">
            <a:avLst/>
          </a:prstGeom>
          <a:noFill/>
          <a:ln/>
        </p:spPr>
        <p:txBody>
          <a:bodyPr wrap="square" rtlCol="0" anchor="t"/>
          <a:lstStyle/>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Customer Purchase Behavior:</a:t>
            </a:r>
          </a:p>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Transaction Size: Average transaction quantity might indicate typical customer purchase behavior (e.g., buying one coffee vs. multiple items).</a:t>
            </a:r>
          </a:p>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Bundling Trends: Identifying common product pairings, such as coffee with pastries, which could inform strategic bundling and promotions.</a:t>
            </a:r>
          </a:p>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Revenue and Profitability:</a:t>
            </a:r>
          </a:p>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High-Revenue Products: Identifying which products contribute most to overall revenue, providing insight into focusing marketing and inventory efforts.</a:t>
            </a:r>
          </a:p>
          <a:p>
            <a:pPr marL="342900" indent="-342900" algn="just">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Profit Margins: Analyzing unit prices against costs to determine high-margin items, optimizing the product mix for better profitability.</a:t>
            </a: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000" dirty="0">
                <a:solidFill>
                  <a:srgbClr val="C6BFEE"/>
                </a:solidFill>
                <a:latin typeface="Times New Roman" panose="02020603050405020304" pitchFamily="18" charset="0"/>
                <a:cs typeface="Times New Roman" panose="02020603050405020304" pitchFamily="18" charset="0"/>
              </a:rPr>
              <a:t>Findings from the Analysis of Coffee Shop Sales</a:t>
            </a:r>
            <a:endParaRPr lang="en-US"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6BEFAE-45E2-B1A9-4A39-3830DA207081}"/>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0159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F2A37-065A-AED8-888A-9C156245D10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13578A3-56C0-264F-1FB1-5FA9ABD897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D367CC6-8EF4-D61C-BB01-7D13E162BA19}"/>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2DDB55DE-95A7-0872-D688-8AAB1BFCCEBF}"/>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649ECE1F-8AD2-4490-D9A8-771E23F3D22F}"/>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82AF5876-9927-2394-0E15-9CE839C0B33A}"/>
              </a:ext>
            </a:extLst>
          </p:cNvPr>
          <p:cNvSpPr/>
          <p:nvPr/>
        </p:nvSpPr>
        <p:spPr>
          <a:xfrm>
            <a:off x="963741" y="855974"/>
            <a:ext cx="5573693" cy="694373"/>
          </a:xfrm>
          <a:prstGeom prst="rect">
            <a:avLst/>
          </a:prstGeom>
          <a:noFill/>
          <a:ln/>
        </p:spPr>
        <p:txBody>
          <a:bodyPr wrap="none" rtlCol="0" anchor="t"/>
          <a:lstStyle/>
          <a:p>
            <a:pPr marL="0" indent="0">
              <a:lnSpc>
                <a:spcPts val="5468"/>
              </a:lnSpc>
              <a:buNone/>
            </a:pP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Conclusion</a:t>
            </a:r>
            <a:endParaRPr lang="en-US" sz="40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BFF7DA8E-40DD-8141-2294-4302505D218D}"/>
              </a:ext>
            </a:extLst>
          </p:cNvPr>
          <p:cNvSpPr/>
          <p:nvPr/>
        </p:nvSpPr>
        <p:spPr>
          <a:xfrm>
            <a:off x="2979777" y="4006691"/>
            <a:ext cx="9543527"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0" name="TextBox 9">
            <a:extLst>
              <a:ext uri="{FF2B5EF4-FFF2-40B4-BE49-F238E27FC236}">
                <a16:creationId xmlns:a16="http://schemas.microsoft.com/office/drawing/2014/main" id="{E29A1CDD-3FAD-9EC7-5EBB-6A189BEA338D}"/>
              </a:ext>
            </a:extLst>
          </p:cNvPr>
          <p:cNvSpPr txBox="1"/>
          <p:nvPr/>
        </p:nvSpPr>
        <p:spPr>
          <a:xfrm>
            <a:off x="1282261" y="2175641"/>
            <a:ext cx="12833131" cy="2795958"/>
          </a:xfrm>
          <a:prstGeom prst="rect">
            <a:avLst/>
          </a:prstGeom>
          <a:noFill/>
        </p:spPr>
        <p:txBody>
          <a:bodyPr wrap="square" rtlCol="0">
            <a:spAutoFit/>
          </a:bodyPr>
          <a:lstStyle/>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Conclusion:</a:t>
            </a:r>
          </a:p>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The analysis of coffee shop sales provides valuable insights into sales trends, product performance, customer behavior, and profitability. These findings can guide strategic decisions in inventory management, marketing, pricing strategies, and overall business operations to enhance customer satisfaction and drive business growth.</a:t>
            </a:r>
          </a:p>
        </p:txBody>
      </p:sp>
      <p:pic>
        <p:nvPicPr>
          <p:cNvPr id="11" name="Picture 10">
            <a:extLst>
              <a:ext uri="{FF2B5EF4-FFF2-40B4-BE49-F238E27FC236}">
                <a16:creationId xmlns:a16="http://schemas.microsoft.com/office/drawing/2014/main" id="{3BC6AAED-F8C6-7D3B-EAE5-0AF169F52D5E}"/>
              </a:ext>
            </a:extLst>
          </p:cNvPr>
          <p:cNvPicPr>
            <a:picLocks noChangeAspect="1"/>
          </p:cNvPicPr>
          <p:nvPr/>
        </p:nvPicPr>
        <p:blipFill>
          <a:blip r:embed="rId5"/>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22888600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0636-01B1-5131-6A24-029F06986C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5ECA1A-BD5A-CC3F-C1FB-D6C5A4B2530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2C4D17A-042D-23FC-31F8-D57199CA8DBB}"/>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420CFD2E-C606-BCF6-C377-956D11040712}"/>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AC6127F3-8F71-DC85-FC73-887680854A24}"/>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B626700B-419A-E63B-3A21-993AD61C710C}"/>
              </a:ext>
            </a:extLst>
          </p:cNvPr>
          <p:cNvSpPr/>
          <p:nvPr/>
        </p:nvSpPr>
        <p:spPr>
          <a:xfrm>
            <a:off x="3260035" y="3515939"/>
            <a:ext cx="10436087" cy="1828800"/>
          </a:xfrm>
          <a:prstGeom prst="rect">
            <a:avLst/>
          </a:prstGeom>
          <a:noFill/>
          <a:ln/>
        </p:spPr>
        <p:txBody>
          <a:bodyPr wrap="none" rtlCol="0" anchor="t"/>
          <a:lstStyle/>
          <a:p>
            <a:pPr marL="0" indent="0">
              <a:lnSpc>
                <a:spcPts val="5468"/>
              </a:lnSpc>
              <a:buNone/>
            </a:pPr>
            <a:r>
              <a:rPr lang="en-US" sz="9600" dirty="0">
                <a:solidFill>
                  <a:srgbClr val="C6BFEE"/>
                </a:solidFill>
                <a:latin typeface="Prompt" pitchFamily="34" charset="0"/>
                <a:ea typeface="Prompt" pitchFamily="34" charset="-122"/>
                <a:cs typeface="Prompt" pitchFamily="34" charset="-120"/>
              </a:rPr>
              <a:t>Thank you!</a:t>
            </a:r>
            <a:endParaRPr lang="en-US" sz="9600" dirty="0"/>
          </a:p>
        </p:txBody>
      </p:sp>
    </p:spTree>
    <p:extLst>
      <p:ext uri="{BB962C8B-B14F-4D97-AF65-F5344CB8AC3E}">
        <p14:creationId xmlns:p14="http://schemas.microsoft.com/office/powerpoint/2010/main" val="150277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A0928-F1CA-A641-73F2-86D5F5F7C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6B7B66C-A085-14D0-E296-573F78D8533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6C91D7D-D48E-3B28-0AF6-41F1CC412C4C}"/>
              </a:ext>
            </a:extLst>
          </p:cNvPr>
          <p:cNvSpPr/>
          <p:nvPr/>
        </p:nvSpPr>
        <p:spPr>
          <a:xfrm>
            <a:off x="0" y="-30361"/>
            <a:ext cx="14630400" cy="8229600"/>
          </a:xfrm>
          <a:prstGeom prst="rect">
            <a:avLst/>
          </a:prstGeom>
          <a:solidFill>
            <a:srgbClr val="0B0C23">
              <a:alpha val="75000"/>
            </a:srgbClr>
          </a:solidFill>
          <a:ln/>
        </p:spPr>
      </p:sp>
      <p:sp>
        <p:nvSpPr>
          <p:cNvPr id="5" name="Text 1">
            <a:extLst>
              <a:ext uri="{FF2B5EF4-FFF2-40B4-BE49-F238E27FC236}">
                <a16:creationId xmlns:a16="http://schemas.microsoft.com/office/drawing/2014/main" id="{63DD2E30-805E-7C57-88C0-BE8F4687FA10}"/>
              </a:ext>
            </a:extLst>
          </p:cNvPr>
          <p:cNvSpPr/>
          <p:nvPr/>
        </p:nvSpPr>
        <p:spPr>
          <a:xfrm>
            <a:off x="833199" y="1496468"/>
            <a:ext cx="7477601" cy="1431927"/>
          </a:xfrm>
          <a:prstGeom prst="rect">
            <a:avLst/>
          </a:prstGeom>
          <a:noFill/>
          <a:ln/>
        </p:spPr>
        <p:txBody>
          <a:bodyPr wrap="square" rtlCol="0" anchor="t"/>
          <a:lstStyle/>
          <a:p>
            <a:pPr marL="0" indent="0">
              <a:lnSpc>
                <a:spcPts val="6561"/>
              </a:lnSpc>
              <a:buNone/>
            </a:pP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30D803C2-7F53-8C68-15E6-A6C4D508EBC4}"/>
              </a:ext>
            </a:extLst>
          </p:cNvPr>
          <p:cNvSpPr/>
          <p:nvPr/>
        </p:nvSpPr>
        <p:spPr>
          <a:xfrm>
            <a:off x="833199" y="2500132"/>
            <a:ext cx="11968401" cy="4537276"/>
          </a:xfrm>
          <a:prstGeom prst="rect">
            <a:avLst/>
          </a:prstGeom>
          <a:noFill/>
          <a:ln/>
        </p:spPr>
        <p:txBody>
          <a:bodyPr wrap="square" rtlCol="0" anchor="t"/>
          <a:lstStyle/>
          <a:p>
            <a:pPr marL="0" indent="0" algn="just">
              <a:lnSpc>
                <a:spcPct val="150000"/>
              </a:lnSpc>
              <a:buNone/>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The Coffee Shop Sales Analysis project is designed to provide a comprehensive understanding of the sales performance of a multi-location coffee shop chain. This project utilizes detailed transaction data to uncover insights into customer preferences, sales trends, and product performance. The dataset includes various attributes such as transaction ID, date, time, quantity, store ID, location, product ID, unit price, product category, product type, and product details.</a:t>
            </a:r>
            <a:endParaRPr lang="en-US" sz="2400"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92149DD0-4901-B08E-7D59-84A4340D3A10}"/>
              </a:ext>
            </a:extLst>
          </p:cNvPr>
          <p:cNvSpPr/>
          <p:nvPr/>
        </p:nvSpPr>
        <p:spPr>
          <a:xfrm>
            <a:off x="1299686" y="5755958"/>
            <a:ext cx="1818442" cy="388858"/>
          </a:xfrm>
          <a:prstGeom prst="rect">
            <a:avLst/>
          </a:prstGeom>
          <a:noFill/>
          <a:ln/>
        </p:spPr>
        <p:txBody>
          <a:bodyPr wrap="none" rtlCol="0" anchor="t"/>
          <a:lstStyle/>
          <a:p>
            <a:pPr marL="0" indent="0" algn="l">
              <a:lnSpc>
                <a:spcPts val="3062"/>
              </a:lnSpc>
              <a:buNone/>
            </a:pPr>
            <a:endParaRPr lang="en-US" sz="2187" dirty="0"/>
          </a:p>
        </p:txBody>
      </p:sp>
      <p:pic>
        <p:nvPicPr>
          <p:cNvPr id="7" name="Picture 6">
            <a:extLst>
              <a:ext uri="{FF2B5EF4-FFF2-40B4-BE49-F238E27FC236}">
                <a16:creationId xmlns:a16="http://schemas.microsoft.com/office/drawing/2014/main" id="{560FCEE7-A92F-656F-AEE0-2366E7734A2A}"/>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86967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FB70-4CBE-A00B-9DAD-EEB24C7FD83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6856F0B-FC8F-DB8B-0022-1A1C7044781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F861293-5A4F-0370-92FB-3A2A8CB46883}"/>
              </a:ext>
            </a:extLst>
          </p:cNvPr>
          <p:cNvSpPr/>
          <p:nvPr/>
        </p:nvSpPr>
        <p:spPr>
          <a:xfrm>
            <a:off x="0" y="4466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5CB6BF38-4095-2A7F-9420-87FDFD997989}"/>
              </a:ext>
            </a:extLst>
          </p:cNvPr>
          <p:cNvSpPr/>
          <p:nvPr/>
        </p:nvSpPr>
        <p:spPr>
          <a:xfrm>
            <a:off x="1068512" y="451414"/>
            <a:ext cx="8153236" cy="1119974"/>
          </a:xfrm>
          <a:prstGeom prst="rect">
            <a:avLst/>
          </a:prstGeom>
          <a:noFill/>
          <a:ln/>
        </p:spPr>
        <p:txBody>
          <a:bodyPr wrap="none" rtlCol="0" anchor="t"/>
          <a:lstStyle/>
          <a:p>
            <a:pPr marL="0" indent="0">
              <a:lnSpc>
                <a:spcPts val="5468"/>
              </a:lnSpc>
              <a:buNone/>
            </a:pP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Objectives</a:t>
            </a:r>
            <a:endParaRPr lang="en-US" sz="40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53A2A3F9-F733-F3B2-1AB3-2F7B5EA5AE67}"/>
              </a:ext>
            </a:extLst>
          </p:cNvPr>
          <p:cNvSpPr/>
          <p:nvPr/>
        </p:nvSpPr>
        <p:spPr>
          <a:xfrm>
            <a:off x="1068512" y="3043357"/>
            <a:ext cx="4321329" cy="2612008"/>
          </a:xfrm>
          <a:prstGeom prst="rect">
            <a:avLst/>
          </a:prstGeom>
          <a:noFill/>
          <a:ln/>
        </p:spPr>
        <p:txBody>
          <a:bodyPr wrap="square" rtlCol="0" anchor="t"/>
          <a:lstStyle/>
          <a:p>
            <a:pPr marL="0" indent="0">
              <a:lnSpc>
                <a:spcPts val="2799"/>
              </a:lnSpc>
              <a:buNone/>
            </a:pPr>
            <a:endParaRPr lang="en-US" sz="1750" dirty="0"/>
          </a:p>
        </p:txBody>
      </p:sp>
      <p:sp>
        <p:nvSpPr>
          <p:cNvPr id="17" name="TextBox 16">
            <a:extLst>
              <a:ext uri="{FF2B5EF4-FFF2-40B4-BE49-F238E27FC236}">
                <a16:creationId xmlns:a16="http://schemas.microsoft.com/office/drawing/2014/main" id="{AC2FDB21-E235-D92F-BBBC-C5B19C27B8C7}"/>
              </a:ext>
            </a:extLst>
          </p:cNvPr>
          <p:cNvSpPr txBox="1"/>
          <p:nvPr/>
        </p:nvSpPr>
        <p:spPr>
          <a:xfrm>
            <a:off x="1068512" y="1220788"/>
            <a:ext cx="12266488" cy="6001643"/>
          </a:xfrm>
          <a:prstGeom prst="rect">
            <a:avLst/>
          </a:prstGeom>
          <a:noFill/>
        </p:spPr>
        <p:txBody>
          <a:bodyPr wrap="square" rtlCol="0">
            <a:spAutoFit/>
          </a:bodyPr>
          <a:lstStyle/>
          <a:p>
            <a:endParaRPr lang="en-US" sz="2400" dirty="0">
              <a:solidFill>
                <a:schemeClr val="bg2"/>
              </a:solidFill>
              <a:latin typeface="Times New Roman" panose="02020603050405020304" pitchFamily="18" charset="0"/>
              <a:cs typeface="Times New Roman" panose="02020603050405020304" pitchFamily="18" charset="0"/>
            </a:endParaRPr>
          </a:p>
          <a:p>
            <a:pPr algn="just"/>
            <a:r>
              <a:rPr lang="en-US" sz="2400" dirty="0">
                <a:solidFill>
                  <a:schemeClr val="bg2"/>
                </a:solidFill>
                <a:latin typeface="Times New Roman" panose="02020603050405020304" pitchFamily="18" charset="0"/>
                <a:cs typeface="Times New Roman" panose="02020603050405020304" pitchFamily="18" charset="0"/>
              </a:rPr>
              <a:t>Revenue Analysis:</a:t>
            </a:r>
          </a:p>
          <a:p>
            <a:pPr algn="just"/>
            <a:r>
              <a:rPr lang="en-US" sz="2400" dirty="0">
                <a:solidFill>
                  <a:schemeClr val="bg2"/>
                </a:solidFill>
                <a:latin typeface="Times New Roman" panose="02020603050405020304" pitchFamily="18" charset="0"/>
                <a:cs typeface="Times New Roman" panose="02020603050405020304" pitchFamily="18" charset="0"/>
              </a:rPr>
              <a:t> Calculate total revenue for each store location and identify top-performing stores.</a:t>
            </a:r>
          </a:p>
          <a:p>
            <a:pPr algn="just"/>
            <a:r>
              <a:rPr lang="en-US" sz="2400" dirty="0">
                <a:solidFill>
                  <a:schemeClr val="bg2"/>
                </a:solidFill>
                <a:latin typeface="Times New Roman" panose="02020603050405020304" pitchFamily="18" charset="0"/>
                <a:cs typeface="Times New Roman" panose="02020603050405020304" pitchFamily="18" charset="0"/>
              </a:rPr>
              <a:t>Peak Transaction Times:</a:t>
            </a:r>
          </a:p>
          <a:p>
            <a:pPr algn="just"/>
            <a:r>
              <a:rPr lang="en-US" sz="2400" dirty="0">
                <a:solidFill>
                  <a:schemeClr val="bg2"/>
                </a:solidFill>
                <a:latin typeface="Times New Roman" panose="02020603050405020304" pitchFamily="18" charset="0"/>
                <a:cs typeface="Times New Roman" panose="02020603050405020304" pitchFamily="18" charset="0"/>
              </a:rPr>
              <a:t> Determine peak sales hours for optimal staffing and inventory management.</a:t>
            </a:r>
          </a:p>
          <a:p>
            <a:pPr algn="just"/>
            <a:r>
              <a:rPr lang="en-US" sz="2400" dirty="0">
                <a:solidFill>
                  <a:schemeClr val="bg2"/>
                </a:solidFill>
                <a:latin typeface="Times New Roman" panose="02020603050405020304" pitchFamily="18" charset="0"/>
                <a:cs typeface="Times New Roman" panose="02020603050405020304" pitchFamily="18" charset="0"/>
              </a:rPr>
              <a:t>Product Category Performance:</a:t>
            </a:r>
          </a:p>
          <a:p>
            <a:pPr algn="just"/>
            <a:r>
              <a:rPr lang="en-US" sz="2400" dirty="0">
                <a:solidFill>
                  <a:schemeClr val="bg2"/>
                </a:solidFill>
                <a:latin typeface="Times New Roman" panose="02020603050405020304" pitchFamily="18" charset="0"/>
                <a:cs typeface="Times New Roman" panose="02020603050405020304" pitchFamily="18" charset="0"/>
              </a:rPr>
              <a:t> Identify the most popular product categories and their revenue impact.</a:t>
            </a:r>
          </a:p>
          <a:p>
            <a:pPr algn="just"/>
            <a:r>
              <a:rPr lang="en-US" sz="2400" dirty="0">
                <a:solidFill>
                  <a:schemeClr val="bg2"/>
                </a:solidFill>
                <a:latin typeface="Times New Roman" panose="02020603050405020304" pitchFamily="18" charset="0"/>
                <a:cs typeface="Times New Roman" panose="02020603050405020304" pitchFamily="18" charset="0"/>
              </a:rPr>
              <a:t>Average Transaction Value:</a:t>
            </a:r>
          </a:p>
          <a:p>
            <a:pPr algn="just"/>
            <a:r>
              <a:rPr lang="en-US" sz="2400" dirty="0">
                <a:solidFill>
                  <a:schemeClr val="bg2"/>
                </a:solidFill>
                <a:latin typeface="Times New Roman" panose="02020603050405020304" pitchFamily="18" charset="0"/>
                <a:cs typeface="Times New Roman" panose="02020603050405020304" pitchFamily="18" charset="0"/>
              </a:rPr>
              <a:t> Compare average transaction values across locations for upselling opportunities.</a:t>
            </a:r>
          </a:p>
          <a:p>
            <a:pPr algn="just"/>
            <a:r>
              <a:rPr lang="en-US" sz="2400" dirty="0">
                <a:solidFill>
                  <a:schemeClr val="bg2"/>
                </a:solidFill>
                <a:latin typeface="Times New Roman" panose="02020603050405020304" pitchFamily="18" charset="0"/>
                <a:cs typeface="Times New Roman" panose="02020603050405020304" pitchFamily="18" charset="0"/>
              </a:rPr>
              <a:t>Top-Selling Products: </a:t>
            </a:r>
          </a:p>
          <a:p>
            <a:pPr algn="just"/>
            <a:r>
              <a:rPr lang="en-US" sz="2400" dirty="0">
                <a:solidFill>
                  <a:schemeClr val="bg2"/>
                </a:solidFill>
                <a:latin typeface="Times New Roman" panose="02020603050405020304" pitchFamily="18" charset="0"/>
                <a:cs typeface="Times New Roman" panose="02020603050405020304" pitchFamily="18" charset="0"/>
              </a:rPr>
              <a:t>Analyze best-selling products to inform future product development and marketing.</a:t>
            </a:r>
          </a:p>
          <a:p>
            <a:pPr algn="just"/>
            <a:r>
              <a:rPr lang="en-US" sz="2400" dirty="0">
                <a:solidFill>
                  <a:schemeClr val="bg2"/>
                </a:solidFill>
                <a:latin typeface="Times New Roman" panose="02020603050405020304" pitchFamily="18" charset="0"/>
                <a:cs typeface="Times New Roman" panose="02020603050405020304" pitchFamily="18" charset="0"/>
              </a:rPr>
              <a:t>Revenue by Product Type:</a:t>
            </a:r>
          </a:p>
          <a:p>
            <a:pPr algn="just"/>
            <a:r>
              <a:rPr lang="en-US" sz="2400" dirty="0">
                <a:solidFill>
                  <a:schemeClr val="bg2"/>
                </a:solidFill>
                <a:latin typeface="Times New Roman" panose="02020603050405020304" pitchFamily="18" charset="0"/>
                <a:cs typeface="Times New Roman" panose="02020603050405020304" pitchFamily="18" charset="0"/>
              </a:rPr>
              <a:t> Understand revenue contributions by product type.</a:t>
            </a:r>
          </a:p>
          <a:p>
            <a:pPr algn="just"/>
            <a:r>
              <a:rPr lang="en-US" sz="2400" dirty="0">
                <a:solidFill>
                  <a:schemeClr val="bg2"/>
                </a:solidFill>
                <a:latin typeface="Times New Roman" panose="02020603050405020304" pitchFamily="18" charset="0"/>
                <a:cs typeface="Times New Roman" panose="02020603050405020304" pitchFamily="18" charset="0"/>
              </a:rPr>
              <a:t>Sales Trends Over Time:</a:t>
            </a:r>
          </a:p>
          <a:p>
            <a:pPr algn="just"/>
            <a:r>
              <a:rPr lang="en-US" sz="2400" dirty="0">
                <a:solidFill>
                  <a:schemeClr val="bg2"/>
                </a:solidFill>
                <a:latin typeface="Times New Roman" panose="02020603050405020304" pitchFamily="18" charset="0"/>
                <a:cs typeface="Times New Roman" panose="02020603050405020304" pitchFamily="18" charset="0"/>
              </a:rPr>
              <a:t> Identify seasonal patterns and forecast future sales.</a:t>
            </a:r>
          </a:p>
          <a:p>
            <a:pPr algn="just"/>
            <a:r>
              <a:rPr lang="en-US" sz="2400" dirty="0">
                <a:solidFill>
                  <a:schemeClr val="bg2"/>
                </a:solidFill>
                <a:latin typeface="Times New Roman" panose="02020603050405020304" pitchFamily="18" charset="0"/>
                <a:cs typeface="Times New Roman" panose="02020603050405020304" pitchFamily="18" charset="0"/>
              </a:rPr>
              <a:t>Product Pricing Analysis: Ensure competitive pricing strategies across locations.</a:t>
            </a:r>
            <a:endParaRPr lang="en-IN" sz="2400" dirty="0">
              <a:solidFill>
                <a:schemeClr val="bg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29835A-2E5C-F7AD-9ACE-C2FBBC1DA920}"/>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31641561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21C39-F6A5-FADB-551A-4C05B408354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376EFA1-2275-9DE7-88A7-4AB872E9845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0007B0B-6046-60FB-5888-8F17C0C12756}"/>
              </a:ext>
            </a:extLst>
          </p:cNvPr>
          <p:cNvSpPr/>
          <p:nvPr/>
        </p:nvSpPr>
        <p:spPr>
          <a:xfrm>
            <a:off x="0" y="43028"/>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C83D049B-A64E-C441-2B96-462E0610FA88}"/>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Methodology</a:t>
            </a:r>
            <a:endParaRPr lang="en-US" sz="40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2C15C074-86B6-F78F-FC2A-60488FD3F3F4}"/>
              </a:ext>
            </a:extLst>
          </p:cNvPr>
          <p:cNvSpPr/>
          <p:nvPr/>
        </p:nvSpPr>
        <p:spPr>
          <a:xfrm>
            <a:off x="1068512" y="2434389"/>
            <a:ext cx="12596688" cy="4309311"/>
          </a:xfrm>
          <a:prstGeom prst="rect">
            <a:avLst/>
          </a:prstGeom>
          <a:noFill/>
          <a:ln/>
        </p:spPr>
        <p:txBody>
          <a:bodyPr wrap="square" rtlCol="0" anchor="t"/>
          <a:lstStyle/>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Data Source:</a:t>
            </a:r>
          </a:p>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 The  Transactional data from multiple store locations of a coffee shop chain..</a:t>
            </a:r>
          </a:p>
          <a:p>
            <a:pPr marL="0" indent="0">
              <a:lnSpc>
                <a:spcPct val="150000"/>
              </a:lnSpc>
              <a:buNone/>
            </a:pPr>
            <a:endParaRPr lang="en-US" sz="2400" b="0" i="0" dirty="0">
              <a:solidFill>
                <a:srgbClr val="ECECEC"/>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Tools: </a:t>
            </a:r>
          </a:p>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SQL for data querying and analysis, and possibly visualization tools for presenting insights..</a:t>
            </a:r>
          </a:p>
          <a:p>
            <a:pPr marL="0" indent="0">
              <a:lnSpc>
                <a:spcPct val="150000"/>
              </a:lnSpc>
              <a:buNone/>
            </a:pPr>
            <a:endParaRPr lang="en-US" sz="2400" b="0" i="0" dirty="0">
              <a:solidFill>
                <a:srgbClr val="ECECEC"/>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Approach:</a:t>
            </a:r>
          </a:p>
          <a:p>
            <a:pPr marL="0" indent="0">
              <a:lnSpc>
                <a:spcPct val="150000"/>
              </a:lnSpc>
              <a:buNone/>
            </a:pPr>
            <a:r>
              <a:rPr lang="en-US" sz="2400" b="0" i="0" dirty="0">
                <a:solidFill>
                  <a:srgbClr val="ECECEC"/>
                </a:solidFill>
                <a:effectLst/>
                <a:latin typeface="Times New Roman" panose="02020603050405020304" pitchFamily="18" charset="0"/>
                <a:cs typeface="Times New Roman" panose="02020603050405020304" pitchFamily="18" charset="0"/>
              </a:rPr>
              <a:t> Utilize SQL queries to analyze transactional data and derive actionable insights for optimizing sales and operations</a:t>
            </a:r>
            <a:r>
              <a:rPr lang="en-US" sz="2000" b="0" i="0" dirty="0">
                <a:solidFill>
                  <a:srgbClr val="ECECEC"/>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66F291-561D-AE29-193E-2878683F888F}"/>
              </a:ext>
            </a:extLst>
          </p:cNvPr>
          <p:cNvPicPr>
            <a:picLocks noChangeAspect="1"/>
          </p:cNvPicPr>
          <p:nvPr/>
        </p:nvPicPr>
        <p:blipFill>
          <a:blip r:embed="rId4"/>
          <a:stretch>
            <a:fillRect/>
          </a:stretch>
        </p:blipFill>
        <p:spPr>
          <a:xfrm>
            <a:off x="13157200" y="201612"/>
            <a:ext cx="1371600" cy="1019175"/>
          </a:xfrm>
          <a:prstGeom prst="rect">
            <a:avLst/>
          </a:prstGeom>
        </p:spPr>
      </p:pic>
      <p:sp>
        <p:nvSpPr>
          <p:cNvPr id="7" name="Rectangle 1">
            <a:extLst>
              <a:ext uri="{FF2B5EF4-FFF2-40B4-BE49-F238E27FC236}">
                <a16:creationId xmlns:a16="http://schemas.microsoft.com/office/drawing/2014/main" id="{B81994C2-1BF8-5CDA-7A42-4FFB05101795}"/>
              </a:ext>
            </a:extLst>
          </p:cNvPr>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Data Source: Transactional data from multiple store locations of a coffee shop chain.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4A15563-81E4-B5AC-0DE1-0205D400827B}"/>
              </a:ext>
            </a:extLst>
          </p:cNvPr>
          <p:cNvSpPr>
            <a:spLocks noChangeArrowheads="1"/>
          </p:cNvSpPr>
          <p:nvPr/>
        </p:nvSpPr>
        <p:spPr bwMode="auto">
          <a:xfrm>
            <a:off x="152400" y="15240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Data Source: Transactional data from multiple store locations of a coffee shop chain.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35702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90134-665C-88B0-5298-2F35C269671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DB3D059-3BEF-ADA0-0A4D-A968163B40B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3B25A9D-7FE9-8802-0F8C-8B5610DE527C}"/>
              </a:ext>
            </a:extLst>
          </p:cNvPr>
          <p:cNvSpPr/>
          <p:nvPr/>
        </p:nvSpPr>
        <p:spPr>
          <a:xfrm>
            <a:off x="0" y="1987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ACF03AF6-157C-30A9-3C73-A13880354FFE}"/>
              </a:ext>
            </a:extLst>
          </p:cNvPr>
          <p:cNvSpPr/>
          <p:nvPr/>
        </p:nvSpPr>
        <p:spPr>
          <a:xfrm>
            <a:off x="1062800" y="877014"/>
            <a:ext cx="10519600" cy="694373"/>
          </a:xfrm>
          <a:prstGeom prst="rect">
            <a:avLst/>
          </a:prstGeom>
          <a:noFill/>
          <a:ln/>
        </p:spPr>
        <p:txBody>
          <a:bodyPr wrap="none" rtlCol="0" anchor="t"/>
          <a:lstStyle/>
          <a:p>
            <a:pPr marL="0" indent="0">
              <a:lnSpc>
                <a:spcPts val="5468"/>
              </a:lnSpc>
              <a:buNone/>
            </a:pPr>
            <a:r>
              <a:rPr lang="en-US" sz="4400" dirty="0">
                <a:solidFill>
                  <a:srgbClr val="C6BFEE"/>
                </a:solidFill>
                <a:latin typeface="Times New Roman" panose="02020603050405020304" pitchFamily="18" charset="0"/>
                <a:cs typeface="Times New Roman" panose="02020603050405020304" pitchFamily="18" charset="0"/>
              </a:rPr>
              <a:t>Introduction to The Dataset</a:t>
            </a:r>
            <a:endParaRPr lang="en-US" sz="4400" dirty="0">
              <a:latin typeface="Times New Roman" panose="02020603050405020304" pitchFamily="18" charset="0"/>
              <a:cs typeface="Times New Roman" panose="02020603050405020304" pitchFamily="18" charset="0"/>
            </a:endParaRPr>
          </a:p>
        </p:txBody>
      </p:sp>
      <p:sp>
        <p:nvSpPr>
          <p:cNvPr id="5" name="Text 2">
            <a:extLst>
              <a:ext uri="{FF2B5EF4-FFF2-40B4-BE49-F238E27FC236}">
                <a16:creationId xmlns:a16="http://schemas.microsoft.com/office/drawing/2014/main" id="{DEBE9846-3DB2-82E3-4910-FFD8C13C2D14}"/>
              </a:ext>
            </a:extLst>
          </p:cNvPr>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cs typeface="Prompt" pitchFamily="34" charset="-120"/>
              </a:rPr>
              <a:t>Dataset credit- mavenanalytics.io</a:t>
            </a:r>
            <a:endParaRPr lang="en-US" sz="2187" dirty="0"/>
          </a:p>
        </p:txBody>
      </p:sp>
      <p:sp>
        <p:nvSpPr>
          <p:cNvPr id="6" name="Text 3">
            <a:extLst>
              <a:ext uri="{FF2B5EF4-FFF2-40B4-BE49-F238E27FC236}">
                <a16:creationId xmlns:a16="http://schemas.microsoft.com/office/drawing/2014/main" id="{3DB1309A-53B6-CCFB-A6B7-777FE2771E02}"/>
              </a:ext>
            </a:extLst>
          </p:cNvPr>
          <p:cNvSpPr/>
          <p:nvPr/>
        </p:nvSpPr>
        <p:spPr>
          <a:xfrm>
            <a:off x="1068512" y="3043357"/>
            <a:ext cx="7392582" cy="861465"/>
          </a:xfrm>
          <a:prstGeom prst="rect">
            <a:avLst/>
          </a:prstGeom>
          <a:noFill/>
          <a:ln/>
        </p:spPr>
        <p:txBody>
          <a:bodyPr wrap="square" rtlCol="0" anchor="t"/>
          <a:lstStyle/>
          <a:p>
            <a:pPr marL="0" indent="0">
              <a:lnSpc>
                <a:spcPts val="2799"/>
              </a:lnSpc>
              <a:buNone/>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The Dataset comprise of one table- coffee shop sales table</a:t>
            </a:r>
            <a:endParaRPr lang="en-US" sz="2000" dirty="0">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B2B39B66-8BF4-1FC4-C8C4-F1881F55F5B4}"/>
              </a:ext>
            </a:extLst>
          </p:cNvPr>
          <p:cNvSpPr/>
          <p:nvPr/>
        </p:nvSpPr>
        <p:spPr>
          <a:xfrm>
            <a:off x="1062799" y="4562402"/>
            <a:ext cx="5931378" cy="1827888"/>
          </a:xfrm>
          <a:prstGeom prst="rect">
            <a:avLst/>
          </a:prstGeom>
          <a:noFill/>
          <a:ln/>
        </p:spPr>
        <p:txBody>
          <a:bodyPr wrap="square" rtlCol="0" anchor="t"/>
          <a:lstStyle/>
          <a:p>
            <a:pPr marL="0" indent="0">
              <a:lnSpc>
                <a:spcPts val="2734"/>
              </a:lnSpc>
              <a:buNone/>
            </a:pPr>
            <a:r>
              <a:rPr lang="en-US" sz="2800" dirty="0">
                <a:solidFill>
                  <a:srgbClr val="C6BFEE"/>
                </a:solidFill>
                <a:latin typeface="Times New Roman" panose="02020603050405020304" pitchFamily="18" charset="0"/>
                <a:cs typeface="Times New Roman" panose="02020603050405020304" pitchFamily="18" charset="0"/>
              </a:rPr>
              <a:t>The columns present and their data type are mentioned below</a:t>
            </a:r>
            <a:endParaRPr lang="en-US"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7249DB3-CF67-5236-CCD3-4CB34B28C64C}"/>
              </a:ext>
            </a:extLst>
          </p:cNvPr>
          <p:cNvPicPr>
            <a:picLocks noChangeAspect="1"/>
          </p:cNvPicPr>
          <p:nvPr/>
        </p:nvPicPr>
        <p:blipFill>
          <a:blip r:embed="rId4"/>
          <a:stretch>
            <a:fillRect/>
          </a:stretch>
        </p:blipFill>
        <p:spPr>
          <a:xfrm>
            <a:off x="13157200" y="201612"/>
            <a:ext cx="1371600" cy="1019175"/>
          </a:xfrm>
          <a:prstGeom prst="rect">
            <a:avLst/>
          </a:prstGeom>
        </p:spPr>
      </p:pic>
      <p:pic>
        <p:nvPicPr>
          <p:cNvPr id="9" name="Picture 8">
            <a:extLst>
              <a:ext uri="{FF2B5EF4-FFF2-40B4-BE49-F238E27FC236}">
                <a16:creationId xmlns:a16="http://schemas.microsoft.com/office/drawing/2014/main" id="{5E4A9938-4881-5EEA-21D7-D17AE38C332E}"/>
              </a:ext>
            </a:extLst>
          </p:cNvPr>
          <p:cNvPicPr>
            <a:picLocks noChangeAspect="1"/>
          </p:cNvPicPr>
          <p:nvPr/>
        </p:nvPicPr>
        <p:blipFill>
          <a:blip r:embed="rId5"/>
          <a:stretch>
            <a:fillRect/>
          </a:stretch>
        </p:blipFill>
        <p:spPr>
          <a:xfrm>
            <a:off x="9529607" y="1886672"/>
            <a:ext cx="3538212" cy="4953965"/>
          </a:xfrm>
          <a:prstGeom prst="rect">
            <a:avLst/>
          </a:prstGeom>
        </p:spPr>
      </p:pic>
    </p:spTree>
    <p:extLst>
      <p:ext uri="{BB962C8B-B14F-4D97-AF65-F5344CB8AC3E}">
        <p14:creationId xmlns:p14="http://schemas.microsoft.com/office/powerpoint/2010/main" val="1519913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90134-665C-88B0-5298-2F35C269671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DB3D059-3BEF-ADA0-0A4D-A968163B40B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3B25A9D-7FE9-8802-0F8C-8B5610DE527C}"/>
              </a:ext>
            </a:extLst>
          </p:cNvPr>
          <p:cNvSpPr/>
          <p:nvPr/>
        </p:nvSpPr>
        <p:spPr>
          <a:xfrm>
            <a:off x="0" y="3038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ACF03AF6-157C-30A9-3C73-A13880354FFE}"/>
              </a:ext>
            </a:extLst>
          </p:cNvPr>
          <p:cNvSpPr/>
          <p:nvPr/>
        </p:nvSpPr>
        <p:spPr>
          <a:xfrm>
            <a:off x="1062800" y="526414"/>
            <a:ext cx="10519600" cy="694373"/>
          </a:xfrm>
          <a:prstGeom prst="rect">
            <a:avLst/>
          </a:prstGeom>
          <a:noFill/>
          <a:ln/>
        </p:spPr>
        <p:txBody>
          <a:bodyPr wrap="none" rtlCol="0" anchor="t"/>
          <a:lstStyle/>
          <a:p>
            <a:pPr marL="0" indent="0">
              <a:lnSpc>
                <a:spcPts val="5468"/>
              </a:lnSpc>
              <a:buNone/>
            </a:pPr>
            <a:r>
              <a:rPr lang="en-US" sz="4000" dirty="0">
                <a:solidFill>
                  <a:srgbClr val="C6BFEE"/>
                </a:solidFill>
                <a:latin typeface="Times New Roman" panose="02020603050405020304" pitchFamily="18" charset="0"/>
                <a:cs typeface="Times New Roman" panose="02020603050405020304" pitchFamily="18" charset="0"/>
              </a:rPr>
              <a:t>Introduction to The Dataset</a:t>
            </a:r>
            <a:endParaRPr lang="en-US" sz="40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3DB1309A-53B6-CCFB-A6B7-777FE2771E02}"/>
              </a:ext>
            </a:extLst>
          </p:cNvPr>
          <p:cNvSpPr/>
          <p:nvPr/>
        </p:nvSpPr>
        <p:spPr>
          <a:xfrm>
            <a:off x="1545400" y="1267552"/>
            <a:ext cx="10398274" cy="6962048"/>
          </a:xfrm>
          <a:prstGeom prst="rect">
            <a:avLst/>
          </a:prstGeom>
          <a:noFill/>
          <a:ln/>
        </p:spPr>
        <p:txBody>
          <a:bodyPr wrap="square" rtlCol="0" anchor="t"/>
          <a:lstStyle/>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Transaction _ id: Unique identifier for each transaction..</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Transaction _ date: Date of the transaction in date format. </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Transaction _ time: Time of the transaction in time format.</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Transaction _ qty: Quantity of products involved in the transaction.</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Store _ id: Identifier for the store where the transaction occurred.</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Store _ location: Textual description of the store's location.</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Product _</a:t>
            </a:r>
            <a:r>
              <a:rPr lang="en-US" sz="2400" dirty="0" err="1">
                <a:solidFill>
                  <a:srgbClr val="DAD8E9"/>
                </a:solidFill>
                <a:latin typeface="Times New Roman" panose="02020603050405020304" pitchFamily="18" charset="0"/>
                <a:ea typeface="Mukta" pitchFamily="34" charset="-122"/>
                <a:cs typeface="Times New Roman" panose="02020603050405020304" pitchFamily="18" charset="0"/>
              </a:rPr>
              <a:t>i</a:t>
            </a: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 d: Identifier for the product involved in the transaction.</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Unit _ price: Price per unit of the product.</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Product _ category: Categorical classification of the product.</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Product _ type: Type of the product.</a:t>
            </a:r>
          </a:p>
          <a:p>
            <a:pPr marL="285750" indent="-285750">
              <a:lnSpc>
                <a:spcPct val="150000"/>
              </a:lnSpc>
              <a:buFont typeface="Wingdings" panose="05000000000000000000" pitchFamily="2" charset="2"/>
              <a:buChar char="Ø"/>
            </a:pPr>
            <a:r>
              <a:rPr lang="en-US" sz="2400" dirty="0">
                <a:solidFill>
                  <a:srgbClr val="DAD8E9"/>
                </a:solidFill>
                <a:latin typeface="Times New Roman" panose="02020603050405020304" pitchFamily="18" charset="0"/>
                <a:ea typeface="Mukta" pitchFamily="34" charset="-122"/>
                <a:cs typeface="Times New Roman" panose="02020603050405020304" pitchFamily="18" charset="0"/>
              </a:rPr>
              <a:t>Product _ detail: Additional details or description of the product.</a:t>
            </a: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A9E88D7-C31E-CF8B-DD7A-F73D2A941616}"/>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805978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510"/>
            <a:ext cx="14630400" cy="8229600"/>
          </a:xfrm>
          <a:prstGeom prst="rect">
            <a:avLst/>
          </a:prstGeom>
          <a:solidFill>
            <a:srgbClr val="0B0C23">
              <a:alpha val="75000"/>
            </a:srgbClr>
          </a:solidFill>
          <a:ln/>
        </p:spPr>
        <p:txBody>
          <a:bodyPr/>
          <a:lstStyle/>
          <a:p>
            <a:endParaRPr lang="en-IN" dirty="0"/>
          </a:p>
        </p:txBody>
      </p:sp>
      <p:sp>
        <p:nvSpPr>
          <p:cNvPr id="4" name="Text 1"/>
          <p:cNvSpPr/>
          <p:nvPr/>
        </p:nvSpPr>
        <p:spPr>
          <a:xfrm>
            <a:off x="2313532" y="3187216"/>
            <a:ext cx="9300399" cy="1855167"/>
          </a:xfrm>
          <a:prstGeom prst="rect">
            <a:avLst/>
          </a:prstGeom>
          <a:noFill/>
          <a:ln/>
        </p:spPr>
        <p:txBody>
          <a:bodyPr wrap="none" rtlCol="0" anchor="t"/>
          <a:lstStyle/>
          <a:p>
            <a:pPr marL="0" indent="0">
              <a:lnSpc>
                <a:spcPts val="5468"/>
              </a:lnSpc>
              <a:buNone/>
            </a:pPr>
            <a:r>
              <a:rPr lang="en-US" sz="7200" dirty="0">
                <a:solidFill>
                  <a:srgbClr val="C6BFEE"/>
                </a:solidFill>
                <a:latin typeface="Times New Roman" panose="02020603050405020304" pitchFamily="18" charset="0"/>
                <a:cs typeface="Times New Roman" panose="02020603050405020304" pitchFamily="18" charset="0"/>
              </a:rPr>
              <a:t>ANALYSIS OF DATA</a:t>
            </a:r>
            <a:endParaRPr lang="en-US" sz="7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5AD64B-51B8-9E4C-A6BA-8B9D544EC01C}"/>
              </a:ext>
            </a:extLst>
          </p:cNvPr>
          <p:cNvPicPr>
            <a:picLocks noChangeAspect="1"/>
          </p:cNvPicPr>
          <p:nvPr/>
        </p:nvPicPr>
        <p:blipFill>
          <a:blip r:embed="rId4"/>
          <a:stretch>
            <a:fillRect/>
          </a:stretch>
        </p:blipFill>
        <p:spPr>
          <a:xfrm>
            <a:off x="13157200" y="201612"/>
            <a:ext cx="1371600" cy="1019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101600" y="-8195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9210605"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Total Revenue per Store:</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295407"/>
            <a:ext cx="12448706" cy="1275980"/>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 </a:t>
            </a:r>
          </a:p>
          <a:p>
            <a:pPr marL="0" indent="0">
              <a:lnSpc>
                <a:spcPts val="2734"/>
              </a:lnSpc>
              <a:buNone/>
            </a:pPr>
            <a:r>
              <a:rPr lang="en-US" sz="4400" dirty="0">
                <a:solidFill>
                  <a:srgbClr val="C6BFEE"/>
                </a:solidFill>
                <a:latin typeface="Prompt" pitchFamily="34" charset="0"/>
                <a:ea typeface="Prompt" pitchFamily="34" charset="-122"/>
                <a:cs typeface="Prompt" pitchFamily="34" charset="-120"/>
              </a:rPr>
              <a:t> Revenue per Store</a:t>
            </a:r>
            <a:endParaRPr lang="en-US" sz="4400" dirty="0"/>
          </a:p>
        </p:txBody>
      </p:sp>
      <p:pic>
        <p:nvPicPr>
          <p:cNvPr id="16" name="Picture 15">
            <a:extLst>
              <a:ext uri="{FF2B5EF4-FFF2-40B4-BE49-F238E27FC236}">
                <a16:creationId xmlns:a16="http://schemas.microsoft.com/office/drawing/2014/main" id="{2E1AC292-38DA-4EEB-D25D-B63C222F8123}"/>
              </a:ext>
            </a:extLst>
          </p:cNvPr>
          <p:cNvPicPr>
            <a:picLocks noChangeAspect="1"/>
          </p:cNvPicPr>
          <p:nvPr/>
        </p:nvPicPr>
        <p:blipFill>
          <a:blip r:embed="rId4"/>
          <a:stretch>
            <a:fillRect/>
          </a:stretch>
        </p:blipFill>
        <p:spPr>
          <a:xfrm>
            <a:off x="13157200" y="201612"/>
            <a:ext cx="1371600" cy="1019175"/>
          </a:xfrm>
          <a:prstGeom prst="rect">
            <a:avLst/>
          </a:prstGeom>
        </p:spPr>
      </p:pic>
      <p:pic>
        <p:nvPicPr>
          <p:cNvPr id="8" name="Picture 7">
            <a:extLst>
              <a:ext uri="{FF2B5EF4-FFF2-40B4-BE49-F238E27FC236}">
                <a16:creationId xmlns:a16="http://schemas.microsoft.com/office/drawing/2014/main" id="{FC95278D-FB82-8691-CB3D-8CE8DB3F5E2B}"/>
              </a:ext>
            </a:extLst>
          </p:cNvPr>
          <p:cNvPicPr>
            <a:picLocks noChangeAspect="1"/>
          </p:cNvPicPr>
          <p:nvPr/>
        </p:nvPicPr>
        <p:blipFill>
          <a:blip r:embed="rId5"/>
          <a:stretch>
            <a:fillRect/>
          </a:stretch>
        </p:blipFill>
        <p:spPr>
          <a:xfrm>
            <a:off x="835120" y="5023413"/>
            <a:ext cx="4616555" cy="2592263"/>
          </a:xfrm>
          <a:prstGeom prst="rect">
            <a:avLst/>
          </a:prstGeom>
        </p:spPr>
      </p:pic>
      <p:pic>
        <p:nvPicPr>
          <p:cNvPr id="10" name="Picture 9">
            <a:extLst>
              <a:ext uri="{FF2B5EF4-FFF2-40B4-BE49-F238E27FC236}">
                <a16:creationId xmlns:a16="http://schemas.microsoft.com/office/drawing/2014/main" id="{AEE2E79F-C0F3-E11E-6C89-2C303B32EEC3}"/>
              </a:ext>
            </a:extLst>
          </p:cNvPr>
          <p:cNvPicPr>
            <a:picLocks noChangeAspect="1"/>
          </p:cNvPicPr>
          <p:nvPr/>
        </p:nvPicPr>
        <p:blipFill>
          <a:blip r:embed="rId6"/>
          <a:stretch>
            <a:fillRect/>
          </a:stretch>
        </p:blipFill>
        <p:spPr>
          <a:xfrm>
            <a:off x="250673" y="2010962"/>
            <a:ext cx="7504365" cy="2235817"/>
          </a:xfrm>
          <a:prstGeom prst="rect">
            <a:avLst/>
          </a:prstGeom>
        </p:spPr>
      </p:pic>
      <p:graphicFrame>
        <p:nvGraphicFramePr>
          <p:cNvPr id="24" name="Chart 23">
            <a:extLst>
              <a:ext uri="{FF2B5EF4-FFF2-40B4-BE49-F238E27FC236}">
                <a16:creationId xmlns:a16="http://schemas.microsoft.com/office/drawing/2014/main" id="{A23B6D1C-A1D4-0C91-0796-D5D5A4FB79E9}"/>
              </a:ext>
            </a:extLst>
          </p:cNvPr>
          <p:cNvGraphicFramePr>
            <a:graphicFrameLocks/>
          </p:cNvGraphicFramePr>
          <p:nvPr>
            <p:extLst>
              <p:ext uri="{D42A27DB-BD31-4B8C-83A1-F6EECF244321}">
                <p14:modId xmlns:p14="http://schemas.microsoft.com/office/powerpoint/2010/main" val="3129465702"/>
              </p:ext>
            </p:extLst>
          </p:nvPr>
        </p:nvGraphicFramePr>
        <p:xfrm>
          <a:off x="7856638" y="1982212"/>
          <a:ext cx="6104644"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267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0251130"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400" dirty="0">
                <a:solidFill>
                  <a:srgbClr val="C6BFEE"/>
                </a:solidFill>
                <a:latin typeface="Prompt" pitchFamily="34" charset="0"/>
                <a:ea typeface="Prompt" pitchFamily="34" charset="-122"/>
                <a:cs typeface="Prompt" pitchFamily="34" charset="-120"/>
              </a:rPr>
              <a:t>Top 10 Product Categories in </a:t>
            </a:r>
            <a:r>
              <a:rPr lang="en-US" sz="2400" dirty="0">
                <a:solidFill>
                  <a:srgbClr val="C6BFEE"/>
                </a:solidFill>
                <a:effectLst>
                  <a:outerShdw blurRad="38100" dist="38100" dir="2700000" algn="tl">
                    <a:srgbClr val="000000">
                      <a:alpha val="43137"/>
                    </a:srgbClr>
                  </a:outerShdw>
                </a:effectLst>
                <a:latin typeface="Times New Roman" panose="02020603050405020304" pitchFamily="18" charset="0"/>
                <a:ea typeface="Prompt" pitchFamily="34" charset="-122"/>
                <a:cs typeface="Times New Roman" panose="02020603050405020304" pitchFamily="18" charset="0"/>
              </a:rPr>
              <a:t>Coffee Shop</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1345872"/>
          </a:xfrm>
          <a:prstGeom prst="rect">
            <a:avLst/>
          </a:prstGeom>
          <a:noFill/>
          <a:ln/>
        </p:spPr>
        <p:txBody>
          <a:bodyPr wrap="square" rtlCol="0" anchor="t"/>
          <a:lstStyle/>
          <a:p>
            <a:pPr>
              <a:lnSpc>
                <a:spcPts val="2734"/>
              </a:lnSpc>
            </a:pPr>
            <a:r>
              <a:rPr lang="en-US" sz="4400" dirty="0">
                <a:solidFill>
                  <a:srgbClr val="C6BFEE"/>
                </a:solidFill>
                <a:latin typeface="Prompt" pitchFamily="34" charset="0"/>
                <a:ea typeface="Prompt" pitchFamily="34" charset="-122"/>
                <a:cs typeface="Prompt" pitchFamily="34" charset="-120"/>
              </a:rPr>
              <a:t>Product Categories in </a:t>
            </a:r>
            <a:r>
              <a:rPr lang="en-US" sz="4400" dirty="0">
                <a:solidFill>
                  <a:srgbClr val="C6BFEE"/>
                </a:solidFill>
                <a:effectLst>
                  <a:outerShdw blurRad="38100" dist="38100" dir="2700000" algn="tl">
                    <a:srgbClr val="000000">
                      <a:alpha val="43137"/>
                    </a:srgbClr>
                  </a:outerShdw>
                </a:effectLst>
                <a:latin typeface="Times New Roman" panose="02020603050405020304" pitchFamily="18" charset="0"/>
                <a:ea typeface="Prompt" pitchFamily="34" charset="-122"/>
                <a:cs typeface="Times New Roman" panose="02020603050405020304" pitchFamily="18" charset="0"/>
              </a:rPr>
              <a:t>Coffee Shop Sales</a:t>
            </a:r>
          </a:p>
        </p:txBody>
      </p:sp>
      <p:pic>
        <p:nvPicPr>
          <p:cNvPr id="13" name="Picture 12">
            <a:extLst>
              <a:ext uri="{FF2B5EF4-FFF2-40B4-BE49-F238E27FC236}">
                <a16:creationId xmlns:a16="http://schemas.microsoft.com/office/drawing/2014/main" id="{C929AE00-EFF8-D13B-71CB-69222BDD24F2}"/>
              </a:ext>
            </a:extLst>
          </p:cNvPr>
          <p:cNvPicPr>
            <a:picLocks noChangeAspect="1"/>
          </p:cNvPicPr>
          <p:nvPr/>
        </p:nvPicPr>
        <p:blipFill>
          <a:blip r:embed="rId4"/>
          <a:stretch>
            <a:fillRect/>
          </a:stretch>
        </p:blipFill>
        <p:spPr>
          <a:xfrm>
            <a:off x="13157200" y="201612"/>
            <a:ext cx="1371600" cy="1019175"/>
          </a:xfrm>
          <a:prstGeom prst="rect">
            <a:avLst/>
          </a:prstGeom>
        </p:spPr>
      </p:pic>
      <p:pic>
        <p:nvPicPr>
          <p:cNvPr id="8" name="Picture 7">
            <a:extLst>
              <a:ext uri="{FF2B5EF4-FFF2-40B4-BE49-F238E27FC236}">
                <a16:creationId xmlns:a16="http://schemas.microsoft.com/office/drawing/2014/main" id="{AF727B9F-DE8D-7D4C-9076-5A0F64F48EAD}"/>
              </a:ext>
            </a:extLst>
          </p:cNvPr>
          <p:cNvPicPr>
            <a:picLocks noChangeAspect="1"/>
          </p:cNvPicPr>
          <p:nvPr/>
        </p:nvPicPr>
        <p:blipFill>
          <a:blip r:embed="rId5"/>
          <a:stretch>
            <a:fillRect/>
          </a:stretch>
        </p:blipFill>
        <p:spPr>
          <a:xfrm>
            <a:off x="479932" y="2045872"/>
            <a:ext cx="8202170" cy="1876687"/>
          </a:xfrm>
          <a:prstGeom prst="rect">
            <a:avLst/>
          </a:prstGeom>
        </p:spPr>
      </p:pic>
      <p:pic>
        <p:nvPicPr>
          <p:cNvPr id="14" name="Picture 13">
            <a:extLst>
              <a:ext uri="{FF2B5EF4-FFF2-40B4-BE49-F238E27FC236}">
                <a16:creationId xmlns:a16="http://schemas.microsoft.com/office/drawing/2014/main" id="{108FCCD9-F417-8B19-87E0-DB80EACE5C06}"/>
              </a:ext>
            </a:extLst>
          </p:cNvPr>
          <p:cNvPicPr>
            <a:picLocks noChangeAspect="1"/>
          </p:cNvPicPr>
          <p:nvPr/>
        </p:nvPicPr>
        <p:blipFill>
          <a:blip r:embed="rId6"/>
          <a:stretch>
            <a:fillRect/>
          </a:stretch>
        </p:blipFill>
        <p:spPr>
          <a:xfrm>
            <a:off x="479932" y="4906141"/>
            <a:ext cx="6411220" cy="2838846"/>
          </a:xfrm>
          <a:prstGeom prst="rect">
            <a:avLst/>
          </a:prstGeom>
        </p:spPr>
      </p:pic>
      <p:graphicFrame>
        <p:nvGraphicFramePr>
          <p:cNvPr id="15" name="Chart 14">
            <a:extLst>
              <a:ext uri="{FF2B5EF4-FFF2-40B4-BE49-F238E27FC236}">
                <a16:creationId xmlns:a16="http://schemas.microsoft.com/office/drawing/2014/main" id="{E5E86B1B-7BF7-2A32-1D14-0BBE17B64F8C}"/>
              </a:ext>
            </a:extLst>
          </p:cNvPr>
          <p:cNvGraphicFramePr>
            <a:graphicFrameLocks/>
          </p:cNvGraphicFramePr>
          <p:nvPr>
            <p:extLst>
              <p:ext uri="{D42A27DB-BD31-4B8C-83A1-F6EECF244321}">
                <p14:modId xmlns:p14="http://schemas.microsoft.com/office/powerpoint/2010/main" val="3409748956"/>
              </p:ext>
            </p:extLst>
          </p:nvPr>
        </p:nvGraphicFramePr>
        <p:xfrm>
          <a:off x="7083706" y="4027663"/>
          <a:ext cx="7445094" cy="371732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04215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3301</TotalTime>
  <Words>829</Words>
  <Application>Microsoft Office PowerPoint</Application>
  <PresentationFormat>Custom</PresentationFormat>
  <Paragraphs>106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Mukta</vt:lpstr>
      <vt:lpstr>Prompt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rahul kumar</cp:lastModifiedBy>
  <cp:revision>305</cp:revision>
  <dcterms:created xsi:type="dcterms:W3CDTF">2024-03-06T09:03:59Z</dcterms:created>
  <dcterms:modified xsi:type="dcterms:W3CDTF">2024-06-26T05:05:08Z</dcterms:modified>
</cp:coreProperties>
</file>