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9837" y="356374"/>
            <a:ext cx="2577465" cy="2577465"/>
          </a:xfrm>
          <a:custGeom>
            <a:avLst/>
            <a:gdLst/>
            <a:ahLst/>
            <a:cxnLst/>
            <a:rect l="l" t="t" r="r" b="b"/>
            <a:pathLst>
              <a:path w="2577465" h="2577465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3919" y="356358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1144" y="2244967"/>
            <a:ext cx="614171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300" y="971550"/>
            <a:ext cx="6410324" cy="4171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249" y="228751"/>
            <a:ext cx="85335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249" y="1331867"/>
            <a:ext cx="8533500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1144" y="2244967"/>
            <a:ext cx="539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36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r>
              <a:rPr sz="36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36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6049" y="3713781"/>
            <a:ext cx="19265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By-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Rahul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Prakash </a:t>
            </a:r>
            <a:r>
              <a:rPr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49" y="293051"/>
            <a:ext cx="1851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ROC</a:t>
            </a:r>
            <a:r>
              <a:rPr spc="-145" dirty="0"/>
              <a:t> </a:t>
            </a:r>
            <a:r>
              <a:rPr spc="40" dirty="0"/>
              <a:t>Curve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3550" y="309272"/>
            <a:ext cx="3219449" cy="2411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2600" y="3107525"/>
            <a:ext cx="2981349" cy="2035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299" y="2391187"/>
            <a:ext cx="3971290" cy="140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Finding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optimal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cut-off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point</a:t>
            </a:r>
            <a:endParaRPr sz="1400">
              <a:latin typeface="Microsoft Sans Serif"/>
              <a:cs typeface="Microsoft Sans Serif"/>
            </a:endParaRPr>
          </a:p>
          <a:p>
            <a:pPr marL="422275" indent="-409575">
              <a:lnSpc>
                <a:spcPct val="100000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30" dirty="0">
                <a:latin typeface="Microsoft Sans Serif"/>
                <a:cs typeface="Microsoft Sans Serif"/>
              </a:rPr>
              <a:t>Optimal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cut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off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probability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probability</a:t>
            </a:r>
            <a:endParaRPr sz="1400">
              <a:latin typeface="Microsoft Sans Serif"/>
              <a:cs typeface="Microsoft Sans Serif"/>
            </a:endParaRPr>
          </a:p>
          <a:p>
            <a:pPr marL="422275" marR="481965">
              <a:lnSpc>
                <a:spcPct val="114999"/>
              </a:lnSpc>
            </a:pPr>
            <a:r>
              <a:rPr sz="1400" spc="25" dirty="0">
                <a:latin typeface="Microsoft Sans Serif"/>
                <a:cs typeface="Microsoft Sans Serif"/>
              </a:rPr>
              <a:t>where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get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balanced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sensitivity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speciﬁcity.</a:t>
            </a:r>
            <a:endParaRPr sz="1400">
              <a:latin typeface="Microsoft Sans Serif"/>
              <a:cs typeface="Microsoft Sans Serif"/>
            </a:endParaRPr>
          </a:p>
          <a:p>
            <a:pPr marL="422275" marR="12700" indent="-409575">
              <a:lnSpc>
                <a:spcPct val="100000"/>
              </a:lnSpc>
              <a:spcBef>
                <a:spcPts val="25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graph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can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deduce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optimal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cut-off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probability</a:t>
            </a:r>
            <a:r>
              <a:rPr sz="1400" spc="-15" dirty="0">
                <a:latin typeface="Microsoft Sans Serif"/>
                <a:cs typeface="Microsoft Sans Serif"/>
              </a:rPr>
              <a:t> is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0.35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49" y="228751"/>
            <a:ext cx="1662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249" y="1331867"/>
            <a:ext cx="8296909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Microsoft Sans Serif"/>
                <a:cs typeface="Microsoft Sans Serif"/>
              </a:rPr>
              <a:t>According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40" dirty="0">
                <a:latin typeface="Microsoft Sans Serif"/>
                <a:cs typeface="Microsoft Sans Serif"/>
              </a:rPr>
              <a:t>to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analysis,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45" dirty="0">
                <a:latin typeface="Microsoft Sans Serif"/>
                <a:cs typeface="Microsoft Sans Serif"/>
              </a:rPr>
              <a:t>following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factors affected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potential</a:t>
            </a:r>
            <a:r>
              <a:rPr sz="1350" dirty="0">
                <a:latin typeface="Microsoft Sans Serif"/>
                <a:cs typeface="Microsoft Sans Serif"/>
              </a:rPr>
              <a:t> customers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20" dirty="0">
                <a:latin typeface="Microsoft Sans Serif"/>
                <a:cs typeface="Microsoft Sans Serif"/>
              </a:rPr>
              <a:t>most</a:t>
            </a:r>
            <a:r>
              <a:rPr sz="1350" spc="5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(in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descending</a:t>
            </a:r>
            <a:r>
              <a:rPr sz="1350" dirty="0">
                <a:latin typeface="Microsoft Sans Serif"/>
                <a:cs typeface="Microsoft Sans Serif"/>
              </a:rPr>
              <a:t> </a:t>
            </a:r>
            <a:r>
              <a:rPr sz="1350" spc="-5" dirty="0">
                <a:latin typeface="Microsoft Sans Serif"/>
                <a:cs typeface="Microsoft Sans Serif"/>
              </a:rPr>
              <a:t>order):</a:t>
            </a:r>
            <a:endParaRPr sz="1350">
              <a:latin typeface="Microsoft Sans Serif"/>
              <a:cs typeface="Microsoft Sans Serif"/>
            </a:endParaRPr>
          </a:p>
          <a:p>
            <a:pPr marL="469900" indent="-400050">
              <a:lnSpc>
                <a:spcPct val="100000"/>
              </a:lnSpc>
              <a:spcBef>
                <a:spcPts val="118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5" dirty="0">
                <a:latin typeface="Microsoft Sans Serif"/>
                <a:cs typeface="Microsoft Sans Serif"/>
              </a:rPr>
              <a:t>Total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time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spent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on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website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overall.</a:t>
            </a:r>
            <a:endParaRPr sz="1350">
              <a:latin typeface="Microsoft Sans Serif"/>
              <a:cs typeface="Microsoft Sans Serif"/>
            </a:endParaRPr>
          </a:p>
          <a:p>
            <a:pPr marL="469900" indent="-400050">
              <a:lnSpc>
                <a:spcPct val="100000"/>
              </a:lnSpc>
              <a:spcBef>
                <a:spcPts val="8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number</a:t>
            </a:r>
            <a:r>
              <a:rPr sz="1350" spc="-35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of</a:t>
            </a:r>
            <a:r>
              <a:rPr sz="1350" spc="-3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visits</a:t>
            </a:r>
            <a:r>
              <a:rPr sz="1350" spc="-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overall.</a:t>
            </a:r>
            <a:endParaRPr sz="1350">
              <a:latin typeface="Microsoft Sans Serif"/>
              <a:cs typeface="Microsoft Sans Serif"/>
            </a:endParaRPr>
          </a:p>
          <a:p>
            <a:pPr marL="469900" indent="-400050">
              <a:lnSpc>
                <a:spcPct val="100000"/>
              </a:lnSpc>
              <a:spcBef>
                <a:spcPts val="8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20" dirty="0">
                <a:latin typeface="Microsoft Sans Serif"/>
                <a:cs typeface="Microsoft Sans Serif"/>
              </a:rPr>
              <a:t>If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lead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came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from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one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of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35" dirty="0">
                <a:latin typeface="Microsoft Sans Serif"/>
                <a:cs typeface="Microsoft Sans Serif"/>
              </a:rPr>
              <a:t>following:</a:t>
            </a:r>
            <a:endParaRPr sz="1350">
              <a:latin typeface="Microsoft Sans Serif"/>
              <a:cs typeface="Microsoft Sans Serif"/>
            </a:endParaRPr>
          </a:p>
          <a:p>
            <a:pPr marL="927100" lvl="1" indent="-332740">
              <a:lnSpc>
                <a:spcPct val="100000"/>
              </a:lnSpc>
              <a:spcBef>
                <a:spcPts val="8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350" spc="-10" dirty="0">
                <a:latin typeface="Microsoft Sans Serif"/>
                <a:cs typeface="Microsoft Sans Serif"/>
              </a:rPr>
              <a:t>Google;</a:t>
            </a:r>
            <a:endParaRPr sz="1350">
              <a:latin typeface="Microsoft Sans Serif"/>
              <a:cs typeface="Microsoft Sans Serif"/>
            </a:endParaRPr>
          </a:p>
          <a:p>
            <a:pPr marL="927100" lvl="1" indent="-332740">
              <a:lnSpc>
                <a:spcPct val="100000"/>
              </a:lnSpc>
              <a:spcBef>
                <a:spcPts val="85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350" spc="10" dirty="0">
                <a:latin typeface="Microsoft Sans Serif"/>
                <a:cs typeface="Microsoft Sans Serif"/>
              </a:rPr>
              <a:t>Direct</a:t>
            </a:r>
            <a:r>
              <a:rPr sz="1350" spc="-4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trafﬁc;</a:t>
            </a:r>
            <a:endParaRPr sz="1350">
              <a:latin typeface="Microsoft Sans Serif"/>
              <a:cs typeface="Microsoft Sans Serif"/>
            </a:endParaRPr>
          </a:p>
          <a:p>
            <a:pPr marL="927100" lvl="1" indent="-332740">
              <a:lnSpc>
                <a:spcPct val="100000"/>
              </a:lnSpc>
              <a:spcBef>
                <a:spcPts val="8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350" spc="-5" dirty="0">
                <a:latin typeface="Microsoft Sans Serif"/>
                <a:cs typeface="Microsoft Sans Serif"/>
              </a:rPr>
              <a:t>Organic</a:t>
            </a:r>
            <a:r>
              <a:rPr sz="1350" spc="-50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search;</a:t>
            </a:r>
            <a:endParaRPr sz="1350">
              <a:latin typeface="Microsoft Sans Serif"/>
              <a:cs typeface="Microsoft Sans Serif"/>
            </a:endParaRPr>
          </a:p>
          <a:p>
            <a:pPr marL="927100" lvl="1" indent="-332740">
              <a:lnSpc>
                <a:spcPct val="100000"/>
              </a:lnSpc>
              <a:spcBef>
                <a:spcPts val="8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350" dirty="0">
                <a:latin typeface="Microsoft Sans Serif"/>
                <a:cs typeface="Microsoft Sans Serif"/>
              </a:rPr>
              <a:t>The</a:t>
            </a:r>
            <a:r>
              <a:rPr sz="1350" spc="-4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Welingak</a:t>
            </a:r>
            <a:r>
              <a:rPr sz="1350" spc="-4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website.</a:t>
            </a:r>
            <a:endParaRPr sz="1350">
              <a:latin typeface="Microsoft Sans Serif"/>
              <a:cs typeface="Microsoft Sans Serif"/>
            </a:endParaRPr>
          </a:p>
          <a:p>
            <a:pPr marL="469900" indent="-400050">
              <a:lnSpc>
                <a:spcPct val="100000"/>
              </a:lnSpc>
              <a:spcBef>
                <a:spcPts val="8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60" dirty="0">
                <a:latin typeface="Microsoft Sans Serif"/>
                <a:cs typeface="Microsoft Sans Serif"/>
              </a:rPr>
              <a:t>When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was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last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activity:</a:t>
            </a:r>
            <a:endParaRPr sz="1350">
              <a:latin typeface="Microsoft Sans Serif"/>
              <a:cs typeface="Microsoft Sans Serif"/>
            </a:endParaRPr>
          </a:p>
          <a:p>
            <a:pPr marL="927100" lvl="1" indent="-332740">
              <a:lnSpc>
                <a:spcPct val="100000"/>
              </a:lnSpc>
              <a:spcBef>
                <a:spcPts val="80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350" spc="-10" dirty="0">
                <a:latin typeface="Microsoft Sans Serif"/>
                <a:cs typeface="Microsoft Sans Serif"/>
              </a:rPr>
              <a:t>an</a:t>
            </a:r>
            <a:r>
              <a:rPr sz="1350" spc="-55" dirty="0">
                <a:latin typeface="Microsoft Sans Serif"/>
                <a:cs typeface="Microsoft Sans Serif"/>
              </a:rPr>
              <a:t> </a:t>
            </a:r>
            <a:r>
              <a:rPr sz="1350" spc="-40" dirty="0">
                <a:latin typeface="Microsoft Sans Serif"/>
                <a:cs typeface="Microsoft Sans Serif"/>
              </a:rPr>
              <a:t>SMS</a:t>
            </a:r>
            <a:endParaRPr sz="1350">
              <a:latin typeface="Microsoft Sans Serif"/>
              <a:cs typeface="Microsoft Sans Serif"/>
            </a:endParaRPr>
          </a:p>
          <a:p>
            <a:pPr marL="927100" lvl="1" indent="-332740">
              <a:lnSpc>
                <a:spcPct val="100000"/>
              </a:lnSpc>
              <a:spcBef>
                <a:spcPts val="85"/>
              </a:spcBef>
              <a:buFont typeface="Tahoma"/>
              <a:buChar char="○"/>
              <a:tabLst>
                <a:tab pos="926465" algn="l"/>
                <a:tab pos="927100" algn="l"/>
              </a:tabLst>
            </a:pPr>
            <a:r>
              <a:rPr sz="1350" spc="80" dirty="0">
                <a:latin typeface="Microsoft Sans Serif"/>
                <a:cs typeface="Microsoft Sans Serif"/>
              </a:rPr>
              <a:t>A</a:t>
            </a:r>
            <a:r>
              <a:rPr sz="1350" spc="-3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chat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conversation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on</a:t>
            </a:r>
            <a:r>
              <a:rPr sz="1350" spc="-25" dirty="0">
                <a:latin typeface="Microsoft Sans Serif"/>
                <a:cs typeface="Microsoft Sans Serif"/>
              </a:rPr>
              <a:t> </a:t>
            </a:r>
            <a:r>
              <a:rPr sz="1350" spc="-20" dirty="0">
                <a:latin typeface="Microsoft Sans Serif"/>
                <a:cs typeface="Microsoft Sans Serif"/>
              </a:rPr>
              <a:t>Olark?</a:t>
            </a:r>
            <a:endParaRPr sz="1350">
              <a:latin typeface="Microsoft Sans Serif"/>
              <a:cs typeface="Microsoft Sans Serif"/>
            </a:endParaRPr>
          </a:p>
          <a:p>
            <a:pPr marL="469900" indent="-400050">
              <a:lnSpc>
                <a:spcPct val="100000"/>
              </a:lnSpc>
              <a:spcBef>
                <a:spcPts val="8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40" dirty="0">
                <a:latin typeface="Microsoft Sans Serif"/>
                <a:cs typeface="Microsoft Sans Serif"/>
              </a:rPr>
              <a:t>when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15" dirty="0">
                <a:latin typeface="Microsoft Sans Serif"/>
                <a:cs typeface="Microsoft Sans Serif"/>
              </a:rPr>
              <a:t> Lead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add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format</a:t>
            </a:r>
            <a:r>
              <a:rPr sz="1350" spc="-15" dirty="0">
                <a:latin typeface="Microsoft Sans Serif"/>
                <a:cs typeface="Microsoft Sans Serif"/>
              </a:rPr>
              <a:t> is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lead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origin.</a:t>
            </a:r>
            <a:endParaRPr sz="1350">
              <a:latin typeface="Microsoft Sans Serif"/>
              <a:cs typeface="Microsoft Sans Serif"/>
            </a:endParaRPr>
          </a:p>
          <a:p>
            <a:pPr marL="469900" indent="-400050">
              <a:lnSpc>
                <a:spcPct val="100000"/>
              </a:lnSpc>
              <a:spcBef>
                <a:spcPts val="8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45" dirty="0">
                <a:latin typeface="Microsoft Sans Serif"/>
                <a:cs typeface="Microsoft Sans Serif"/>
              </a:rPr>
              <a:t>while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20" dirty="0">
                <a:latin typeface="Microsoft Sans Serif"/>
                <a:cs typeface="Microsoft Sans Serif"/>
              </a:rPr>
              <a:t>they</a:t>
            </a:r>
            <a:r>
              <a:rPr sz="1350" spc="-15" dirty="0">
                <a:latin typeface="Microsoft Sans Serif"/>
                <a:cs typeface="Microsoft Sans Serif"/>
              </a:rPr>
              <a:t> are </a:t>
            </a:r>
            <a:r>
              <a:rPr sz="1350" spc="-40" dirty="0">
                <a:latin typeface="Microsoft Sans Serif"/>
                <a:cs typeface="Microsoft Sans Serif"/>
              </a:rPr>
              <a:t>a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35" dirty="0">
                <a:latin typeface="Microsoft Sans Serif"/>
                <a:cs typeface="Microsoft Sans Serif"/>
              </a:rPr>
              <a:t>working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professional</a:t>
            </a:r>
            <a:r>
              <a:rPr sz="1350" spc="-20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at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time.</a:t>
            </a:r>
            <a:endParaRPr sz="1350">
              <a:latin typeface="Microsoft Sans Serif"/>
              <a:cs typeface="Microsoft Sans Serif"/>
            </a:endParaRPr>
          </a:p>
          <a:p>
            <a:pPr marL="469900" marR="5080" indent="-400050">
              <a:lnSpc>
                <a:spcPct val="105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350" spc="90" dirty="0">
                <a:latin typeface="Microsoft Sans Serif"/>
                <a:cs typeface="Microsoft Sans Serif"/>
              </a:rPr>
              <a:t>With</a:t>
            </a:r>
            <a:r>
              <a:rPr sz="1350" spc="11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these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in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mind,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X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Education</a:t>
            </a:r>
            <a:r>
              <a:rPr sz="1350" spc="110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can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30" dirty="0">
                <a:latin typeface="Microsoft Sans Serif"/>
                <a:cs typeface="Microsoft Sans Serif"/>
              </a:rPr>
              <a:t>succeed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since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20" dirty="0">
                <a:latin typeface="Microsoft Sans Serif"/>
                <a:cs typeface="Microsoft Sans Serif"/>
              </a:rPr>
              <a:t>they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15" dirty="0">
                <a:latin typeface="Microsoft Sans Serif"/>
                <a:cs typeface="Microsoft Sans Serif"/>
              </a:rPr>
              <a:t>have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-40" dirty="0">
                <a:latin typeface="Microsoft Sans Serif"/>
                <a:cs typeface="Microsoft Sans Serif"/>
              </a:rPr>
              <a:t>a</a:t>
            </a:r>
            <a:r>
              <a:rPr sz="1350" spc="11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very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good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probability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30" dirty="0">
                <a:latin typeface="Microsoft Sans Serif"/>
                <a:cs typeface="Microsoft Sans Serif"/>
              </a:rPr>
              <a:t>of</a:t>
            </a:r>
            <a:r>
              <a:rPr sz="1350" spc="114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persuading </a:t>
            </a:r>
            <a:r>
              <a:rPr sz="1350" spc="-34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nearly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45" dirty="0">
                <a:latin typeface="Microsoft Sans Serif"/>
                <a:cs typeface="Microsoft Sans Serif"/>
              </a:rPr>
              <a:t>all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prospective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customers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40" dirty="0">
                <a:latin typeface="Microsoft Sans Serif"/>
                <a:cs typeface="Microsoft Sans Serif"/>
              </a:rPr>
              <a:t>to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change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their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minds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and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-10" dirty="0">
                <a:latin typeface="Microsoft Sans Serif"/>
                <a:cs typeface="Microsoft Sans Serif"/>
              </a:rPr>
              <a:t>purchase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25" dirty="0">
                <a:latin typeface="Microsoft Sans Serif"/>
                <a:cs typeface="Microsoft Sans Serif"/>
              </a:rPr>
              <a:t>their</a:t>
            </a:r>
            <a:r>
              <a:rPr sz="1350" spc="-15" dirty="0">
                <a:latin typeface="Microsoft Sans Serif"/>
                <a:cs typeface="Microsoft Sans Serif"/>
              </a:rPr>
              <a:t> </a:t>
            </a:r>
            <a:r>
              <a:rPr sz="1350" spc="-25" dirty="0">
                <a:latin typeface="Microsoft Sans Serif"/>
                <a:cs typeface="Microsoft Sans Serif"/>
              </a:rPr>
              <a:t>courses.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75" y="282326"/>
            <a:ext cx="3493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Problem</a:t>
            </a:r>
            <a:r>
              <a:rPr spc="-145" dirty="0"/>
              <a:t> </a:t>
            </a:r>
            <a:r>
              <a:rPr spc="70" dirty="0"/>
              <a:t>Statement:</a:t>
            </a:r>
          </a:p>
        </p:txBody>
      </p:sp>
      <p:sp>
        <p:nvSpPr>
          <p:cNvPr id="3" name="object 3"/>
          <p:cNvSpPr/>
          <p:nvPr/>
        </p:nvSpPr>
        <p:spPr>
          <a:xfrm>
            <a:off x="472744" y="1892718"/>
            <a:ext cx="5826125" cy="2026920"/>
          </a:xfrm>
          <a:custGeom>
            <a:avLst/>
            <a:gdLst/>
            <a:ahLst/>
            <a:cxnLst/>
            <a:rect l="l" t="t" r="r" b="b"/>
            <a:pathLst>
              <a:path w="5826125" h="2026920">
                <a:moveTo>
                  <a:pt x="5825883" y="1621536"/>
                </a:moveTo>
                <a:lnTo>
                  <a:pt x="5819838" y="1621536"/>
                </a:lnTo>
                <a:lnTo>
                  <a:pt x="5819838" y="1418844"/>
                </a:lnTo>
                <a:lnTo>
                  <a:pt x="5816104" y="1418844"/>
                </a:lnTo>
                <a:lnTo>
                  <a:pt x="5816104" y="1216152"/>
                </a:lnTo>
                <a:lnTo>
                  <a:pt x="4534890" y="1216152"/>
                </a:lnTo>
                <a:lnTo>
                  <a:pt x="4534890" y="1013460"/>
                </a:lnTo>
                <a:lnTo>
                  <a:pt x="5806338" y="1013460"/>
                </a:lnTo>
                <a:lnTo>
                  <a:pt x="5806338" y="810768"/>
                </a:lnTo>
                <a:lnTo>
                  <a:pt x="2198662" y="810768"/>
                </a:lnTo>
                <a:lnTo>
                  <a:pt x="2198662" y="608076"/>
                </a:lnTo>
                <a:lnTo>
                  <a:pt x="5793537" y="608076"/>
                </a:lnTo>
                <a:lnTo>
                  <a:pt x="5793537" y="405384"/>
                </a:lnTo>
                <a:lnTo>
                  <a:pt x="5816104" y="405384"/>
                </a:lnTo>
                <a:lnTo>
                  <a:pt x="5816104" y="202692"/>
                </a:lnTo>
                <a:lnTo>
                  <a:pt x="2206129" y="202692"/>
                </a:lnTo>
                <a:lnTo>
                  <a:pt x="2206129" y="0"/>
                </a:lnTo>
                <a:lnTo>
                  <a:pt x="409575" y="0"/>
                </a:lnTo>
                <a:lnTo>
                  <a:pt x="409575" y="202692"/>
                </a:lnTo>
                <a:lnTo>
                  <a:pt x="0" y="202692"/>
                </a:lnTo>
                <a:lnTo>
                  <a:pt x="0" y="405384"/>
                </a:lnTo>
                <a:lnTo>
                  <a:pt x="409575" y="405384"/>
                </a:lnTo>
                <a:lnTo>
                  <a:pt x="409575" y="608076"/>
                </a:lnTo>
                <a:lnTo>
                  <a:pt x="409575" y="810768"/>
                </a:lnTo>
                <a:lnTo>
                  <a:pt x="0" y="810768"/>
                </a:lnTo>
                <a:lnTo>
                  <a:pt x="0" y="1013460"/>
                </a:lnTo>
                <a:lnTo>
                  <a:pt x="409575" y="1013460"/>
                </a:lnTo>
                <a:lnTo>
                  <a:pt x="409575" y="1216152"/>
                </a:lnTo>
                <a:lnTo>
                  <a:pt x="0" y="1216152"/>
                </a:lnTo>
                <a:lnTo>
                  <a:pt x="0" y="1418844"/>
                </a:lnTo>
                <a:lnTo>
                  <a:pt x="409575" y="1418844"/>
                </a:lnTo>
                <a:lnTo>
                  <a:pt x="409575" y="1621536"/>
                </a:lnTo>
                <a:lnTo>
                  <a:pt x="409575" y="1824228"/>
                </a:lnTo>
                <a:lnTo>
                  <a:pt x="409575" y="2026920"/>
                </a:lnTo>
                <a:lnTo>
                  <a:pt x="1181684" y="2026920"/>
                </a:lnTo>
                <a:lnTo>
                  <a:pt x="1181684" y="1824228"/>
                </a:lnTo>
                <a:lnTo>
                  <a:pt x="5825883" y="1824228"/>
                </a:lnTo>
                <a:lnTo>
                  <a:pt x="5825883" y="1621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125" y="4629820"/>
            <a:ext cx="3074035" cy="203200"/>
          </a:xfrm>
          <a:custGeom>
            <a:avLst/>
            <a:gdLst/>
            <a:ahLst/>
            <a:cxnLst/>
            <a:rect l="l" t="t" r="r" b="b"/>
            <a:pathLst>
              <a:path w="3074035" h="203200">
                <a:moveTo>
                  <a:pt x="3073535" y="202691"/>
                </a:moveTo>
                <a:lnTo>
                  <a:pt x="0" y="202691"/>
                </a:lnTo>
                <a:lnTo>
                  <a:pt x="0" y="0"/>
                </a:lnTo>
                <a:lnTo>
                  <a:pt x="3073535" y="0"/>
                </a:lnTo>
                <a:lnTo>
                  <a:pt x="3073535" y="202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425" y="1661678"/>
            <a:ext cx="5901690" cy="3178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9900" marR="10160" indent="-409575" algn="just">
              <a:lnSpc>
                <a:spcPts val="1600"/>
              </a:lnSpc>
              <a:spcBef>
                <a:spcPts val="219"/>
              </a:spcBef>
              <a:buClr>
                <a:srgbClr val="424242"/>
              </a:buClr>
              <a:buFont typeface="MS PGothic"/>
              <a:buChar char="➢"/>
              <a:tabLst>
                <a:tab pos="469900" algn="l"/>
              </a:tabLst>
            </a:pPr>
            <a:r>
              <a:rPr sz="1400" spc="50" dirty="0">
                <a:solidFill>
                  <a:srgbClr val="091E42"/>
                </a:solidFill>
                <a:latin typeface="Microsoft Sans Serif"/>
                <a:cs typeface="Microsoft Sans Serif"/>
              </a:rPr>
              <a:t>An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education 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company 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named </a:t>
            </a:r>
            <a:r>
              <a:rPr sz="1400" spc="-25" dirty="0">
                <a:solidFill>
                  <a:srgbClr val="091E42"/>
                </a:solidFill>
                <a:latin typeface="Microsoft Sans Serif"/>
                <a:cs typeface="Microsoft Sans Serif"/>
              </a:rPr>
              <a:t>X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Education 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sells online 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courses 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to </a:t>
            </a:r>
            <a:r>
              <a:rPr sz="1400" spc="5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industry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professionals.</a:t>
            </a:r>
            <a:endParaRPr sz="1400">
              <a:latin typeface="Microsoft Sans Serif"/>
              <a:cs typeface="Microsoft Sans Serif"/>
            </a:endParaRPr>
          </a:p>
          <a:p>
            <a:pPr marL="469900" indent="-409575" algn="just">
              <a:lnSpc>
                <a:spcPts val="1510"/>
              </a:lnSpc>
              <a:buFont typeface="MS PGothic"/>
              <a:buChar char="➢"/>
              <a:tabLst>
                <a:tab pos="469900" algn="l"/>
              </a:tabLst>
            </a:pPr>
            <a:r>
              <a:rPr sz="1400" spc="-25" dirty="0">
                <a:solidFill>
                  <a:srgbClr val="091E42"/>
                </a:solidFill>
                <a:latin typeface="Microsoft Sans Serif"/>
                <a:cs typeface="Microsoft Sans Serif"/>
              </a:rPr>
              <a:t>X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Education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gets </a:t>
            </a:r>
            <a:r>
              <a:rPr sz="1400" spc="-40" dirty="0">
                <a:solidFill>
                  <a:srgbClr val="091E42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091E42"/>
                </a:solidFill>
                <a:latin typeface="Microsoft Sans Serif"/>
                <a:cs typeface="Microsoft Sans Serif"/>
              </a:rPr>
              <a:t>lot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of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leads,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its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conversion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rate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is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very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poor.</a:t>
            </a:r>
            <a:endParaRPr sz="1400">
              <a:latin typeface="Microsoft Sans Serif"/>
              <a:cs typeface="Microsoft Sans Serif"/>
            </a:endParaRPr>
          </a:p>
          <a:p>
            <a:pPr marL="469900" marR="35560" algn="just">
              <a:lnSpc>
                <a:spcPts val="1600"/>
              </a:lnSpc>
              <a:spcBef>
                <a:spcPts val="75"/>
              </a:spcBef>
            </a:pPr>
            <a:r>
              <a:rPr sz="1400" spc="-30" dirty="0">
                <a:solidFill>
                  <a:srgbClr val="091E42"/>
                </a:solidFill>
                <a:latin typeface="Microsoft Sans Serif"/>
                <a:cs typeface="Microsoft Sans Serif"/>
              </a:rPr>
              <a:t>For 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example,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if, </a:t>
            </a:r>
            <a:r>
              <a:rPr sz="1400" spc="-50" dirty="0">
                <a:solidFill>
                  <a:srgbClr val="091E42"/>
                </a:solidFill>
                <a:latin typeface="Microsoft Sans Serif"/>
                <a:cs typeface="Microsoft Sans Serif"/>
              </a:rPr>
              <a:t>say,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they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acquire </a:t>
            </a:r>
            <a:r>
              <a:rPr sz="1400" spc="60" dirty="0">
                <a:solidFill>
                  <a:srgbClr val="091E42"/>
                </a:solidFill>
                <a:latin typeface="Microsoft Sans Serif"/>
                <a:cs typeface="Microsoft Sans Serif"/>
              </a:rPr>
              <a:t>100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in </a:t>
            </a:r>
            <a:r>
              <a:rPr sz="1400" spc="-40" dirty="0">
                <a:solidFill>
                  <a:srgbClr val="091E42"/>
                </a:solidFill>
                <a:latin typeface="Microsoft Sans Serif"/>
                <a:cs typeface="Microsoft Sans Serif"/>
              </a:rPr>
              <a:t>a </a:t>
            </a:r>
            <a:r>
              <a:rPr sz="1400" spc="-35" dirty="0">
                <a:solidFill>
                  <a:srgbClr val="091E42"/>
                </a:solidFill>
                <a:latin typeface="Microsoft Sans Serif"/>
                <a:cs typeface="Microsoft Sans Serif"/>
              </a:rPr>
              <a:t>day,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only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about </a:t>
            </a:r>
            <a:r>
              <a:rPr sz="1400" spc="60" dirty="0">
                <a:solidFill>
                  <a:srgbClr val="091E42"/>
                </a:solidFill>
                <a:latin typeface="Microsoft Sans Serif"/>
                <a:cs typeface="Microsoft Sans Serif"/>
              </a:rPr>
              <a:t>30 </a:t>
            </a:r>
            <a:r>
              <a:rPr sz="1400" spc="6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of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them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are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converted.</a:t>
            </a:r>
            <a:endParaRPr sz="1400">
              <a:latin typeface="Microsoft Sans Serif"/>
              <a:cs typeface="Microsoft Sans Serif"/>
            </a:endParaRPr>
          </a:p>
          <a:p>
            <a:pPr marL="469900" indent="-409575" algn="just">
              <a:lnSpc>
                <a:spcPts val="1510"/>
              </a:lnSpc>
              <a:buFont typeface="MS PGothic"/>
              <a:buChar char="➢"/>
              <a:tabLst>
                <a:tab pos="469900" algn="l"/>
              </a:tabLst>
            </a:pPr>
            <a:r>
              <a:rPr sz="1400" spc="-65" dirty="0">
                <a:solidFill>
                  <a:srgbClr val="091E42"/>
                </a:solidFill>
                <a:latin typeface="Microsoft Sans Serif"/>
                <a:cs typeface="Microsoft Sans Serif"/>
              </a:rPr>
              <a:t>To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make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this 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process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more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efﬁcient,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 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company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wishes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 identify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ts val="1595"/>
              </a:lnSpc>
            </a:pP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most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potential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leads,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also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091E42"/>
                </a:solidFill>
                <a:latin typeface="Microsoft Sans Serif"/>
                <a:cs typeface="Microsoft Sans Serif"/>
              </a:rPr>
              <a:t>known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091E42"/>
                </a:solidFill>
                <a:latin typeface="Microsoft Sans Serif"/>
                <a:cs typeface="Microsoft Sans Serif"/>
              </a:rPr>
              <a:t>as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091E42"/>
                </a:solidFill>
                <a:latin typeface="Microsoft Sans Serif"/>
                <a:cs typeface="Microsoft Sans Serif"/>
              </a:rPr>
              <a:t>‘Hot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Leads’.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409575" algn="just">
              <a:lnSpc>
                <a:spcPts val="1600"/>
              </a:lnSpc>
              <a:spcBef>
                <a:spcPts val="80"/>
              </a:spcBef>
              <a:buFont typeface="MS PGothic"/>
              <a:buChar char="➢"/>
              <a:tabLst>
                <a:tab pos="469900" algn="l"/>
              </a:tabLst>
            </a:pP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If they 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successfully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identify this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set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of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leads,</a:t>
            </a:r>
            <a:r>
              <a:rPr sz="1400" spc="35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conversion 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rate 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should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go up </a:t>
            </a:r>
            <a:r>
              <a:rPr sz="1400" spc="-35" dirty="0">
                <a:solidFill>
                  <a:srgbClr val="091E42"/>
                </a:solidFill>
                <a:latin typeface="Microsoft Sans Serif"/>
                <a:cs typeface="Microsoft Sans Serif"/>
              </a:rPr>
              <a:t>as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sales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team </a:t>
            </a:r>
            <a:r>
              <a:rPr sz="1400" spc="90" dirty="0">
                <a:solidFill>
                  <a:srgbClr val="091E42"/>
                </a:solidFill>
                <a:latin typeface="Microsoft Sans Serif"/>
                <a:cs typeface="Microsoft Sans Serif"/>
              </a:rPr>
              <a:t>will </a:t>
            </a:r>
            <a:r>
              <a:rPr sz="1400" spc="55" dirty="0">
                <a:solidFill>
                  <a:srgbClr val="091E42"/>
                </a:solidFill>
                <a:latin typeface="Microsoft Sans Serif"/>
                <a:cs typeface="Microsoft Sans Serif"/>
              </a:rPr>
              <a:t>now 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be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focusing more on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communicating </a:t>
            </a:r>
            <a:r>
              <a:rPr sz="1400" spc="70" dirty="0">
                <a:solidFill>
                  <a:srgbClr val="091E42"/>
                </a:solidFill>
                <a:latin typeface="Microsoft Sans Serif"/>
                <a:cs typeface="Microsoft Sans Serif"/>
              </a:rPr>
              <a:t>with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potential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 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rather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than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making 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calls 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to </a:t>
            </a:r>
            <a:r>
              <a:rPr sz="1400" spc="5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everyone.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dirty="0">
                <a:solidFill>
                  <a:srgbClr val="424242"/>
                </a:solidFill>
                <a:latin typeface="Trebuchet MS"/>
                <a:cs typeface="Trebuchet MS"/>
              </a:rPr>
              <a:t>Objective</a:t>
            </a:r>
            <a:r>
              <a:rPr sz="1400" b="1" spc="-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091E42"/>
                </a:solidFill>
                <a:latin typeface="Microsoft Sans Serif"/>
                <a:cs typeface="Microsoft Sans Serif"/>
              </a:rPr>
              <a:t>:</a:t>
            </a:r>
            <a:endParaRPr sz="1400">
              <a:latin typeface="Microsoft Sans Serif"/>
              <a:cs typeface="Microsoft Sans Serif"/>
            </a:endParaRPr>
          </a:p>
          <a:p>
            <a:pPr marL="12700" marR="12065">
              <a:lnSpc>
                <a:spcPts val="1600"/>
              </a:lnSpc>
              <a:spcBef>
                <a:spcPts val="1235"/>
              </a:spcBef>
            </a:pP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to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help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them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select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most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promising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leads,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091E42"/>
                </a:solidFill>
                <a:latin typeface="Microsoft Sans Serif"/>
                <a:cs typeface="Microsoft Sans Serif"/>
              </a:rPr>
              <a:t>i.e.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91E42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leads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that </a:t>
            </a:r>
            <a:r>
              <a:rPr sz="1400" spc="-20" dirty="0">
                <a:solidFill>
                  <a:srgbClr val="091E42"/>
                </a:solidFill>
                <a:latin typeface="Microsoft Sans Serif"/>
                <a:cs typeface="Microsoft Sans Serif"/>
              </a:rPr>
              <a:t>are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most </a:t>
            </a:r>
            <a:r>
              <a:rPr sz="1400" spc="-360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li</a:t>
            </a:r>
            <a:r>
              <a:rPr sz="1400" spc="30" dirty="0">
                <a:solidFill>
                  <a:srgbClr val="091E42"/>
                </a:solidFill>
                <a:latin typeface="Microsoft Sans Serif"/>
                <a:cs typeface="Microsoft Sans Serif"/>
              </a:rPr>
              <a:t>k</a:t>
            </a:r>
            <a:r>
              <a:rPr sz="1400" spc="40" dirty="0">
                <a:solidFill>
                  <a:srgbClr val="091E42"/>
                </a:solidFill>
                <a:latin typeface="Microsoft Sans Serif"/>
                <a:cs typeface="Microsoft Sans Serif"/>
              </a:rPr>
              <a:t>e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l</a:t>
            </a:r>
            <a:r>
              <a:rPr sz="1400" spc="15" dirty="0">
                <a:solidFill>
                  <a:srgbClr val="091E42"/>
                </a:solidFill>
                <a:latin typeface="Microsoft Sans Serif"/>
                <a:cs typeface="Microsoft Sans Serif"/>
              </a:rPr>
              <a:t>y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091E42"/>
                </a:solidFill>
                <a:latin typeface="Microsoft Sans Serif"/>
                <a:cs typeface="Microsoft Sans Serif"/>
              </a:rPr>
              <a:t>t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o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091E42"/>
                </a:solidFill>
                <a:latin typeface="Microsoft Sans Serif"/>
                <a:cs typeface="Microsoft Sans Serif"/>
              </a:rPr>
              <a:t>c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o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n</a:t>
            </a:r>
            <a:r>
              <a:rPr sz="1400" spc="10" dirty="0">
                <a:solidFill>
                  <a:srgbClr val="091E42"/>
                </a:solidFill>
                <a:latin typeface="Microsoft Sans Serif"/>
                <a:cs typeface="Microsoft Sans Serif"/>
              </a:rPr>
              <a:t>v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e</a:t>
            </a:r>
            <a:r>
              <a:rPr sz="1400" spc="35" dirty="0">
                <a:solidFill>
                  <a:srgbClr val="091E42"/>
                </a:solidFill>
                <a:latin typeface="Microsoft Sans Serif"/>
                <a:cs typeface="Microsoft Sans Serif"/>
              </a:rPr>
              <a:t>r</a:t>
            </a:r>
            <a:r>
              <a:rPr sz="1400" spc="100" dirty="0">
                <a:solidFill>
                  <a:srgbClr val="091E42"/>
                </a:solidFill>
                <a:latin typeface="Microsoft Sans Serif"/>
                <a:cs typeface="Microsoft Sans Serif"/>
              </a:rPr>
              <a:t>t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91E42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t</a:t>
            </a:r>
            <a:r>
              <a:rPr sz="1400" spc="-5" dirty="0">
                <a:solidFill>
                  <a:srgbClr val="091E42"/>
                </a:solidFill>
                <a:latin typeface="Microsoft Sans Serif"/>
                <a:cs typeface="Microsoft Sans Serif"/>
              </a:rPr>
              <a:t>o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91E42"/>
                </a:solidFill>
                <a:latin typeface="Microsoft Sans Serif"/>
                <a:cs typeface="Microsoft Sans Serif"/>
              </a:rPr>
              <a:t>p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a</a:t>
            </a:r>
            <a:r>
              <a:rPr sz="1400" spc="20" dirty="0">
                <a:solidFill>
                  <a:srgbClr val="091E42"/>
                </a:solidFill>
                <a:latin typeface="Microsoft Sans Serif"/>
                <a:cs typeface="Microsoft Sans Serif"/>
              </a:rPr>
              <a:t>ying</a:t>
            </a:r>
            <a:r>
              <a:rPr sz="1400" spc="-15" dirty="0">
                <a:solidFill>
                  <a:srgbClr val="091E42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091E42"/>
                </a:solidFill>
                <a:latin typeface="Microsoft Sans Serif"/>
                <a:cs typeface="Microsoft Sans Serif"/>
              </a:rPr>
              <a:t>cu</a:t>
            </a:r>
            <a:r>
              <a:rPr sz="1400" spc="-35" dirty="0">
                <a:solidFill>
                  <a:srgbClr val="091E42"/>
                </a:solidFill>
                <a:latin typeface="Microsoft Sans Serif"/>
                <a:cs typeface="Microsoft Sans Serif"/>
              </a:rPr>
              <a:t>s</a:t>
            </a:r>
            <a:r>
              <a:rPr sz="1400" spc="90" dirty="0">
                <a:solidFill>
                  <a:srgbClr val="091E42"/>
                </a:solidFill>
                <a:latin typeface="Microsoft Sans Serif"/>
                <a:cs typeface="Microsoft Sans Serif"/>
              </a:rPr>
              <a:t>t</a:t>
            </a:r>
            <a:r>
              <a:rPr sz="1400" spc="5" dirty="0">
                <a:solidFill>
                  <a:srgbClr val="091E42"/>
                </a:solidFill>
                <a:latin typeface="Microsoft Sans Serif"/>
                <a:cs typeface="Microsoft Sans Serif"/>
              </a:rPr>
              <a:t>ome</a:t>
            </a:r>
            <a:r>
              <a:rPr sz="1400" spc="-10" dirty="0">
                <a:solidFill>
                  <a:srgbClr val="091E42"/>
                </a:solidFill>
                <a:latin typeface="Microsoft Sans Serif"/>
                <a:cs typeface="Microsoft Sans Serif"/>
              </a:rPr>
              <a:t>r</a:t>
            </a:r>
            <a:r>
              <a:rPr sz="1400" spc="-50" dirty="0">
                <a:solidFill>
                  <a:srgbClr val="091E42"/>
                </a:solidFill>
                <a:latin typeface="Microsoft Sans Serif"/>
                <a:cs typeface="Microsoft Sans Serif"/>
              </a:rPr>
              <a:t>s</a:t>
            </a:r>
            <a:r>
              <a:rPr sz="500" spc="-30" dirty="0">
                <a:solidFill>
                  <a:srgbClr val="091E42"/>
                </a:solidFill>
                <a:latin typeface="Microsoft Sans Serif"/>
                <a:cs typeface="Microsoft Sans Serif"/>
              </a:rPr>
              <a:t>.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860" y="946600"/>
            <a:ext cx="2321889" cy="3401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99" y="110875"/>
            <a:ext cx="4419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Approach</a:t>
            </a:r>
            <a:r>
              <a:rPr spc="-100" dirty="0"/>
              <a:t> </a:t>
            </a:r>
            <a:r>
              <a:rPr spc="55" dirty="0"/>
              <a:t>to</a:t>
            </a:r>
            <a:r>
              <a:rPr spc="-95" dirty="0"/>
              <a:t> </a:t>
            </a:r>
            <a:r>
              <a:rPr spc="20" dirty="0"/>
              <a:t>the</a:t>
            </a:r>
            <a:r>
              <a:rPr spc="-100" dirty="0"/>
              <a:t> </a:t>
            </a:r>
            <a:r>
              <a:rPr spc="55" dirty="0"/>
              <a:t>Solution: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500" y="1232733"/>
            <a:ext cx="7890509" cy="33629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45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</a:t>
            </a:r>
            <a:r>
              <a:rPr sz="15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Cleaning</a:t>
            </a:r>
            <a:r>
              <a:rPr sz="15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</a:t>
            </a:r>
            <a:r>
              <a:rPr sz="15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Manipulation</a:t>
            </a:r>
            <a:endParaRPr sz="1500">
              <a:latin typeface="Microsoft Sans Serif"/>
              <a:cs typeface="Microsoft Sans Serif"/>
            </a:endParaRPr>
          </a:p>
          <a:p>
            <a:pPr marL="889000" lvl="1" indent="-333375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888365" algn="l"/>
                <a:tab pos="889000" algn="l"/>
              </a:tabLst>
            </a:pPr>
            <a:r>
              <a:rPr sz="135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Check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handle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duplicate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data.</a:t>
            </a:r>
            <a:endParaRPr sz="1350">
              <a:latin typeface="Microsoft Sans Serif"/>
              <a:cs typeface="Microsoft Sans Serif"/>
            </a:endParaRPr>
          </a:p>
          <a:p>
            <a:pPr marL="889000" lvl="1" indent="-333375">
              <a:lnSpc>
                <a:spcPct val="100000"/>
              </a:lnSpc>
              <a:spcBef>
                <a:spcPts val="254"/>
              </a:spcBef>
              <a:buFont typeface="Tahoma"/>
              <a:buChar char="○"/>
              <a:tabLst>
                <a:tab pos="888365" algn="l"/>
                <a:tab pos="889000" algn="l"/>
              </a:tabLst>
            </a:pPr>
            <a:r>
              <a:rPr sz="135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Check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handle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NA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values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missing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values.</a:t>
            </a:r>
            <a:endParaRPr sz="1350">
              <a:latin typeface="Microsoft Sans Serif"/>
              <a:cs typeface="Microsoft Sans Serif"/>
            </a:endParaRPr>
          </a:p>
          <a:p>
            <a:pPr marL="889000" lvl="1" indent="-333375">
              <a:lnSpc>
                <a:spcPct val="100000"/>
              </a:lnSpc>
              <a:spcBef>
                <a:spcPts val="259"/>
              </a:spcBef>
              <a:buFont typeface="Tahoma"/>
              <a:buChar char="○"/>
              <a:tabLst>
                <a:tab pos="888365" algn="l"/>
                <a:tab pos="889000" algn="l"/>
              </a:tabLst>
            </a:pPr>
            <a:r>
              <a:rPr sz="135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Drop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040"/>
                </a:solidFill>
                <a:latin typeface="Microsoft Sans Serif"/>
                <a:cs typeface="Microsoft Sans Serif"/>
              </a:rPr>
              <a:t>columns,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if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it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contains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large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amount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of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missing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values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not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useful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35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analysis.</a:t>
            </a:r>
            <a:endParaRPr sz="1350">
              <a:latin typeface="Microsoft Sans Serif"/>
              <a:cs typeface="Microsoft Sans Serif"/>
            </a:endParaRPr>
          </a:p>
          <a:p>
            <a:pPr marL="889000" lvl="1" indent="-333375">
              <a:lnSpc>
                <a:spcPct val="100000"/>
              </a:lnSpc>
              <a:spcBef>
                <a:spcPts val="254"/>
              </a:spcBef>
              <a:buFont typeface="Tahoma"/>
              <a:buChar char="○"/>
              <a:tabLst>
                <a:tab pos="888365" algn="l"/>
                <a:tab pos="889000" algn="l"/>
              </a:tabLst>
            </a:pPr>
            <a:r>
              <a:rPr sz="135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Check</a:t>
            </a:r>
            <a:r>
              <a:rPr sz="135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35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handle</a:t>
            </a:r>
            <a:r>
              <a:rPr sz="135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outliers</a:t>
            </a:r>
            <a:r>
              <a:rPr sz="135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sz="135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data.</a:t>
            </a:r>
            <a:endParaRPr sz="135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EDA</a:t>
            </a:r>
            <a:endParaRPr sz="1500">
              <a:latin typeface="Microsoft Sans Serif"/>
              <a:cs typeface="Microsoft Sans Serif"/>
            </a:endParaRPr>
          </a:p>
          <a:p>
            <a:pPr marL="889000" lvl="1" indent="-338455">
              <a:lnSpc>
                <a:spcPct val="100000"/>
              </a:lnSpc>
              <a:spcBef>
                <a:spcPts val="315"/>
              </a:spcBef>
              <a:buFont typeface="Tahoma"/>
              <a:buChar char="○"/>
              <a:tabLst>
                <a:tab pos="888365" algn="l"/>
                <a:tab pos="889000" algn="l"/>
              </a:tabLst>
            </a:pP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analysis: value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variable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889000" lvl="1" indent="-338455">
              <a:lnSpc>
                <a:spcPct val="100000"/>
              </a:lnSpc>
              <a:spcBef>
                <a:spcPts val="295"/>
              </a:spcBef>
              <a:buFont typeface="Tahoma"/>
              <a:buChar char="○"/>
              <a:tabLst>
                <a:tab pos="888365" algn="l"/>
                <a:tab pos="889000" algn="l"/>
              </a:tabLst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Bivariate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431800" indent="-419100">
              <a:lnSpc>
                <a:spcPct val="100000"/>
              </a:lnSpc>
              <a:spcBef>
                <a:spcPts val="29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Feature</a:t>
            </a:r>
            <a:r>
              <a:rPr sz="15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Scaling</a:t>
            </a:r>
            <a:r>
              <a:rPr sz="15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&amp;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Dummy</a:t>
            </a:r>
            <a:r>
              <a:rPr sz="15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Variables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5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encoding</a:t>
            </a:r>
            <a:r>
              <a:rPr sz="15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of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5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data.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31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Classiﬁcation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technique: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logistic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regression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15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model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making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5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prediction.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31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Model</a:t>
            </a:r>
            <a:r>
              <a:rPr sz="15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Validation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310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Model</a:t>
            </a:r>
            <a:r>
              <a:rPr sz="15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representation.</a:t>
            </a:r>
            <a:endParaRPr sz="1500">
              <a:latin typeface="Microsoft Sans Serif"/>
              <a:cs typeface="Microsoft Sans Serif"/>
            </a:endParaRPr>
          </a:p>
          <a:p>
            <a:pPr marL="431800" indent="-419100">
              <a:lnSpc>
                <a:spcPct val="100000"/>
              </a:lnSpc>
              <a:spcBef>
                <a:spcPts val="315"/>
              </a:spcBef>
              <a:buFont typeface="MS PGothic"/>
              <a:buChar char="➢"/>
              <a:tabLst>
                <a:tab pos="431165" algn="l"/>
                <a:tab pos="431800" algn="l"/>
              </a:tabLst>
            </a:pPr>
            <a:r>
              <a:rPr sz="15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Summary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5" y="260901"/>
            <a:ext cx="6368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Data</a:t>
            </a:r>
            <a:r>
              <a:rPr spc="-85" dirty="0"/>
              <a:t> </a:t>
            </a:r>
            <a:r>
              <a:rPr spc="55" dirty="0"/>
              <a:t>Manipulation</a:t>
            </a:r>
            <a:r>
              <a:rPr spc="-80" dirty="0"/>
              <a:t> </a:t>
            </a:r>
            <a:r>
              <a:rPr spc="80" dirty="0"/>
              <a:t>and</a:t>
            </a:r>
            <a:r>
              <a:rPr spc="-80" dirty="0"/>
              <a:t> </a:t>
            </a:r>
            <a:r>
              <a:rPr spc="110" dirty="0"/>
              <a:t>Data</a:t>
            </a:r>
            <a:r>
              <a:rPr spc="-80" dirty="0"/>
              <a:t> </a:t>
            </a:r>
            <a:r>
              <a:rPr spc="5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0" y="1423884"/>
            <a:ext cx="6839584" cy="27247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22275" indent="-409575" algn="just">
              <a:lnSpc>
                <a:spcPct val="100000"/>
              </a:lnSpc>
              <a:spcBef>
                <a:spcPts val="350"/>
              </a:spcBef>
              <a:buFont typeface="MS PGothic"/>
              <a:buChar char="➢"/>
              <a:tabLst>
                <a:tab pos="422275" algn="l"/>
              </a:tabLst>
            </a:pPr>
            <a:r>
              <a:rPr sz="14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4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9240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rows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37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columns.</a:t>
            </a:r>
            <a:endParaRPr sz="1400">
              <a:latin typeface="Microsoft Sans Serif"/>
              <a:cs typeface="Microsoft Sans Serif"/>
            </a:endParaRPr>
          </a:p>
          <a:p>
            <a:pPr marL="422275" marR="5080" indent="-409575" algn="just">
              <a:lnSpc>
                <a:spcPct val="114999"/>
              </a:lnSpc>
              <a:buClr>
                <a:srgbClr val="424242"/>
              </a:buClr>
              <a:buFont typeface="MS PGothic"/>
              <a:buChar char="➢"/>
              <a:tabLst>
                <a:tab pos="422275" algn="l"/>
              </a:tabLst>
            </a:pP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Dropped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“Prospect 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ID”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“Lead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Number” </a:t>
            </a:r>
            <a:r>
              <a:rPr sz="14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as </a:t>
            </a:r>
            <a:r>
              <a:rPr sz="14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it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was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not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necessary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for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analysis.</a:t>
            </a:r>
            <a:endParaRPr sz="1400">
              <a:latin typeface="Microsoft Sans Serif"/>
              <a:cs typeface="Microsoft Sans Serif"/>
            </a:endParaRPr>
          </a:p>
          <a:p>
            <a:pPr marL="422275" marR="43180" indent="-409575" algn="just">
              <a:lnSpc>
                <a:spcPct val="114999"/>
              </a:lnSpc>
              <a:buFont typeface="MS PGothic"/>
              <a:buChar char="➢"/>
              <a:tabLst>
                <a:tab pos="422275" algn="l"/>
              </a:tabLst>
            </a:pP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Chain</a:t>
            </a:r>
            <a:r>
              <a:rPr sz="1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Content”, </a:t>
            </a: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“Get 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updates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on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DM </a:t>
            </a: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Content”,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“I </a:t>
            </a:r>
            <a:r>
              <a:rPr sz="1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agree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to </a:t>
            </a: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pay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amount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through</a:t>
            </a:r>
            <a:r>
              <a:rPr sz="1400" spc="3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cheque”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etc. have</a:t>
            </a:r>
            <a:r>
              <a:rPr sz="14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been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dropped.</a:t>
            </a:r>
            <a:endParaRPr sz="1400">
              <a:latin typeface="Microsoft Sans Serif"/>
              <a:cs typeface="Microsoft Sans Serif"/>
            </a:endParaRPr>
          </a:p>
          <a:p>
            <a:pPr marL="422275" marR="8255" indent="-409575" algn="just">
              <a:lnSpc>
                <a:spcPct val="114999"/>
              </a:lnSpc>
              <a:buFont typeface="MS PGothic"/>
              <a:buChar char="➢"/>
              <a:tabLst>
                <a:tab pos="422275" algn="l"/>
              </a:tabLst>
            </a:pP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features </a:t>
            </a:r>
            <a:r>
              <a:rPr sz="14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that </a:t>
            </a:r>
            <a:r>
              <a:rPr sz="14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we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have 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dropped 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include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"Do </a:t>
            </a:r>
            <a:r>
              <a:rPr sz="14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Not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Call," </a:t>
            </a:r>
            <a:r>
              <a:rPr sz="14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"What </a:t>
            </a: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matters 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most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14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you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in</a:t>
            </a: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choosing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4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course,"</a:t>
            </a:r>
            <a:r>
              <a:rPr sz="1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"Search,"</a:t>
            </a:r>
            <a:r>
              <a:rPr sz="1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"Newspaper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Article,"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"X</a:t>
            </a: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Education </a:t>
            </a:r>
            <a:r>
              <a:rPr sz="14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Forums," 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"Newspaper," </a:t>
            </a:r>
            <a:r>
              <a:rPr sz="14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"Digital 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Advertisement,"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and 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others </a:t>
            </a:r>
            <a:r>
              <a:rPr sz="14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after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examining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value</a:t>
            </a:r>
            <a:r>
              <a:rPr sz="14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counts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some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object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type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variables.</a:t>
            </a:r>
            <a:endParaRPr sz="1400">
              <a:latin typeface="Microsoft Sans Serif"/>
              <a:cs typeface="Microsoft Sans Serif"/>
            </a:endParaRPr>
          </a:p>
          <a:p>
            <a:pPr marL="422275" marR="10795" indent="-409575" algn="just">
              <a:lnSpc>
                <a:spcPct val="114999"/>
              </a:lnSpc>
              <a:buClr>
                <a:srgbClr val="424242"/>
              </a:buClr>
              <a:buFont typeface="MS PGothic"/>
              <a:buChar char="➢"/>
              <a:tabLst>
                <a:tab pos="422275" algn="l"/>
              </a:tabLst>
            </a:pP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Dropping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columns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having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more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than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35%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as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missing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value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such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as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‘How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did </a:t>
            </a:r>
            <a:r>
              <a:rPr sz="1400" spc="-3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you</a:t>
            </a:r>
            <a:r>
              <a:rPr sz="14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hear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about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X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Education’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‘Lead </a:t>
            </a:r>
            <a:r>
              <a:rPr sz="1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Ǫuality</a:t>
            </a:r>
            <a:r>
              <a:rPr sz="14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etc.’.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50" y="294551"/>
            <a:ext cx="735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40" dirty="0">
                <a:solidFill>
                  <a:srgbClr val="424242"/>
                </a:solidFill>
                <a:latin typeface="Trebuchet MS"/>
                <a:cs typeface="Trebuchet MS"/>
              </a:rPr>
              <a:t>EDA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200" y="1235050"/>
            <a:ext cx="6397224" cy="3603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50" y="173825"/>
            <a:ext cx="4015949" cy="2647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1545425"/>
            <a:ext cx="4413649" cy="2805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549" y="295612"/>
            <a:ext cx="36969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5" dirty="0"/>
              <a:t>Correlation</a:t>
            </a:r>
            <a:r>
              <a:rPr sz="2100" spc="-70" dirty="0"/>
              <a:t> </a:t>
            </a:r>
            <a:r>
              <a:rPr sz="2100" spc="100" dirty="0"/>
              <a:t>Among</a:t>
            </a:r>
            <a:r>
              <a:rPr sz="2100" spc="-65" dirty="0"/>
              <a:t> </a:t>
            </a:r>
            <a:r>
              <a:rPr sz="2100" spc="30" dirty="0"/>
              <a:t>Variables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24" y="335900"/>
            <a:ext cx="2832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Data</a:t>
            </a:r>
            <a:r>
              <a:rPr spc="-140" dirty="0"/>
              <a:t> </a:t>
            </a:r>
            <a:r>
              <a:rPr spc="45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474" y="1745359"/>
            <a:ext cx="4870450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35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Numerical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variables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were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normalised</a:t>
            </a:r>
            <a:endParaRPr sz="1400">
              <a:latin typeface="Microsoft Sans Serif"/>
              <a:cs typeface="Microsoft Sans Serif"/>
            </a:endParaRPr>
          </a:p>
          <a:p>
            <a:pPr marL="422275" indent="-409575">
              <a:lnSpc>
                <a:spcPct val="100000"/>
              </a:lnSpc>
              <a:spcBef>
                <a:spcPts val="25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Dummy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variables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created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for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object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type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variables</a:t>
            </a:r>
            <a:endParaRPr sz="1400">
              <a:latin typeface="Microsoft Sans Serif"/>
              <a:cs typeface="Microsoft Sans Serif"/>
            </a:endParaRPr>
          </a:p>
          <a:p>
            <a:pPr marL="422275" indent="-409575">
              <a:lnSpc>
                <a:spcPct val="100000"/>
              </a:lnSpc>
              <a:spcBef>
                <a:spcPts val="254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35" dirty="0">
                <a:latin typeface="Microsoft Sans Serif"/>
                <a:cs typeface="Microsoft Sans Serif"/>
              </a:rPr>
              <a:t>Splitting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Data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into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Train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Test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set.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50" y="271626"/>
            <a:ext cx="2549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Model</a:t>
            </a:r>
            <a:r>
              <a:rPr spc="-130" dirty="0"/>
              <a:t> </a:t>
            </a:r>
            <a:r>
              <a:rPr spc="60" dirty="0"/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525" y="1732208"/>
            <a:ext cx="6784340" cy="2385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3225" marR="33020" indent="-390525">
              <a:lnSpc>
                <a:spcPts val="2050"/>
              </a:lnSpc>
              <a:spcBef>
                <a:spcPts val="260"/>
              </a:spcBef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chosen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70:30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our model</a:t>
            </a:r>
            <a:endParaRPr sz="1800">
              <a:latin typeface="Calibri"/>
              <a:cs typeface="Calibri"/>
            </a:endParaRPr>
          </a:p>
          <a:p>
            <a:pPr marL="403225" indent="-390525">
              <a:lnSpc>
                <a:spcPts val="1950"/>
              </a:lnSpc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403225" indent="-390525">
              <a:lnSpc>
                <a:spcPts val="2050"/>
              </a:lnSpc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403225" marR="5080" indent="-390525">
              <a:lnSpc>
                <a:spcPts val="2050"/>
              </a:lnSpc>
              <a:spcBef>
                <a:spcPts val="105"/>
              </a:spcBef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Building</a:t>
            </a:r>
            <a:r>
              <a:rPr sz="18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0.05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vif</a:t>
            </a:r>
            <a:endParaRPr sz="1800">
              <a:latin typeface="Calibri"/>
              <a:cs typeface="Calibri"/>
            </a:endParaRPr>
          </a:p>
          <a:p>
            <a:pPr marL="403225" indent="-390525">
              <a:lnSpc>
                <a:spcPts val="1950"/>
              </a:lnSpc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greater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403225" indent="-390525">
              <a:lnSpc>
                <a:spcPts val="2050"/>
              </a:lnSpc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403225" indent="-390525">
              <a:lnSpc>
                <a:spcPts val="2105"/>
              </a:lnSpc>
              <a:buClr>
                <a:srgbClr val="424242"/>
              </a:buClr>
              <a:buSzPct val="72222"/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Problem Statement:</vt:lpstr>
      <vt:lpstr>Approach to the Solution:</vt:lpstr>
      <vt:lpstr>Data Manipulation and Data Cleaning</vt:lpstr>
      <vt:lpstr>Slide 5</vt:lpstr>
      <vt:lpstr>Slide 6</vt:lpstr>
      <vt:lpstr>Correlation Among Variables</vt:lpstr>
      <vt:lpstr>Data Conversion</vt:lpstr>
      <vt:lpstr>Model Building</vt:lpstr>
      <vt:lpstr>ROC Curve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 Presentation</dc:title>
  <cp:lastModifiedBy>RAHUL</cp:lastModifiedBy>
  <cp:revision>1</cp:revision>
  <dcterms:created xsi:type="dcterms:W3CDTF">2022-11-23T05:24:11Z</dcterms:created>
  <dcterms:modified xsi:type="dcterms:W3CDTF">2022-11-23T05:25:13Z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