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8" r:id="rId2"/>
    <p:sldId id="259" r:id="rId3"/>
    <p:sldId id="260" r:id="rId4"/>
    <p:sldId id="261" r:id="rId5"/>
    <p:sldId id="262" r:id="rId6"/>
    <p:sldId id="265" r:id="rId7"/>
    <p:sldId id="264" r:id="rId8"/>
    <p:sldId id="266" r:id="rId9"/>
    <p:sldId id="267" r:id="rId10"/>
    <p:sldId id="268" r:id="rId11"/>
    <p:sldId id="270" r:id="rId12"/>
    <p:sldId id="271" r:id="rId13"/>
    <p:sldId id="272"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7DE6118-2437-4B30-8E3C-4D2BE6020583}" type="datetimeFigureOut">
              <a:rPr lang="en-US" smtClean="0"/>
              <a:pPr/>
              <a:t>4/20/2022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12847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0335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9096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23455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85072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DE6118-2437-4B30-8E3C-4D2BE6020583}" type="datetimeFigureOut">
              <a:rPr lang="en-US" smtClean="0"/>
              <a:pPr/>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48871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DE6118-2437-4B30-8E3C-4D2BE6020583}" type="datetimeFigureOut">
              <a:rPr lang="en-US" smtClean="0"/>
              <a:pPr/>
              <a:t>4/20/2022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69501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DE6118-2437-4B30-8E3C-4D2BE6020583}" type="datetimeFigureOut">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188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7DE6118-2437-4B30-8E3C-4D2BE6020583}" type="datetimeFigureOut">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9440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8144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0876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9959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1031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5067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649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9505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0129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7DE6118-2437-4B30-8E3C-4D2BE6020583}" type="datetimeFigureOut">
              <a:rPr lang="en-US" smtClean="0"/>
              <a:pPr/>
              <a:t>4/20/2022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082382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5.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8A6D-4B4E-4589-A040-C7BF87C3E06F}"/>
              </a:ext>
            </a:extLst>
          </p:cNvPr>
          <p:cNvSpPr>
            <a:spLocks noGrp="1"/>
          </p:cNvSpPr>
          <p:nvPr>
            <p:ph type="ctrTitle"/>
          </p:nvPr>
        </p:nvSpPr>
        <p:spPr>
          <a:xfrm>
            <a:off x="508883" y="500933"/>
            <a:ext cx="11163632" cy="2639832"/>
          </a:xfrm>
        </p:spPr>
        <p:txBody>
          <a:bodyPr/>
          <a:lstStyle/>
          <a:p>
            <a:r>
              <a:rPr lang="en-US" sz="3600" b="1"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DATA MINING AND ANALYTICS </a:t>
            </a:r>
            <a:br>
              <a:rPr lang="en-US" sz="3600" b="1" u="sng" dirty="0">
                <a:latin typeface="Times New Roman" panose="02020603050405020304" pitchFamily="18" charset="0"/>
                <a:cs typeface="Times New Roman" panose="02020603050405020304" pitchFamily="18" charset="0"/>
              </a:rPr>
            </a:br>
            <a:br>
              <a:rPr lang="en-US" sz="3600" b="1" u="sng"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TOPIC:</a:t>
            </a:r>
            <a:r>
              <a:rPr lang="en-US" sz="2000" dirty="0">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Colour Detection in RGB format Using OpenCV and Pandas in Python </a:t>
            </a:r>
            <a:br>
              <a:rPr lang="en-IN" sz="2000" dirty="0">
                <a:solidFill>
                  <a:schemeClr val="bg1"/>
                </a:solidFill>
                <a:effectLst/>
                <a:latin typeface="Times New Roman" panose="02020603050405020304" pitchFamily="18" charset="0"/>
                <a:ea typeface="Times New Roman" panose="02020603050405020304" pitchFamily="18" charset="0"/>
              </a:rPr>
            </a:br>
            <a:endParaRPr lang="en-IN" sz="2000" b="1" u="sng"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58C978-D7EE-4433-8567-710EFB1E9331}"/>
              </a:ext>
            </a:extLst>
          </p:cNvPr>
          <p:cNvSpPr>
            <a:spLocks noGrp="1"/>
          </p:cNvSpPr>
          <p:nvPr>
            <p:ph type="subTitle" idx="1"/>
          </p:nvPr>
        </p:nvSpPr>
        <p:spPr>
          <a:xfrm>
            <a:off x="508882" y="3212327"/>
            <a:ext cx="11163631" cy="3144740"/>
          </a:xfrm>
        </p:spPr>
        <p:txBody>
          <a:bodyPr>
            <a:normAutofit fontScale="92500" lnSpcReduction="10000"/>
          </a:bodyPr>
          <a:lstStyle/>
          <a:p>
            <a:r>
              <a:rPr lang="en-US" sz="2400" b="1" u="sng" dirty="0">
                <a:solidFill>
                  <a:schemeClr val="bg1"/>
                </a:solidFill>
                <a:latin typeface="Times New Roman" panose="02020603050405020304" pitchFamily="18" charset="0"/>
                <a:cs typeface="Times New Roman" panose="02020603050405020304" pitchFamily="18" charset="0"/>
              </a:rPr>
              <a:t>GROUP MEMBERS:</a:t>
            </a:r>
          </a:p>
          <a:p>
            <a:endParaRPr lang="en-US" sz="2400" b="1" u="sng"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NAME:                                               REG. NO.</a:t>
            </a:r>
          </a:p>
          <a:p>
            <a:r>
              <a:rPr lang="en-US" sz="2400" b="1">
                <a:solidFill>
                  <a:schemeClr val="bg1"/>
                </a:solidFill>
                <a:latin typeface="Times New Roman" panose="02020603050405020304" pitchFamily="18" charset="0"/>
                <a:cs typeface="Times New Roman" panose="02020603050405020304" pitchFamily="18" charset="0"/>
              </a:rPr>
              <a:t>ARYAN RAI                                      RA1911003010221</a:t>
            </a:r>
            <a:endParaRPr lang="en-US" sz="2400" b="1"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RAHUL RAI                                      RA1911003010227</a:t>
            </a:r>
          </a:p>
          <a:p>
            <a:r>
              <a:rPr lang="en-US" sz="2400" b="1" dirty="0">
                <a:solidFill>
                  <a:schemeClr val="bg1"/>
                </a:solidFill>
                <a:latin typeface="Times New Roman" panose="02020603050405020304" pitchFamily="18" charset="0"/>
                <a:cs typeface="Times New Roman" panose="02020603050405020304" pitchFamily="18" charset="0"/>
              </a:rPr>
              <a:t>AYUSH AGRAWAL                          RA1911003010231</a:t>
            </a:r>
          </a:p>
          <a:p>
            <a:r>
              <a:rPr lang="en-US" sz="2400" b="1" dirty="0">
                <a:solidFill>
                  <a:schemeClr val="bg1"/>
                </a:solidFill>
                <a:latin typeface="Times New Roman" panose="02020603050405020304" pitchFamily="18" charset="0"/>
                <a:cs typeface="Times New Roman" panose="02020603050405020304" pitchFamily="18" charset="0"/>
              </a:rPr>
              <a:t>SUBRAT KUMAR                            RA1911003010248</a:t>
            </a:r>
          </a:p>
        </p:txBody>
      </p:sp>
    </p:spTree>
    <p:extLst>
      <p:ext uri="{BB962C8B-B14F-4D97-AF65-F5344CB8AC3E}">
        <p14:creationId xmlns:p14="http://schemas.microsoft.com/office/powerpoint/2010/main" val="5430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D7A3-711A-4C5C-9EE8-4D3C1EB87261}"/>
              </a:ext>
            </a:extLst>
          </p:cNvPr>
          <p:cNvSpPr>
            <a:spLocks noGrp="1"/>
          </p:cNvSpPr>
          <p:nvPr>
            <p:ph type="title"/>
          </p:nvPr>
        </p:nvSpPr>
        <p:spPr>
          <a:xfrm>
            <a:off x="1154954" y="973668"/>
            <a:ext cx="8761413" cy="338298"/>
          </a:xfrm>
        </p:spPr>
        <p:txBody>
          <a:bodyPr/>
          <a:lstStyle/>
          <a:p>
            <a:pPr algn="ctr"/>
            <a:br>
              <a:rPr lang="en-IN" sz="1800" dirty="0">
                <a:solidFill>
                  <a:srgbClr val="000000"/>
                </a:solidFill>
                <a:effectLst/>
                <a:latin typeface="Times New Roman" panose="02020603050405020304" pitchFamily="18" charset="0"/>
                <a:ea typeface="Times New Roman" panose="02020603050405020304" pitchFamily="18" charset="0"/>
              </a:rPr>
            </a:br>
            <a:r>
              <a:rPr lang="en-IN" b="1" u="sng" dirty="0">
                <a:solidFill>
                  <a:schemeClr val="bg1"/>
                </a:solidFill>
                <a:effectLst/>
                <a:latin typeface="Times New Roman" panose="02020603050405020304" pitchFamily="18" charset="0"/>
                <a:ea typeface="Times New Roman" panose="02020603050405020304" pitchFamily="18" charset="0"/>
              </a:rPr>
              <a:t>APPLICATIONS:</a:t>
            </a:r>
            <a:endParaRPr lang="en-IN" dirty="0"/>
          </a:p>
        </p:txBody>
      </p:sp>
      <p:sp>
        <p:nvSpPr>
          <p:cNvPr id="3" name="Content Placeholder 2">
            <a:extLst>
              <a:ext uri="{FF2B5EF4-FFF2-40B4-BE49-F238E27FC236}">
                <a16:creationId xmlns:a16="http://schemas.microsoft.com/office/drawing/2014/main" id="{25E5CECC-0F4D-4DC4-AB66-5C500FAD3F97}"/>
              </a:ext>
            </a:extLst>
          </p:cNvPr>
          <p:cNvSpPr>
            <a:spLocks noGrp="1"/>
          </p:cNvSpPr>
          <p:nvPr>
            <p:ph idx="1"/>
          </p:nvPr>
        </p:nvSpPr>
        <p:spPr/>
        <p:txBody>
          <a:bodyPr/>
          <a:lstStyle/>
          <a:p>
            <a:r>
              <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To differentiate between crop and soil when using robotics to identify and cut crops.</a:t>
            </a:r>
          </a:p>
          <a:p>
            <a:r>
              <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 determine ripe fruits.</a:t>
            </a:r>
          </a:p>
          <a:p>
            <a:r>
              <a:rPr lang="en-IN" u="none" strike="noStrike" dirty="0">
                <a:solidFill>
                  <a:srgbClr val="000000"/>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a:t>
            </a:r>
            <a:r>
              <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o identify and discard rotten vegetables/fruits using robotic arm</a:t>
            </a:r>
            <a:r>
              <a:rPr lang="en-IN" dirty="0">
                <a:solidFill>
                  <a:srgbClr val="000000"/>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t>
            </a:r>
            <a:endPar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Traffic signal detection and recognition</a:t>
            </a:r>
            <a:r>
              <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p>
          <a:p>
            <a:r>
              <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Vehicle colour identification in different light conditions. </a:t>
            </a:r>
          </a:p>
          <a:p>
            <a:r>
              <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Identify wood type based on colour</a:t>
            </a:r>
            <a:r>
              <a:rPr lang="en-IN" dirty="0">
                <a:solidFill>
                  <a:srgbClr val="000000"/>
                </a:solidFill>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a:t>
            </a:r>
            <a:r>
              <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nd to d</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etermine wall paint colour for repainting</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p>
          <a:p>
            <a:endPar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90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3E81-0FA6-433B-85DB-58839E9482EB}"/>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EXPERIMENTAL RESULTS:</a:t>
            </a:r>
            <a:endParaRPr lang="en-IN" dirty="0"/>
          </a:p>
        </p:txBody>
      </p:sp>
      <p:sp>
        <p:nvSpPr>
          <p:cNvPr id="3" name="Text Placeholder 2">
            <a:extLst>
              <a:ext uri="{FF2B5EF4-FFF2-40B4-BE49-F238E27FC236}">
                <a16:creationId xmlns:a16="http://schemas.microsoft.com/office/drawing/2014/main" id="{0DCB46C8-5C50-451B-A004-2A325931770B}"/>
              </a:ext>
            </a:extLst>
          </p:cNvPr>
          <p:cNvSpPr>
            <a:spLocks noGrp="1"/>
          </p:cNvSpPr>
          <p:nvPr>
            <p:ph type="body" idx="1"/>
          </p:nvPr>
        </p:nvSpPr>
        <p:spPr/>
        <p:txBody>
          <a:bodyPr/>
          <a:lstStyle/>
          <a:p>
            <a:r>
              <a:rPr lang="en-US" sz="1800" b="1" u="sng" dirty="0">
                <a:latin typeface="Times New Roman" panose="02020603050405020304" pitchFamily="18" charset="0"/>
                <a:cs typeface="Times New Roman" panose="02020603050405020304" pitchFamily="18" charset="0"/>
              </a:rPr>
              <a:t>IMAGE 1:</a:t>
            </a:r>
            <a:endParaRPr lang="en-IN" sz="1800" b="1" u="sng" dirty="0">
              <a:latin typeface="Times New Roman" panose="02020603050405020304" pitchFamily="18" charset="0"/>
              <a:cs typeface="Times New Roman" panose="02020603050405020304" pitchFamily="18" charset="0"/>
            </a:endParaRPr>
          </a:p>
        </p:txBody>
      </p:sp>
      <p:pic>
        <p:nvPicPr>
          <p:cNvPr id="13" name="Picture Placeholder 12">
            <a:extLst>
              <a:ext uri="{FF2B5EF4-FFF2-40B4-BE49-F238E27FC236}">
                <a16:creationId xmlns:a16="http://schemas.microsoft.com/office/drawing/2014/main" id="{582D6266-3130-4DC2-B9CD-84BC6E64DCA7}"/>
              </a:ext>
            </a:extLst>
          </p:cNvPr>
          <p:cNvPicPr>
            <a:picLocks noGrp="1" noChangeAspect="1"/>
          </p:cNvPicPr>
          <p:nvPr>
            <p:ph type="pic" idx="15"/>
          </p:nvPr>
        </p:nvPicPr>
        <p:blipFill>
          <a:blip r:embed="rId2"/>
          <a:srcRect l="11683" r="11683"/>
          <a:stretch>
            <a:fillRect/>
          </a:stretch>
        </p:blipFill>
        <p:spPr>
          <a:xfrm>
            <a:off x="1335088" y="2603500"/>
            <a:ext cx="2690812" cy="1592263"/>
          </a:xfrm>
        </p:spPr>
      </p:pic>
      <p:sp>
        <p:nvSpPr>
          <p:cNvPr id="5" name="Text Placeholder 4">
            <a:extLst>
              <a:ext uri="{FF2B5EF4-FFF2-40B4-BE49-F238E27FC236}">
                <a16:creationId xmlns:a16="http://schemas.microsoft.com/office/drawing/2014/main" id="{27226083-C455-4E8A-80CC-4663A12C6AB1}"/>
              </a:ext>
            </a:extLst>
          </p:cNvPr>
          <p:cNvSpPr>
            <a:spLocks noGrp="1"/>
          </p:cNvSpPr>
          <p:nvPr>
            <p:ph type="body" sz="half" idx="18"/>
          </p:nvPr>
        </p:nvSpPr>
        <p:spPr>
          <a:xfrm>
            <a:off x="1154954" y="5109103"/>
            <a:ext cx="3050438" cy="917955"/>
          </a:xfrm>
        </p:spPr>
        <p:txBody>
          <a:bodyPr/>
          <a:lstStyle/>
          <a:p>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Original input image of nature. </a:t>
            </a:r>
            <a:r>
              <a:rPr lang="en-IN" sz="1800" b="1"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endPar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BB5CAB9D-D3D6-4785-B45C-28FE04FDF67D}"/>
              </a:ext>
            </a:extLst>
          </p:cNvPr>
          <p:cNvSpPr>
            <a:spLocks noGrp="1"/>
          </p:cNvSpPr>
          <p:nvPr>
            <p:ph type="body" sz="quarter" idx="3"/>
          </p:nvPr>
        </p:nvSpPr>
        <p:spPr/>
        <p:txBody>
          <a:bodyPr/>
          <a:lstStyle/>
          <a:p>
            <a:r>
              <a:rPr lang="en-US" sz="1800" b="1" u="sng" dirty="0">
                <a:latin typeface="Times New Roman" panose="02020603050405020304" pitchFamily="18" charset="0"/>
                <a:cs typeface="Times New Roman" panose="02020603050405020304" pitchFamily="18" charset="0"/>
              </a:rPr>
              <a:t>IMAGE 2</a:t>
            </a:r>
            <a:endParaRPr lang="en-IN" sz="1800" b="1" u="sng" dirty="0">
              <a:latin typeface="Times New Roman" panose="02020603050405020304" pitchFamily="18" charset="0"/>
              <a:cs typeface="Times New Roman" panose="02020603050405020304" pitchFamily="18" charset="0"/>
            </a:endParaRPr>
          </a:p>
        </p:txBody>
      </p:sp>
      <p:pic>
        <p:nvPicPr>
          <p:cNvPr id="15" name="Picture Placeholder 14">
            <a:extLst>
              <a:ext uri="{FF2B5EF4-FFF2-40B4-BE49-F238E27FC236}">
                <a16:creationId xmlns:a16="http://schemas.microsoft.com/office/drawing/2014/main" id="{412CB39F-95CB-4C6C-8039-D24599664917}"/>
              </a:ext>
            </a:extLst>
          </p:cNvPr>
          <p:cNvPicPr>
            <a:picLocks noGrp="1" noChangeAspect="1"/>
          </p:cNvPicPr>
          <p:nvPr>
            <p:ph type="pic" idx="21"/>
          </p:nvPr>
        </p:nvPicPr>
        <p:blipFill>
          <a:blip r:embed="rId3"/>
          <a:srcRect l="11112" r="11112"/>
          <a:stretch>
            <a:fillRect/>
          </a:stretch>
        </p:blipFill>
        <p:spPr/>
      </p:pic>
      <p:sp>
        <p:nvSpPr>
          <p:cNvPr id="8" name="Text Placeholder 7">
            <a:extLst>
              <a:ext uri="{FF2B5EF4-FFF2-40B4-BE49-F238E27FC236}">
                <a16:creationId xmlns:a16="http://schemas.microsoft.com/office/drawing/2014/main" id="{E9235F65-1D52-4688-A714-4FDE6B784D32}"/>
              </a:ext>
            </a:extLst>
          </p:cNvPr>
          <p:cNvSpPr>
            <a:spLocks noGrp="1"/>
          </p:cNvSpPr>
          <p:nvPr>
            <p:ph type="body" sz="half" idx="19"/>
          </p:nvPr>
        </p:nvSpPr>
        <p:spPr>
          <a:xfrm>
            <a:off x="4570172" y="5109101"/>
            <a:ext cx="3050438" cy="917955"/>
          </a:xfrm>
        </p:spPr>
        <p:txBody>
          <a:bodyPr>
            <a:normAutofit/>
          </a:bodyPr>
          <a:lstStyle/>
          <a:p>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Output image with Colour intensity RGB values as R=49 G=52 B=21 for Olive Drop.</a:t>
            </a:r>
          </a:p>
          <a:p>
            <a:endParaRPr lang="en-IN" dirty="0"/>
          </a:p>
        </p:txBody>
      </p:sp>
      <p:sp>
        <p:nvSpPr>
          <p:cNvPr id="9" name="Text Placeholder 8">
            <a:extLst>
              <a:ext uri="{FF2B5EF4-FFF2-40B4-BE49-F238E27FC236}">
                <a16:creationId xmlns:a16="http://schemas.microsoft.com/office/drawing/2014/main" id="{3D75FDFE-BD23-460F-AA5C-B68439C94400}"/>
              </a:ext>
            </a:extLst>
          </p:cNvPr>
          <p:cNvSpPr>
            <a:spLocks noGrp="1"/>
          </p:cNvSpPr>
          <p:nvPr>
            <p:ph type="body" sz="quarter" idx="13"/>
          </p:nvPr>
        </p:nvSpPr>
        <p:spPr>
          <a:xfrm>
            <a:off x="7982775" y="4532844"/>
            <a:ext cx="3051095" cy="576259"/>
          </a:xfrm>
        </p:spPr>
        <p:txBody>
          <a:bodyPr/>
          <a:lstStyle/>
          <a:p>
            <a:r>
              <a:rPr lang="en-US" sz="1800" b="1" u="sng" dirty="0">
                <a:latin typeface="Times New Roman" panose="02020603050405020304" pitchFamily="18" charset="0"/>
                <a:cs typeface="Times New Roman" panose="02020603050405020304" pitchFamily="18" charset="0"/>
              </a:rPr>
              <a:t>IMAGE 3</a:t>
            </a:r>
            <a:endParaRPr lang="en-IN" sz="1800" b="1" u="sng" dirty="0">
              <a:latin typeface="Times New Roman" panose="02020603050405020304" pitchFamily="18" charset="0"/>
              <a:cs typeface="Times New Roman" panose="02020603050405020304" pitchFamily="18" charset="0"/>
            </a:endParaRPr>
          </a:p>
        </p:txBody>
      </p:sp>
      <p:pic>
        <p:nvPicPr>
          <p:cNvPr id="17" name="Picture Placeholder 16">
            <a:extLst>
              <a:ext uri="{FF2B5EF4-FFF2-40B4-BE49-F238E27FC236}">
                <a16:creationId xmlns:a16="http://schemas.microsoft.com/office/drawing/2014/main" id="{4812D681-3C9C-4E58-9E77-47A9BA2F7D90}"/>
              </a:ext>
            </a:extLst>
          </p:cNvPr>
          <p:cNvPicPr>
            <a:picLocks noGrp="1" noChangeAspect="1"/>
          </p:cNvPicPr>
          <p:nvPr>
            <p:ph type="pic" idx="22"/>
          </p:nvPr>
        </p:nvPicPr>
        <p:blipFill>
          <a:blip r:embed="rId4"/>
          <a:srcRect l="9873" r="9873"/>
          <a:stretch>
            <a:fillRect/>
          </a:stretch>
        </p:blipFill>
        <p:spPr/>
      </p:pic>
      <p:sp>
        <p:nvSpPr>
          <p:cNvPr id="11" name="Text Placeholder 10">
            <a:extLst>
              <a:ext uri="{FF2B5EF4-FFF2-40B4-BE49-F238E27FC236}">
                <a16:creationId xmlns:a16="http://schemas.microsoft.com/office/drawing/2014/main" id="{09E8DAE3-8883-4113-A3AE-9116A7DF9457}"/>
              </a:ext>
            </a:extLst>
          </p:cNvPr>
          <p:cNvSpPr>
            <a:spLocks noGrp="1"/>
          </p:cNvSpPr>
          <p:nvPr>
            <p:ph type="body" sz="half" idx="20"/>
          </p:nvPr>
        </p:nvSpPr>
        <p:spPr>
          <a:xfrm>
            <a:off x="7982775" y="5109101"/>
            <a:ext cx="3051096" cy="917955"/>
          </a:xfrm>
        </p:spPr>
        <p:txBody>
          <a:bodyPr>
            <a:normAutofit fontScale="92500"/>
          </a:bodyPr>
          <a:lstStyle/>
          <a:p>
            <a:r>
              <a:rPr lang="en-IN" sz="19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Output image with Colour intensity RGB values as R=18 G=88 B=186 for Sapphire</a:t>
            </a:r>
            <a:r>
              <a:rPr lang="en-IN" sz="1900" b="1"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t>
            </a:r>
            <a:endParaRPr lang="en-IN" sz="19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663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1BCA-F52F-4784-B254-0263B9CB4F78}"/>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CONCLUSIONS: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AB081B-A1BE-43B0-BF5E-4BE9F49EA42B}"/>
              </a:ext>
            </a:extLst>
          </p:cNvPr>
          <p:cNvSpPr>
            <a:spLocks noGrp="1"/>
          </p:cNvSpPr>
          <p:nvPr>
            <p:ph idx="1"/>
          </p:nvPr>
        </p:nvSpPr>
        <p:spPr/>
        <p:txBody>
          <a:bodyPr>
            <a:noAutofit/>
          </a:bodyPr>
          <a:lstStyle/>
          <a:p>
            <a:r>
              <a:rPr lang="en-IN" dirty="0">
                <a:solidFill>
                  <a:srgbClr val="000000"/>
                </a:solidFill>
                <a:effectLst/>
                <a:latin typeface="Times New Roman" panose="02020603050405020304" pitchFamily="18" charset="0"/>
                <a:ea typeface="Times New Roman" panose="02020603050405020304" pitchFamily="18" charset="0"/>
              </a:rPr>
              <a:t>In this paper we defined to get the required colour field from an RGB image. And various step are implemented using OpenCV platform.  </a:t>
            </a:r>
          </a:p>
          <a:p>
            <a:r>
              <a:rPr lang="en-IN" dirty="0">
                <a:solidFill>
                  <a:srgbClr val="000000"/>
                </a:solidFill>
                <a:effectLst/>
                <a:latin typeface="Times New Roman" panose="02020603050405020304" pitchFamily="18" charset="0"/>
                <a:ea typeface="Times New Roman" panose="02020603050405020304" pitchFamily="18" charset="0"/>
              </a:rPr>
              <a:t>We learned the way to handle events like double clicking on the window and saw the way to read ARFF files with Weka and CSV files with pandas and apply the OpenCV library to perform operations on data.</a:t>
            </a:r>
          </a:p>
          <a:p>
            <a:r>
              <a:rPr lang="en-IN" dirty="0">
                <a:solidFill>
                  <a:srgbClr val="000000"/>
                </a:solidFill>
                <a:effectLst/>
                <a:latin typeface="Times New Roman" panose="02020603050405020304" pitchFamily="18" charset="0"/>
                <a:ea typeface="Times New Roman" panose="02020603050405020304" pitchFamily="18" charset="0"/>
              </a:rPr>
              <a:t>Naive Bayes algorithm, Pandas and OpenCV libraries used in python languages. </a:t>
            </a:r>
            <a:endParaRPr lang="en-IN" dirty="0">
              <a:solidFill>
                <a:srgbClr val="000000"/>
              </a:solidFill>
              <a:latin typeface="Times New Roman" panose="02020603050405020304" pitchFamily="18" charset="0"/>
              <a:ea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rPr>
              <a:t>Using Machine Vision and Machine Learning algorithms, we are able to classify different colour shades under different ideal and non-ideal light conditions like bright light, low/dark light, etc.</a:t>
            </a:r>
          </a:p>
          <a:p>
            <a:r>
              <a:rPr lang="en-IN" dirty="0">
                <a:solidFill>
                  <a:srgbClr val="000000"/>
                </a:solidFill>
                <a:effectLst/>
                <a:latin typeface="Times New Roman" panose="02020603050405020304" pitchFamily="18" charset="0"/>
                <a:ea typeface="Times New Roman" panose="02020603050405020304" pitchFamily="18" charset="0"/>
              </a:rPr>
              <a:t>Based on the results of both non-ideal conditions, we conclude that different light conditions can alter the colours that machine vision captured and processed further, which can lead to differing colour predictions</a:t>
            </a:r>
            <a:endParaRPr lang="en-IN" dirty="0"/>
          </a:p>
        </p:txBody>
      </p:sp>
    </p:spTree>
    <p:extLst>
      <p:ext uri="{BB962C8B-B14F-4D97-AF65-F5344CB8AC3E}">
        <p14:creationId xmlns:p14="http://schemas.microsoft.com/office/powerpoint/2010/main" val="90534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A44E-2B75-4E17-BA81-5B097FF20D45}"/>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FUTURE WORK:</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36FC06-EE85-447B-9781-13CD0A7E9200}"/>
              </a:ext>
            </a:extLst>
          </p:cNvPr>
          <p:cNvSpPr>
            <a:spLocks noGrp="1"/>
          </p:cNvSpPr>
          <p:nvPr>
            <p:ph idx="1"/>
          </p:nvPr>
        </p:nvSpPr>
        <p:spPr/>
        <p:txBody>
          <a:bodyPr>
            <a:normAutofit fontScale="25000" lnSpcReduction="20000"/>
          </a:bodyPr>
          <a:lstStyle/>
          <a:p>
            <a:r>
              <a:rPr lang="en-IN" sz="7200" dirty="0">
                <a:solidFill>
                  <a:srgbClr val="000000"/>
                </a:solidFill>
                <a:effectLst/>
                <a:latin typeface="Times New Roman" panose="02020603050405020304" pitchFamily="18" charset="0"/>
                <a:ea typeface="Times New Roman" panose="02020603050405020304" pitchFamily="18" charset="0"/>
              </a:rPr>
              <a:t>We can extend this project work by adding a few other non-ideal light conditions like,</a:t>
            </a:r>
          </a:p>
          <a:p>
            <a:pPr marR="539750" lvl="0" algn="just" fontAlgn="base">
              <a:lnSpc>
                <a:spcPct val="105000"/>
              </a:lnSpc>
              <a:spcAft>
                <a:spcPts val="830"/>
              </a:spcAft>
              <a:buClr>
                <a:srgbClr val="000000"/>
              </a:buClr>
              <a:buSzPts val="1200"/>
              <a:buFont typeface="+mj-lt"/>
              <a:buAutoNum type="arabicPeriod"/>
            </a:pPr>
            <a:r>
              <a:rPr lang="en-IN" sz="7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Sharp/direct focused light,  </a:t>
            </a:r>
          </a:p>
          <a:p>
            <a:pPr marR="539750" lvl="0" algn="just" fontAlgn="base">
              <a:lnSpc>
                <a:spcPct val="105000"/>
              </a:lnSpc>
              <a:spcAft>
                <a:spcPts val="830"/>
              </a:spcAft>
              <a:buClr>
                <a:srgbClr val="000000"/>
              </a:buClr>
              <a:buSzPts val="1200"/>
              <a:buFont typeface="+mj-lt"/>
              <a:buAutoNum type="arabicPeriod"/>
            </a:pPr>
            <a:r>
              <a:rPr lang="en-IN" sz="7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Direct sunlight/natural light,  </a:t>
            </a:r>
          </a:p>
          <a:p>
            <a:pPr marR="539750" lvl="0" algn="just" fontAlgn="base">
              <a:lnSpc>
                <a:spcPct val="105000"/>
              </a:lnSpc>
              <a:spcAft>
                <a:spcPts val="830"/>
              </a:spcAft>
              <a:buClr>
                <a:srgbClr val="000000"/>
              </a:buClr>
              <a:buSzPts val="1200"/>
              <a:buFont typeface="+mj-lt"/>
              <a:buAutoNum type="arabicPeriod"/>
            </a:pPr>
            <a:r>
              <a:rPr lang="en-IN" sz="7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Defused white/warm light  </a:t>
            </a:r>
          </a:p>
          <a:p>
            <a:pPr>
              <a:buFont typeface="+mj-lt"/>
              <a:buAutoNum type="arabicPeriod"/>
            </a:pPr>
            <a:r>
              <a:rPr lang="en-IN" sz="7200" dirty="0">
                <a:solidFill>
                  <a:srgbClr val="000000"/>
                </a:solidFill>
                <a:effectLst/>
                <a:latin typeface="Times New Roman" panose="02020603050405020304" pitchFamily="18" charset="0"/>
                <a:ea typeface="Times New Roman" panose="02020603050405020304" pitchFamily="18" charset="0"/>
              </a:rPr>
              <a:t>Using UV filters to the camera </a:t>
            </a:r>
          </a:p>
          <a:p>
            <a:pPr marL="0" indent="0">
              <a:buNone/>
            </a:pPr>
            <a:endParaRPr lang="en-IN" sz="7200" dirty="0">
              <a:solidFill>
                <a:srgbClr val="000000"/>
              </a:solidFill>
              <a:effectLst/>
              <a:latin typeface="Times New Roman" panose="02020603050405020304" pitchFamily="18" charset="0"/>
              <a:ea typeface="Times New Roman" panose="02020603050405020304" pitchFamily="18" charset="0"/>
            </a:endParaRPr>
          </a:p>
          <a:p>
            <a:r>
              <a:rPr lang="en-IN" sz="7200" dirty="0">
                <a:solidFill>
                  <a:srgbClr val="000000"/>
                </a:solidFill>
                <a:effectLst/>
                <a:latin typeface="Times New Roman" panose="02020603050405020304" pitchFamily="18" charset="0"/>
                <a:ea typeface="Times New Roman" panose="02020603050405020304" pitchFamily="18" charset="0"/>
              </a:rPr>
              <a:t>Also, we can change photo image material like  </a:t>
            </a:r>
          </a:p>
          <a:p>
            <a:pPr marL="342900" marR="539750" lvl="0" indent="-342900" algn="just" fontAlgn="base">
              <a:lnSpc>
                <a:spcPct val="105000"/>
              </a:lnSpc>
              <a:spcAft>
                <a:spcPts val="830"/>
              </a:spcAft>
              <a:buClr>
                <a:srgbClr val="000000"/>
              </a:buClr>
              <a:buSzPts val="1200"/>
              <a:buFont typeface="+mj-lt"/>
              <a:buAutoNum type="arabicParenR"/>
            </a:pPr>
            <a:r>
              <a:rPr lang="en-IN" sz="7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Matt finished images  </a:t>
            </a:r>
          </a:p>
          <a:p>
            <a:pPr marL="342900" marR="539750" lvl="0" indent="-342900" algn="just" fontAlgn="base">
              <a:lnSpc>
                <a:spcPct val="105000"/>
              </a:lnSpc>
              <a:spcAft>
                <a:spcPts val="830"/>
              </a:spcAft>
              <a:buClr>
                <a:srgbClr val="000000"/>
              </a:buClr>
              <a:buSzPts val="1200"/>
              <a:buFont typeface="+mj-lt"/>
              <a:buAutoNum type="arabicParenR"/>
            </a:pPr>
            <a:r>
              <a:rPr lang="en-IN" sz="72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Glossy finished image. </a:t>
            </a:r>
          </a:p>
          <a:p>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477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In Presentation Slide, HD Png Download , Transparent Png Image -  PNGitem">
            <a:extLst>
              <a:ext uri="{FF2B5EF4-FFF2-40B4-BE49-F238E27FC236}">
                <a16:creationId xmlns:a16="http://schemas.microsoft.com/office/drawing/2014/main" id="{3AEF8FDF-C7D4-4C69-A6BF-4335FC671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58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6DD85-C67B-44F3-9F56-4ECBE48205D0}"/>
              </a:ext>
            </a:extLst>
          </p:cNvPr>
          <p:cNvSpPr>
            <a:spLocks noGrp="1"/>
          </p:cNvSpPr>
          <p:nvPr>
            <p:ph type="title"/>
          </p:nvPr>
        </p:nvSpPr>
        <p:spPr/>
        <p:txBody>
          <a:bodyPr/>
          <a:lstStyle/>
          <a:p>
            <a:pPr algn="ctr"/>
            <a:r>
              <a:rPr lang="en-IN" b="1" u="sng" dirty="0">
                <a:solidFill>
                  <a:schemeClr val="bg1"/>
                </a:solidFill>
                <a:effectLst/>
                <a:latin typeface="Times New Roman" panose="02020603050405020304" pitchFamily="18" charset="0"/>
                <a:ea typeface="Times New Roman" panose="02020603050405020304" pitchFamily="18" charset="0"/>
              </a:rPr>
              <a:t>ABSTRACT:</a:t>
            </a:r>
            <a:r>
              <a:rPr lang="en-IN" sz="1800" u="sng" dirty="0">
                <a:solidFill>
                  <a:srgbClr val="000000"/>
                </a:solidFill>
                <a:effectLst/>
                <a:latin typeface="Times New Roman" panose="02020603050405020304" pitchFamily="18" charset="0"/>
                <a:ea typeface="Times New Roman" panose="02020603050405020304" pitchFamily="18" charset="0"/>
              </a:rPr>
              <a:t> </a:t>
            </a:r>
            <a:endParaRPr lang="en-IN" u="sng" dirty="0"/>
          </a:p>
        </p:txBody>
      </p:sp>
      <p:sp>
        <p:nvSpPr>
          <p:cNvPr id="3" name="Content Placeholder 2">
            <a:extLst>
              <a:ext uri="{FF2B5EF4-FFF2-40B4-BE49-F238E27FC236}">
                <a16:creationId xmlns:a16="http://schemas.microsoft.com/office/drawing/2014/main" id="{D305B2DC-BA92-4515-BF92-5EDF7E422C9D}"/>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Colour detection is the process of detecting name of the colour. </a:t>
            </a:r>
            <a:r>
              <a:rPr lang="en-IN" sz="18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Here this is easy task for humans to detect the colour and choose one. </a:t>
            </a:r>
          </a:p>
          <a:p>
            <a:r>
              <a:rPr lang="en-IN" sz="1800" dirty="0">
                <a:solidFill>
                  <a:srgbClr val="000000"/>
                </a:solidFill>
                <a:effectLst/>
                <a:latin typeface="Times New Roman" panose="02020603050405020304" pitchFamily="18" charset="0"/>
                <a:ea typeface="Times New Roman" panose="02020603050405020304" pitchFamily="18" charset="0"/>
              </a:rPr>
              <a:t>Many of the project and research papers are written on this problem. But we use different techniques for this project. Naive Bayes algorithm, Pandas and OpenCV libraries used in python languages. </a:t>
            </a:r>
          </a:p>
          <a:p>
            <a:r>
              <a:rPr lang="en-IN" sz="1800" dirty="0">
                <a:solidFill>
                  <a:srgbClr val="000000"/>
                </a:solidFill>
                <a:effectLst/>
                <a:latin typeface="Times New Roman" panose="02020603050405020304" pitchFamily="18" charset="0"/>
                <a:ea typeface="Times New Roman" panose="02020603050405020304" pitchFamily="18" charset="0"/>
              </a:rPr>
              <a:t>Naive Bayes may be a simple technique for constructing classifiers: models that assign class labels to problem instances, represented as vectors of feature values, where the category labels are drawn from some finite set.  </a:t>
            </a:r>
          </a:p>
          <a:p>
            <a:r>
              <a:rPr lang="en-IN" sz="1800" dirty="0">
                <a:solidFill>
                  <a:srgbClr val="000000"/>
                </a:solidFill>
                <a:effectLst/>
                <a:latin typeface="Times New Roman" panose="02020603050405020304" pitchFamily="18" charset="0"/>
                <a:ea typeface="Times New Roman" panose="02020603050405020304" pitchFamily="18" charset="0"/>
              </a:rPr>
              <a:t>Open-Source Computer Vision Library. OpenCV was designed for computational efficiency and with a robust specialize in real-time applications.</a:t>
            </a:r>
            <a:endParaRPr lang="en-IN" dirty="0"/>
          </a:p>
        </p:txBody>
      </p:sp>
    </p:spTree>
    <p:extLst>
      <p:ext uri="{BB962C8B-B14F-4D97-AF65-F5344CB8AC3E}">
        <p14:creationId xmlns:p14="http://schemas.microsoft.com/office/powerpoint/2010/main" val="86082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36B6-4B95-4729-8618-4055620EE917}"/>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CONTD…</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75BC65-94C0-4F49-A243-83BB1838A8D4}"/>
              </a:ext>
            </a:extLst>
          </p:cNvPr>
          <p:cNvSpPr>
            <a:spLocks noGrp="1"/>
          </p:cNvSpPr>
          <p:nvPr>
            <p:ph idx="1"/>
          </p:nvPr>
        </p:nvSpPr>
        <p:spPr/>
        <p:txBody>
          <a:bodyPr>
            <a:normAutofit/>
          </a:bodyPr>
          <a:lstStyle/>
          <a:p>
            <a:r>
              <a:rPr lang="en-IN" dirty="0">
                <a:solidFill>
                  <a:srgbClr val="000000"/>
                </a:solidFill>
                <a:effectLst/>
                <a:latin typeface="Times New Roman" panose="02020603050405020304" pitchFamily="18" charset="0"/>
                <a:ea typeface="Times New Roman" panose="02020603050405020304" pitchFamily="18" charset="0"/>
              </a:rPr>
              <a:t>The main objective of this application is the methodology for identifying the shades of colours with an exact prediction with their names. </a:t>
            </a:r>
          </a:p>
          <a:p>
            <a:r>
              <a:rPr lang="en-IN" dirty="0">
                <a:solidFill>
                  <a:srgbClr val="000000"/>
                </a:solidFill>
                <a:effectLst/>
                <a:latin typeface="Times New Roman" panose="02020603050405020304" pitchFamily="18" charset="0"/>
                <a:ea typeface="Times New Roman" panose="02020603050405020304" pitchFamily="18" charset="0"/>
              </a:rPr>
              <a:t>The main goal of our project is classification of different colour shades using machine learning under ideal and different non-ideal conditions</a:t>
            </a:r>
            <a:endParaRPr lang="en-IN" dirty="0">
              <a:solidFill>
                <a:srgbClr val="000000"/>
              </a:solidFill>
              <a:latin typeface="Times New Roman" panose="02020603050405020304" pitchFamily="18" charset="0"/>
              <a:ea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rPr>
              <a:t>In this project, we used a binary classification technique of supervised learning to classify different colours.</a:t>
            </a:r>
            <a:endParaRPr lang="en-IN" dirty="0"/>
          </a:p>
        </p:txBody>
      </p:sp>
    </p:spTree>
    <p:extLst>
      <p:ext uri="{BB962C8B-B14F-4D97-AF65-F5344CB8AC3E}">
        <p14:creationId xmlns:p14="http://schemas.microsoft.com/office/powerpoint/2010/main" val="395429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950A-E1E8-471F-AAB9-0D79531C23CF}"/>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B7CE2A-719B-49CF-8809-9AD0B50CD6F3}"/>
              </a:ext>
            </a:extLst>
          </p:cNvPr>
          <p:cNvSpPr>
            <a:spLocks noGrp="1"/>
          </p:cNvSpPr>
          <p:nvPr>
            <p:ph idx="1"/>
          </p:nvPr>
        </p:nvSpPr>
        <p:spPr/>
        <p:txBody>
          <a:bodyPr>
            <a:normAutofit lnSpcReduction="10000"/>
          </a:bodyPr>
          <a:lstStyle/>
          <a:p>
            <a:r>
              <a:rPr lang="en-IN" dirty="0">
                <a:solidFill>
                  <a:srgbClr val="000000"/>
                </a:solidFill>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Colour detection</a:t>
            </a: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is simply the process of identifying the name of any colour. It is obvious that humans perform this action naturally and do not put any effort in doing so.  </a:t>
            </a:r>
          </a:p>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While it is not the case for computers. Human eyes and brain work in co-ordination in order to translate light into colour</a:t>
            </a:r>
          </a:p>
          <a:p>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 same strategy is useful in detecting colour names in this project. Three different colours Red, Green and Blue are being tracked by utilizing the fundamentals of computer vision.</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 this colour detection python project. We are going to build the application in python language and get results to use the naïve bayes classifiers, pandas and OpenCV libraries are used in this project which can automatically detect the name of the colour. So, we have a dataset which have colour names and its value. </a:t>
            </a:r>
          </a:p>
          <a:p>
            <a:endParaRPr lang="en-IN" dirty="0"/>
          </a:p>
        </p:txBody>
      </p:sp>
    </p:spTree>
    <p:extLst>
      <p:ext uri="{BB962C8B-B14F-4D97-AF65-F5344CB8AC3E}">
        <p14:creationId xmlns:p14="http://schemas.microsoft.com/office/powerpoint/2010/main" val="42895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8F96-C2FC-47F9-88C0-321B39650929}"/>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CONTD:</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B58B2-5190-45E1-AAB9-08DFDC3CB0D4}"/>
              </a:ext>
            </a:extLst>
          </p:cNvPr>
          <p:cNvSpPr>
            <a:spLocks noGrp="1"/>
          </p:cNvSpPr>
          <p:nvPr>
            <p:ph idx="1"/>
          </p:nvPr>
        </p:nvSpPr>
        <p:spPr/>
        <p:txBody>
          <a:bodyPr/>
          <a:lstStyle/>
          <a:p>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This also have much application in industry to pick and place different coloured object by the robotic arm. Colour detection is also used as a tool in various image editing and drawing apps. </a:t>
            </a:r>
          </a:p>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successful compilation when we execute the code, a window redirects to the image displayed on it whose path is given as an argument. </a:t>
            </a:r>
          </a:p>
          <a:p>
            <a:r>
              <a:rPr lang="en-IN" sz="1800" dirty="0">
                <a:solidFill>
                  <a:srgbClr val="000000"/>
                </a:solidFill>
                <a:effectLst/>
                <a:latin typeface="Times New Roman" panose="02020603050405020304" pitchFamily="18" charset="0"/>
                <a:ea typeface="Times New Roman" panose="02020603050405020304" pitchFamily="18" charset="0"/>
              </a:rPr>
              <a:t>Here we take a coloured image of 3 channel (RED, GREEN, BLUE). So each pixel has a RED value, GREEN and BLUE value. Our aim is to retrieve these values from an image to determine the colour of the pixel.   </a:t>
            </a:r>
          </a:p>
          <a:p>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8608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48AF-C3F3-472A-9677-0A86F85FE274}"/>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COLOR DETECTION: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D4A615-AD03-4F86-A83E-AC3F3259E977}"/>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Color detection is the process of detecting name of the color. But computer cannot detect the color easily. This is tough task for computer to detect the color easily. So that’s why we choose this project.</a:t>
            </a:r>
          </a:p>
          <a:p>
            <a:r>
              <a:rPr lang="en-US" dirty="0">
                <a:solidFill>
                  <a:schemeClr val="tx1"/>
                </a:solidFill>
                <a:latin typeface="Times New Roman" panose="02020603050405020304" pitchFamily="18" charset="0"/>
                <a:cs typeface="Times New Roman" panose="02020603050405020304" pitchFamily="18" charset="0"/>
              </a:rPr>
              <a:t>Naive Bayes may be a simple technique for constructing classifiers: models that assign class labels to problem instances, represented as vectors of feature values, where the category labels are drawn from some finite set.</a:t>
            </a:r>
          </a:p>
          <a:p>
            <a:r>
              <a:rPr lang="en-US" dirty="0">
                <a:solidFill>
                  <a:schemeClr val="tx1"/>
                </a:solidFill>
                <a:latin typeface="Times New Roman" panose="02020603050405020304" pitchFamily="18" charset="0"/>
                <a:cs typeface="Times New Roman" panose="02020603050405020304" pitchFamily="18" charset="0"/>
              </a:rPr>
              <a:t>OpenCV was designed for computational efficiency and with a robust specialize in real-time applications.</a:t>
            </a:r>
          </a:p>
          <a:p>
            <a:r>
              <a:rPr lang="en-US" dirty="0">
                <a:solidFill>
                  <a:schemeClr val="tx1"/>
                </a:solidFill>
                <a:latin typeface="Times New Roman" panose="02020603050405020304" pitchFamily="18" charset="0"/>
                <a:cs typeface="Times New Roman" panose="02020603050405020304" pitchFamily="18" charset="0"/>
              </a:rPr>
              <a:t>And we have the r, g and b values. Now we need another function which will return us the color name from RGB value.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6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75D-F3A7-4387-9EF7-31F9DE98BBDD}"/>
              </a:ext>
            </a:extLst>
          </p:cNvPr>
          <p:cNvSpPr>
            <a:spLocks noGrp="1"/>
          </p:cNvSpPr>
          <p:nvPr>
            <p:ph type="title"/>
          </p:nvPr>
        </p:nvSpPr>
        <p:spPr>
          <a:xfrm>
            <a:off x="1154954" y="500933"/>
            <a:ext cx="8761413" cy="1614114"/>
          </a:xfrm>
        </p:spPr>
        <p:txBody>
          <a:bodyPr/>
          <a:lstStyle/>
          <a:p>
            <a:pPr algn="ctr"/>
            <a:r>
              <a:rPr lang="en-IN" b="1" u="sng" dirty="0">
                <a:solidFill>
                  <a:schemeClr val="bg1"/>
                </a:solidFill>
                <a:effectLst/>
                <a:latin typeface="Times New Roman" panose="02020603050405020304" pitchFamily="18" charset="0"/>
                <a:ea typeface="Times New Roman" panose="02020603050405020304" pitchFamily="18" charset="0"/>
              </a:rPr>
              <a:t>How we use OpenCV and Pandas for Colour detection: </a:t>
            </a:r>
            <a:endParaRPr lang="en-IN" u="sng" dirty="0">
              <a:solidFill>
                <a:schemeClr val="bg1"/>
              </a:solidFill>
            </a:endParaRPr>
          </a:p>
        </p:txBody>
      </p:sp>
      <p:sp>
        <p:nvSpPr>
          <p:cNvPr id="3" name="Content Placeholder 2">
            <a:extLst>
              <a:ext uri="{FF2B5EF4-FFF2-40B4-BE49-F238E27FC236}">
                <a16:creationId xmlns:a16="http://schemas.microsoft.com/office/drawing/2014/main" id="{790FFB00-7831-4772-AD19-A01B19018EBF}"/>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OpenCV, Pandas and NumPy are the necessary for this project in python to install them. We can directly give an image path from the command prompt. </a:t>
            </a:r>
          </a:p>
          <a:p>
            <a:r>
              <a:rPr lang="en-IN" sz="1800" dirty="0">
                <a:solidFill>
                  <a:srgbClr val="000000"/>
                </a:solidFill>
                <a:effectLst/>
                <a:latin typeface="Times New Roman" panose="02020603050405020304" pitchFamily="18" charset="0"/>
                <a:ea typeface="Times New Roman" panose="02020603050405020304" pitchFamily="18" charset="0"/>
              </a:rPr>
              <a:t>The panda’s library is very useful when we need to perform various operations on data files like </a:t>
            </a:r>
            <a:r>
              <a:rPr lang="en-IN" sz="1800" dirty="0" err="1">
                <a:solidFill>
                  <a:srgbClr val="000000"/>
                </a:solidFill>
                <a:effectLst/>
                <a:latin typeface="Times New Roman" panose="02020603050405020304" pitchFamily="18" charset="0"/>
                <a:ea typeface="Times New Roman" panose="02020603050405020304" pitchFamily="18" charset="0"/>
              </a:rPr>
              <a:t>CSV.pd</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read_csv</a:t>
            </a:r>
            <a:r>
              <a:rPr lang="en-IN" sz="1800" dirty="0">
                <a:solidFill>
                  <a:srgbClr val="000000"/>
                </a:solidFill>
                <a:effectLst/>
                <a:latin typeface="Times New Roman" panose="02020603050405020304" pitchFamily="18" charset="0"/>
                <a:ea typeface="Times New Roman" panose="02020603050405020304" pitchFamily="18" charset="0"/>
              </a:rPr>
              <a:t> () reads the CSV file into the pandas Data Frame. </a:t>
            </a:r>
          </a:p>
          <a:p>
            <a:r>
              <a:rPr lang="en-IN" sz="1800" dirty="0">
                <a:solidFill>
                  <a:srgbClr val="000000"/>
                </a:solidFill>
                <a:effectLst/>
                <a:latin typeface="Times New Roman" panose="02020603050405020304" pitchFamily="18" charset="0"/>
                <a:ea typeface="Times New Roman" panose="02020603050405020304" pitchFamily="18" charset="0"/>
              </a:rPr>
              <a:t>OpenCV Library is useful for detect the image and colour values and name. It will calculate the RGB value of the pixels. The functions the parameters have the event name (X, Y) coordinates of the position. This is called draw function. Which was created by OpenCV and Pandas. </a:t>
            </a: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9601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38F8-061A-4912-8458-CDB3CAE9F5FF}"/>
              </a:ext>
            </a:extLst>
          </p:cNvPr>
          <p:cNvSpPr>
            <a:spLocks noGrp="1"/>
          </p:cNvSpPr>
          <p:nvPr>
            <p:ph type="title"/>
          </p:nvPr>
        </p:nvSpPr>
        <p:spPr>
          <a:xfrm>
            <a:off x="492981" y="1081377"/>
            <a:ext cx="5603019" cy="938254"/>
          </a:xfrm>
        </p:spPr>
        <p:txBody>
          <a:bodyPr/>
          <a:lstStyle/>
          <a:p>
            <a:r>
              <a:rPr lang="en-IN" sz="3600" b="1" dirty="0">
                <a:solidFill>
                  <a:schemeClr val="bg1"/>
                </a:solidFill>
                <a:effectLst/>
                <a:latin typeface="Times New Roman" panose="02020603050405020304" pitchFamily="18" charset="0"/>
                <a:ea typeface="Times New Roman" panose="02020603050405020304" pitchFamily="18" charset="0"/>
              </a:rPr>
              <a:t>ARCHITECTURE DIAGRAM AND FLOW CHART:</a:t>
            </a:r>
            <a:br>
              <a:rPr lang="en-IN" dirty="0"/>
            </a:br>
            <a:endParaRPr lang="en-IN" dirty="0"/>
          </a:p>
        </p:txBody>
      </p:sp>
      <p:sp>
        <p:nvSpPr>
          <p:cNvPr id="3" name="Text Placeholder 2">
            <a:extLst>
              <a:ext uri="{FF2B5EF4-FFF2-40B4-BE49-F238E27FC236}">
                <a16:creationId xmlns:a16="http://schemas.microsoft.com/office/drawing/2014/main" id="{B84944E3-4F30-4ECF-A83B-420E8EE75944}"/>
              </a:ext>
            </a:extLst>
          </p:cNvPr>
          <p:cNvSpPr>
            <a:spLocks noGrp="1"/>
          </p:cNvSpPr>
          <p:nvPr>
            <p:ph type="body" idx="1"/>
          </p:nvPr>
        </p:nvSpPr>
        <p:spPr>
          <a:xfrm>
            <a:off x="6895559" y="1383527"/>
            <a:ext cx="5142716" cy="4993419"/>
          </a:xfrm>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The above architecture shows the capability for the project. It consists of a well-defined sequence diagram that is abstracted from the source code.</a:t>
            </a:r>
          </a:p>
          <a:p>
            <a:r>
              <a:rPr lang="en-IN" sz="1800" dirty="0">
                <a:solidFill>
                  <a:srgbClr val="000000"/>
                </a:solidFill>
                <a:effectLst/>
                <a:latin typeface="Times New Roman" panose="02020603050405020304" pitchFamily="18" charset="0"/>
                <a:ea typeface="Times New Roman" panose="02020603050405020304" pitchFamily="18" charset="0"/>
              </a:rPr>
              <a:t>It leverages the rich capabilities of the technology such as OpenCV library in python.</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b="1"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architecture makes the process more efficient based on principles and properties related to each other.</a:t>
            </a:r>
          </a:p>
          <a:p>
            <a:r>
              <a:rPr lang="en-IN" sz="1800" dirty="0">
                <a:solidFill>
                  <a:srgbClr val="000000"/>
                </a:solidFill>
                <a:effectLst/>
                <a:latin typeface="Times New Roman" panose="02020603050405020304" pitchFamily="18" charset="0"/>
                <a:ea typeface="Times New Roman" panose="02020603050405020304" pitchFamily="18" charset="0"/>
              </a:rPr>
              <a:t>The present colour detection project takes the path of an image as an input and looks for the composition of three different colours red, green and blue in the given image. </a:t>
            </a:r>
          </a:p>
          <a:p>
            <a:endParaRPr lang="en-IN" sz="1800" dirty="0"/>
          </a:p>
        </p:txBody>
      </p:sp>
      <p:pic>
        <p:nvPicPr>
          <p:cNvPr id="4" name="Picture 3">
            <a:extLst>
              <a:ext uri="{FF2B5EF4-FFF2-40B4-BE49-F238E27FC236}">
                <a16:creationId xmlns:a16="http://schemas.microsoft.com/office/drawing/2014/main" id="{CEDD7B0D-1314-481B-B01B-AFC1D5ADF1A6}"/>
              </a:ext>
            </a:extLst>
          </p:cNvPr>
          <p:cNvPicPr/>
          <p:nvPr/>
        </p:nvPicPr>
        <p:blipFill>
          <a:blip r:embed="rId2"/>
          <a:stretch>
            <a:fillRect/>
          </a:stretch>
        </p:blipFill>
        <p:spPr>
          <a:xfrm>
            <a:off x="492981" y="2119022"/>
            <a:ext cx="5731510" cy="1743324"/>
          </a:xfrm>
          <a:prstGeom prst="rect">
            <a:avLst/>
          </a:prstGeom>
        </p:spPr>
      </p:pic>
      <p:pic>
        <p:nvPicPr>
          <p:cNvPr id="5" name="Picture 4">
            <a:extLst>
              <a:ext uri="{FF2B5EF4-FFF2-40B4-BE49-F238E27FC236}">
                <a16:creationId xmlns:a16="http://schemas.microsoft.com/office/drawing/2014/main" id="{8B427DA4-B4FD-4A23-9085-238E91DA3178}"/>
              </a:ext>
            </a:extLst>
          </p:cNvPr>
          <p:cNvPicPr/>
          <p:nvPr/>
        </p:nvPicPr>
        <p:blipFill>
          <a:blip r:embed="rId3"/>
          <a:stretch>
            <a:fillRect/>
          </a:stretch>
        </p:blipFill>
        <p:spPr>
          <a:xfrm>
            <a:off x="492981" y="3961737"/>
            <a:ext cx="5731510" cy="2367501"/>
          </a:xfrm>
          <a:prstGeom prst="rect">
            <a:avLst/>
          </a:prstGeom>
        </p:spPr>
      </p:pic>
    </p:spTree>
    <p:extLst>
      <p:ext uri="{BB962C8B-B14F-4D97-AF65-F5344CB8AC3E}">
        <p14:creationId xmlns:p14="http://schemas.microsoft.com/office/powerpoint/2010/main" val="358210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835D-864C-4C60-B49F-D3CD9FA22920}"/>
              </a:ext>
            </a:extLst>
          </p:cNvPr>
          <p:cNvSpPr>
            <a:spLocks noGrp="1"/>
          </p:cNvSpPr>
          <p:nvPr>
            <p:ph type="title"/>
          </p:nvPr>
        </p:nvSpPr>
        <p:spPr>
          <a:xfrm>
            <a:off x="1154954" y="1311965"/>
            <a:ext cx="8761413" cy="368667"/>
          </a:xfrm>
        </p:spPr>
        <p:txBody>
          <a:bodyPr/>
          <a:lstStyle/>
          <a:p>
            <a:pPr algn="ctr"/>
            <a:r>
              <a:rPr lang="en-IN" b="1" u="sng" dirty="0">
                <a:solidFill>
                  <a:schemeClr val="bg1"/>
                </a:solidFill>
                <a:effectLst/>
                <a:latin typeface="Times New Roman" panose="02020603050405020304" pitchFamily="18" charset="0"/>
                <a:ea typeface="Times New Roman" panose="02020603050405020304" pitchFamily="18" charset="0"/>
              </a:rPr>
              <a:t>RESULTS:</a:t>
            </a:r>
            <a:r>
              <a:rPr lang="en-IN" b="1" dirty="0">
                <a:solidFill>
                  <a:schemeClr val="bg1"/>
                </a:solidFill>
                <a:effectLst/>
                <a:latin typeface="Times New Roman" panose="02020603050405020304" pitchFamily="18" charset="0"/>
                <a:ea typeface="Times New Roman" panose="02020603050405020304" pitchFamily="18" charset="0"/>
              </a:rPr>
              <a:t> </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8CADEE4-FDC2-4B1C-9428-38954D883995}"/>
              </a:ext>
            </a:extLst>
          </p:cNvPr>
          <p:cNvSpPr>
            <a:spLocks noGrp="1"/>
          </p:cNvSpPr>
          <p:nvPr>
            <p:ph idx="1"/>
          </p:nvPr>
        </p:nvSpPr>
        <p:spPr/>
        <p:txBody>
          <a:bodyPr>
            <a:normAutofit/>
          </a:bodyPr>
          <a:lstStyle/>
          <a:p>
            <a:r>
              <a:rPr lang="en-IN"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This is naive bayes approached in colour detection using pandas and OpenCV. To run this code, we use python language and choose anaconda python tool to compile this code. </a:t>
            </a:r>
          </a:p>
          <a:p>
            <a:r>
              <a:rPr lang="en-IN"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And get results we apply only naïve bayes classifier and choose different test options on weka.  </a:t>
            </a:r>
          </a:p>
          <a:p>
            <a:r>
              <a:rPr lang="en-IN"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But we mentioned only cross validation test mode. Naïve bayes apply on dataset of different column.   </a:t>
            </a:r>
          </a:p>
          <a:p>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we present our results. The results are not more sufficient because this technique is used for first time, but in the future, we also apply different algorithms and use R language. But here we mentioned our results.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158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289</TotalTime>
  <Words>1277</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Ion Boardroom</vt:lpstr>
      <vt:lpstr>              DATA MINING AND ANALYTICS         TOPIC:  Colour Detection in RGB format Using OpenCV and Pandas in Python  </vt:lpstr>
      <vt:lpstr>ABSTRACT: </vt:lpstr>
      <vt:lpstr>CONTD…</vt:lpstr>
      <vt:lpstr>INTRODUCTION:</vt:lpstr>
      <vt:lpstr>CONTD:</vt:lpstr>
      <vt:lpstr>COLOR DETECTION:</vt:lpstr>
      <vt:lpstr>How we use OpenCV and Pandas for Colour detection: </vt:lpstr>
      <vt:lpstr>ARCHITECTURE DIAGRAM AND FLOW CHART: </vt:lpstr>
      <vt:lpstr>RESULTS:  </vt:lpstr>
      <vt:lpstr> APPLICATIONS:</vt:lpstr>
      <vt:lpstr>EXPERIMENTAL RESULTS:</vt:lpstr>
      <vt:lpstr>CONCLUSIONS:</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dc:title>
  <dc:creator>Rahul Rai</dc:creator>
  <cp:lastModifiedBy>SUBRAT KUMAR</cp:lastModifiedBy>
  <cp:revision>22</cp:revision>
  <dcterms:created xsi:type="dcterms:W3CDTF">2021-09-14T10:39:08Z</dcterms:created>
  <dcterms:modified xsi:type="dcterms:W3CDTF">2022-04-20T05:28:29Z</dcterms:modified>
</cp:coreProperties>
</file>