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49" r:id="rId3"/>
    <p:sldId id="257" r:id="rId4"/>
    <p:sldId id="347" r:id="rId5"/>
    <p:sldId id="356" r:id="rId6"/>
    <p:sldId id="359" r:id="rId7"/>
    <p:sldId id="360" r:id="rId8"/>
    <p:sldId id="361" r:id="rId9"/>
    <p:sldId id="362" r:id="rId10"/>
    <p:sldId id="363" r:id="rId11"/>
    <p:sldId id="364" r:id="rId12"/>
    <p:sldId id="366" r:id="rId13"/>
    <p:sldId id="365" r:id="rId14"/>
    <p:sldId id="367" r:id="rId15"/>
    <p:sldId id="351" r:id="rId16"/>
    <p:sldId id="369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68" r:id="rId27"/>
    <p:sldId id="380" r:id="rId28"/>
    <p:sldId id="381" r:id="rId29"/>
    <p:sldId id="38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1103" autoAdjust="0"/>
  </p:normalViewPr>
  <p:slideViewPr>
    <p:cSldViewPr snapToGrid="0">
      <p:cViewPr varScale="1">
        <p:scale>
          <a:sx n="120" d="100"/>
          <a:sy n="120" d="100"/>
        </p:scale>
        <p:origin x="222" y="84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3AD3D-D170-4448-BC5B-AD8FD082944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1F5D-8B01-40CD-81DB-A86DB82091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2E16-689F-496B-900C-515723A6374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4B2F-4A48-4539-BF3A-0C5D1989139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wallpaper-maldives-resort-ocean-resorts-pier-lights-s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243" y="513407"/>
            <a:ext cx="7972927" cy="898943"/>
          </a:xfrm>
        </p:spPr>
        <p:txBody>
          <a:bodyPr/>
          <a:lstStyle/>
          <a:p>
            <a:pPr algn="ctr"/>
            <a:r>
              <a:rPr lang="en-US" sz="5335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5335" b="1" u="sng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6800" y="1136015"/>
            <a:ext cx="5204460" cy="2178685"/>
          </a:xfrm>
        </p:spPr>
        <p:txBody>
          <a:bodyPr>
            <a:normAutofit fontScale="90000"/>
          </a:bodyPr>
          <a:lstStyle/>
          <a:p>
            <a:endParaRPr 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Rahul Raj</a:t>
            </a:r>
            <a:endParaRPr lang="en-US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rahulraj.crp@gmail.com</a:t>
            </a:r>
            <a:endParaRPr lang="en-US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6602" y="1514898"/>
            <a:ext cx="899985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EDA on Hotel Booking Analysis by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110" y="19050"/>
            <a:ext cx="1532890" cy="1577975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3779520" y="5010785"/>
            <a:ext cx="4632960" cy="2216573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 panose="00000500000000000000"/>
              <a:buNone/>
              <a:defRPr sz="15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 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ALMABETTER</a:t>
            </a:r>
            <a:endParaRPr lang="en-US" sz="4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111DATA SCIENCE\A3.pngA3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3197860"/>
            <a:ext cx="10146030" cy="3496945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Which Country the Guests are coming from ?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79405" cy="4351655"/>
          </a:xfrm>
        </p:spPr>
        <p:txBody>
          <a:bodyPr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df.country.value_counts()[:15].plot(kind='bar',fontsize=20)</a:t>
            </a:r>
            <a:endParaRPr lang="en-US" sz="2000" dirty="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plt.title('Guest Count wrt Country')</a:t>
            </a:r>
            <a:endParaRPr lang="en-US" sz="2000" dirty="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plt.xlabel('Countries')</a:t>
            </a:r>
            <a:endParaRPr lang="en-US" sz="2000" dirty="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plt.ylabel('Number of Guests')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111DATA SCIENCE\A1.pngA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52855" y="2658745"/>
            <a:ext cx="9317355" cy="4036060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How many cancellations in both types of hotel ?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3895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ym typeface="+mn-ea"/>
              </a:rPr>
              <a:t>Plot to see how many cancellations with respect to City Hotel and Resort Hotel</a:t>
            </a:r>
            <a:endParaRPr lang="en-US" sz="20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sns.countplot(x='is_canceled', hue='hotel',data=df,palette="rocket")plt.title('Guest Count wrt Country')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111DATA SCIENCE\A12.pngA12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917180" y="2377440"/>
            <a:ext cx="4275455" cy="4036060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How many cancellations in both types of hotel ?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3895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ym typeface="+mn-ea"/>
              </a:rPr>
              <a:t>Plot to see how many cancellations with respect to City Hotel and Resort Hotel</a:t>
            </a:r>
            <a:endParaRPr lang="en-US" sz="20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df['is_canceled'].value_counts().plot(kind='pie', explode=(0.02,0.02), autopct='%1.1f%%',colors=col)</a:t>
            </a: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3004820"/>
            <a:ext cx="3209925" cy="20110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8815" y="5184775"/>
            <a:ext cx="8286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1.Total cancellation in the Dataset is 24025 about 27.48%</a:t>
            </a:r>
            <a:endParaRPr lang="en-US" sz="2400" b="1"/>
          </a:p>
        </p:txBody>
      </p:sp>
      <p:pic>
        <p:nvPicPr>
          <p:cNvPr id="6" name="Picture 5" descr="11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65" y="2674620"/>
            <a:ext cx="3355340" cy="23412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8815" y="5645150"/>
            <a:ext cx="9509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2.As per the Observations City Hotels has 16049 cancellations</a:t>
            </a:r>
            <a:endParaRPr lang="en-US" sz="2200"/>
          </a:p>
          <a:p>
            <a:r>
              <a:rPr lang="en-US" sz="2200"/>
              <a:t>3.As per the Observations Resort Hotels has 7976 cancellations</a:t>
            </a:r>
            <a:endParaRPr lang="en-US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Which Type of Rooms is getting Booked ?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34100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There are a total of 10 Room Types</a:t>
            </a:r>
            <a:endParaRPr lang="en-US" sz="2400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'C', 'A', 'D', 'E', 'G', 'F', 'H', 'L', 'P', 'B'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1.Most of the Guests Book room type 'A' which is 64.70% with 56552 bookings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2.Second with type 'D' with 17398 bookings and type E with 6049 bookings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3.Room type 'L' and 'P' is booked very few times with only 6 booking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 descr="aaa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85" y="1691005"/>
            <a:ext cx="3368675" cy="5128260"/>
          </a:xfrm>
          <a:prstGeom prst="rect">
            <a:avLst/>
          </a:prstGeom>
        </p:spPr>
      </p:pic>
      <p:pic>
        <p:nvPicPr>
          <p:cNvPr id="9" name="Picture 8" descr="bbbb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669415"/>
            <a:ext cx="3364865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111DATA SCIENCE\a14.pnga1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45135" y="1691005"/>
            <a:ext cx="11099800" cy="4914265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Room bookings visualization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Which market segment the guest was from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34100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There are a total of 8 different Marketting segments</a:t>
            </a:r>
            <a:endParaRPr lang="en-US" sz="24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['Direct', 'Corporate', 'Online TA', 'Offline TA/TO', 'Complementary', 'Groups', 'Undefined', 'Aviation']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Observation: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1.Most of the Guests are from 'Online TA' which is 59.06% with 51618 bookings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2.Followed by 'Offline TA' and 'direct' are almost same at 15.89 and 13.5%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 descr="R:\xxxx.PNGxxx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3085" y="1825625"/>
            <a:ext cx="3368675" cy="4829175"/>
          </a:xfrm>
          <a:prstGeom prst="rect">
            <a:avLst/>
          </a:prstGeom>
        </p:spPr>
      </p:pic>
      <p:pic>
        <p:nvPicPr>
          <p:cNvPr id="9" name="Picture 8" descr="R:\zzzzz.PNGzzzzz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70675" y="1825625"/>
            <a:ext cx="336486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Which distribution channel contributes most to ADR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69220" cy="4351655"/>
          </a:xfrm>
        </p:spPr>
        <p:txBody>
          <a:bodyPr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There are a total of 5 distribution channel</a:t>
            </a:r>
            <a:endParaRPr lang="en-US" sz="2400" b="1" dirty="0">
              <a:sym typeface="+mn-e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['Direct', 'Corporate', 'TA/TO', 'Undefined', 'GDS']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Picture 8" descr="R:\111DATA SCIENCE\vvvvvvvvv.pngvvvvvvvv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609850"/>
            <a:ext cx="10269855" cy="4248150"/>
          </a:xfrm>
          <a:prstGeom prst="rect">
            <a:avLst/>
          </a:prstGeom>
        </p:spPr>
      </p:pic>
      <p:pic>
        <p:nvPicPr>
          <p:cNvPr id="2" name="Picture 1" descr="R:\111DATA SCIENCE\vvvvvvvvv.pngvvvvvvvv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5200" y="2736850"/>
            <a:ext cx="1026985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Distribution channel contribution to ADR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780540"/>
            <a:ext cx="5912485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df_adr.sort_values(by='adr',ascending=False)</a:t>
            </a:r>
            <a:endParaRPr lang="en-US" sz="24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Observation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1.Most of the ADR is contributed by GDS and TA    and Direct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2.Most of the Guests are Booking from 'GDS' and in most cases the City hotels gets more bookings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3.Undefined- Bookings are undefined so most probable bookings are on arrival.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 descr="R:\ssssssssss.PNGsssssssss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1635" y="1780540"/>
            <a:ext cx="5159375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Deposit type for the Booking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39330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There are 3 different Deposit types</a:t>
            </a:r>
            <a:endParaRPr lang="en-US" sz="24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'No Deposit', 'Refundable', 'Non Refund'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Observation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1.98.68% of the people don't make a Deposit with 86251 records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2.1.1% of the people make non refundable deposits with 1038 records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 descr="R:\eeeeee.PNGeeeee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7530" y="1691005"/>
            <a:ext cx="3602990" cy="2183130"/>
          </a:xfrm>
          <a:prstGeom prst="rect">
            <a:avLst/>
          </a:prstGeom>
        </p:spPr>
      </p:pic>
      <p:pic>
        <p:nvPicPr>
          <p:cNvPr id="9" name="Picture 8" descr="R:\wwwww.PNGwwwww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7530" y="3874135"/>
            <a:ext cx="3608070" cy="2118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yyy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06440" y="1979930"/>
            <a:ext cx="6399530" cy="4878070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Meal statistics from the hotels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+mn-ea"/>
              </a:rPr>
              <a:t>Out of the meals</a:t>
            </a:r>
            <a:endParaRPr lang="en-US" sz="24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+mn-ea"/>
              </a:rPr>
              <a:t>BB (Bed &amp; Breakfast) is the most ordered meal which is around 77.31%, </a:t>
            </a:r>
            <a:endParaRPr lang="en-US" sz="24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+mn-ea"/>
              </a:rPr>
              <a:t>HB(Half Board) is 10.84%</a:t>
            </a:r>
            <a:endParaRPr lang="en-US" sz="24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+mn-ea"/>
              </a:rPr>
              <a:t>SC(no meal package) is 10.39%</a:t>
            </a:r>
            <a:endParaRPr lang="en-US" sz="24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+mn-ea"/>
              </a:rPr>
              <a:t>Undefined and FB (Full Board) with 0.5%</a:t>
            </a:r>
            <a:endParaRPr lang="en-US" sz="2400" dirty="0">
              <a:sym typeface="+mn-ea"/>
            </a:endParaRPr>
          </a:p>
        </p:txBody>
      </p:sp>
      <p:pic>
        <p:nvPicPr>
          <p:cNvPr id="6" name="Picture 5" descr="R:\tttttt.PNGttttt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131945"/>
            <a:ext cx="45580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pise_solvenci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69205" y="1323975"/>
            <a:ext cx="7350760" cy="5354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9220" cy="132588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en-IN" sz="4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en-IN" sz="40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Exploration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Dataset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 and 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501" y="145418"/>
            <a:ext cx="524011" cy="538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How many Guests are repeated guests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758315"/>
            <a:ext cx="7339330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Only 3.19% of the guests are repeated guest</a:t>
            </a:r>
            <a:endParaRPr lang="en-US" sz="24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City Hotels has 2032 repeated guests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Resort Hotels has 1778 repeated guests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Observation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75.05% of the guests are Transient guests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Followed with 21.04% of Transient-Party and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3.41% of guests are from Contract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 descr="R:\uuuuu.PNGuuuu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82610" y="1758315"/>
            <a:ext cx="3602990" cy="1493520"/>
          </a:xfrm>
          <a:prstGeom prst="rect">
            <a:avLst/>
          </a:prstGeom>
        </p:spPr>
      </p:pic>
      <p:pic>
        <p:nvPicPr>
          <p:cNvPr id="9" name="Picture 8" descr="R:\iiiiiii.PNGiiiiiii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03540" y="4333240"/>
            <a:ext cx="3961765" cy="2524760"/>
          </a:xfrm>
          <a:prstGeom prst="rect">
            <a:avLst/>
          </a:prstGeom>
        </p:spPr>
      </p:pic>
      <p:sp>
        <p:nvSpPr>
          <p:cNvPr id="2" name="Google Shape;98;p2"/>
          <p:cNvSpPr txBox="1"/>
          <p:nvPr/>
        </p:nvSpPr>
        <p:spPr>
          <a:xfrm>
            <a:off x="838200" y="3251835"/>
            <a:ext cx="10269220" cy="1123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Customer Types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No of travellers in Various Months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69220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ym typeface="+mn-ea"/>
              </a:rPr>
              <a:t>August month had most travellers with 12.88% which is 13877 guests July with 11.5% which is 10057 guests,May and October with 8355 and 7908 guests</a:t>
            </a:r>
            <a:endParaRPr lang="en-US" sz="2400" b="1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Picture 8" descr="R:\111DATA SCIENCE\oooo.pngooo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2565" y="2609850"/>
            <a:ext cx="11447145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Stay During Weekends and Weekdays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pic>
        <p:nvPicPr>
          <p:cNvPr id="9" name="Picture 8" descr="R:\111DATA SCIENCE\pppp.pngpppp"/>
          <p:cNvPicPr>
            <a:picLocks noChangeAspect="1"/>
          </p:cNvPicPr>
          <p:nvPr/>
        </p:nvPicPr>
        <p:blipFill>
          <a:blip r:embed="rId2"/>
          <a:srcRect r="61222" b="5590"/>
          <a:stretch>
            <a:fillRect/>
          </a:stretch>
        </p:blipFill>
        <p:spPr>
          <a:xfrm>
            <a:off x="5697220" y="2372360"/>
            <a:ext cx="2967355" cy="4485640"/>
          </a:xfrm>
          <a:prstGeom prst="rect">
            <a:avLst/>
          </a:prstGeom>
        </p:spPr>
      </p:pic>
      <p:pic>
        <p:nvPicPr>
          <p:cNvPr id="3" name="Content Placeholder 2" descr="fffffffff"/>
          <p:cNvPicPr>
            <a:picLocks noChangeAspect="1"/>
          </p:cNvPicPr>
          <p:nvPr>
            <p:ph sz="half" idx="2"/>
          </p:nvPr>
        </p:nvPicPr>
        <p:blipFill>
          <a:blip r:embed="rId3"/>
          <a:srcRect r="60446" b="3068"/>
          <a:stretch>
            <a:fillRect/>
          </a:stretch>
        </p:blipFill>
        <p:spPr>
          <a:xfrm>
            <a:off x="8664575" y="2373630"/>
            <a:ext cx="3268345" cy="44843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835" y="1974215"/>
            <a:ext cx="516572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u="sng"/>
              <a:t>Observation:</a:t>
            </a:r>
            <a:endParaRPr lang="en-US" sz="2400" b="1" u="sng"/>
          </a:p>
          <a:p>
            <a:r>
              <a:rPr lang="en-US" sz="2400" b="1"/>
              <a:t>Weekends</a:t>
            </a:r>
            <a:endParaRPr lang="en-US" sz="2400" b="1"/>
          </a:p>
          <a:p>
            <a:r>
              <a:rPr lang="en-US" sz="2400"/>
              <a:t>Most of the time people stayed 2 to 1 days during Weekend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Weekdays</a:t>
            </a:r>
            <a:endParaRPr lang="en-US" sz="2400" b="1"/>
          </a:p>
          <a:p>
            <a:r>
              <a:rPr lang="en-US" sz="2400"/>
              <a:t>1.52.50% of the travellers were during Weekend</a:t>
            </a:r>
            <a:endParaRPr lang="en-US" sz="2400"/>
          </a:p>
          <a:p>
            <a:r>
              <a:rPr lang="en-US" sz="2400"/>
              <a:t>2.Most of the time people stayed 1 day and followed by 2 and 3 days during Week days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550660" y="1974215"/>
            <a:ext cx="12604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Weekend</a:t>
            </a:r>
            <a:endParaRPr lang="en-US" sz="2000" b="1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966325" y="1974215"/>
            <a:ext cx="13874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Week days</a:t>
            </a: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422255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Number of people per Room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55" y="19685"/>
            <a:ext cx="931545" cy="958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691005"/>
            <a:ext cx="1042225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 u="sng"/>
              <a:t>Observation:</a:t>
            </a:r>
            <a:endParaRPr lang="en-US" sz="3200" b="1" u="sng"/>
          </a:p>
          <a:p>
            <a:endParaRPr lang="en-US" sz="3200" b="1" u="sng"/>
          </a:p>
          <a:p>
            <a:r>
              <a:rPr lang="en-US" sz="2800"/>
              <a:t>1. 73.79% of the time 2 guests stayed in the room</a:t>
            </a:r>
            <a:endParaRPr lang="en-US" sz="2800"/>
          </a:p>
          <a:p>
            <a:endParaRPr lang="en-US" sz="2800"/>
          </a:p>
          <a:p>
            <a:r>
              <a:rPr lang="en-US" sz="2800"/>
              <a:t>2. There were 16503 Single rooms bookings made which is 18.88% of total bookings</a:t>
            </a:r>
            <a:endParaRPr lang="en-US" sz="2800"/>
          </a:p>
          <a:p>
            <a:endParaRPr lang="en-US" sz="2200"/>
          </a:p>
          <a:p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Optimal Stay for Guests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pic>
        <p:nvPicPr>
          <p:cNvPr id="9" name="Picture 8" descr="R:\111DATA SCIENCE\kkkkkkkk.pngkkkkkkkk"/>
          <p:cNvPicPr>
            <a:picLocks noChangeAspect="1"/>
          </p:cNvPicPr>
          <p:nvPr/>
        </p:nvPicPr>
        <p:blipFill>
          <a:blip r:embed="rId2"/>
          <a:srcRect r="61286"/>
          <a:stretch>
            <a:fillRect/>
          </a:stretch>
        </p:blipFill>
        <p:spPr>
          <a:xfrm>
            <a:off x="6823075" y="1691005"/>
            <a:ext cx="4653915" cy="51676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1691005"/>
            <a:ext cx="598487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guest_stays = df.groupby(['overall_stay', 'hotel']).agg('count').reset_index()</a:t>
            </a:r>
            <a:endParaRPr lang="en-US" sz="2200"/>
          </a:p>
          <a:p>
            <a:endParaRPr lang="en-US" sz="2200"/>
          </a:p>
          <a:p>
            <a:r>
              <a:rPr lang="en-US" sz="2200"/>
              <a:t>sns.barplot(x='overall_stay',y='is_canceled',hue='hotel',data=guest_stays)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Observation:</a:t>
            </a:r>
            <a:endParaRPr lang="en-US" sz="2200" b="1"/>
          </a:p>
          <a:p>
            <a:endParaRPr lang="en-US" sz="2200" b="1"/>
          </a:p>
          <a:p>
            <a:r>
              <a:rPr lang="en-US" sz="2200"/>
              <a:t>So most of the people stay 1 to 4 days and very rarely they stay above a week</a:t>
            </a:r>
            <a:endParaRPr lang="en-US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857355" cy="5138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0" y="4919980"/>
            <a:ext cx="1219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</a:t>
            </a:r>
            <a:r>
              <a:rPr lang="en-US" sz="2400">
                <a:sym typeface="+mn-ea"/>
              </a:rPr>
              <a:t>Previous bookings not canceled" has 44% Correlation with "is repeated guest" which shows that those who has not cancelled their previous booking has more probability to be a Repeated Guest</a:t>
            </a:r>
            <a:endParaRPr lang="en-US" sz="240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 adr is slightly correlated with total_people, which makes sense as more guests means more service to deliver, therefore more adr.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Conclusion: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1691005"/>
            <a:ext cx="1026922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/>
              <a:t>1. City hotels were more preffered by the guests because it is more easily accessible.</a:t>
            </a:r>
            <a:endParaRPr lang="en-US" sz="2200"/>
          </a:p>
          <a:p>
            <a:r>
              <a:rPr lang="en-US" sz="2200"/>
              <a:t>2. Portugal country has most guests with 31.41% followed by Britain=11.93 &amp; France=10.11</a:t>
            </a:r>
            <a:endParaRPr lang="en-US" sz="2200"/>
          </a:p>
          <a:p>
            <a:r>
              <a:rPr lang="en-US" sz="2200"/>
              <a:t>3. 27.48% of total bookings were cancelled which is 24025 cancellations</a:t>
            </a:r>
            <a:endParaRPr lang="en-US" sz="2200"/>
          </a:p>
          <a:p>
            <a:r>
              <a:rPr lang="en-US" sz="2200"/>
              <a:t>4. City hotels have 16049 cancellations which is more then Resort hotels which had 7976</a:t>
            </a:r>
            <a:endParaRPr lang="en-US" sz="2200"/>
          </a:p>
          <a:p>
            <a:r>
              <a:rPr lang="en-US" sz="2200"/>
              <a:t>5. Type 'A' room was booked 64.70% with 56552 bookings followed by type 'D' with 17398 bookings and type E with 6049 bookingsRoom type 'L' and 'P' is booked very few times with only 6 booking</a:t>
            </a:r>
            <a:endParaRPr lang="en-US" sz="2200"/>
          </a:p>
          <a:p>
            <a:r>
              <a:rPr lang="en-US" sz="2200"/>
              <a:t>6. Most of the Guests are using 'Online TA' which is 59.06% with 51618 bookings Followed by 'Offline TA' and 'direct' are almost same at 15.89% and 13.5%</a:t>
            </a:r>
            <a:endParaRPr lang="en-US" sz="2200"/>
          </a:p>
          <a:p>
            <a:r>
              <a:rPr lang="en-US" sz="2200"/>
              <a:t>7. Most of the ADR is contributed by GDS and TA and Direct reservations</a:t>
            </a:r>
            <a:endParaRPr lang="en-US" sz="2200"/>
          </a:p>
          <a:p>
            <a:r>
              <a:rPr lang="en-US" sz="2200"/>
              <a:t>8. Set Non-refundable Rates, Collect deposits, and implement more rigid cancellation policies.</a:t>
            </a:r>
            <a:endParaRPr lang="en-US" sz="2200"/>
          </a:p>
          <a:p>
            <a:r>
              <a:rPr lang="en-US" sz="2200"/>
              <a:t>8.1 98.68% of the guests did not make a Deposit and very few made Non refundable deposits</a:t>
            </a:r>
            <a:endParaRPr lang="en-US" sz="2200"/>
          </a:p>
          <a:p>
            <a:endParaRPr lang="en-US"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Conclusion: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1691005"/>
            <a:ext cx="1026922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>
                <a:sym typeface="+mn-ea"/>
              </a:rPr>
              <a:t>9.  77.31% of the guests order Bed &amp; Breakfastal and around 10% of the guests select    Half Board and 10% don't opt for meal packages</a:t>
            </a:r>
            <a:endParaRPr lang="en-US" sz="2200"/>
          </a:p>
          <a:p>
            <a:r>
              <a:rPr lang="en-US" sz="2200">
                <a:sym typeface="+mn-ea"/>
              </a:rPr>
              <a:t>10. Only 3.19% of the guests were repeated guests with only 3810 of total guests</a:t>
            </a:r>
            <a:endParaRPr lang="en-US" sz="2200"/>
          </a:p>
          <a:p>
            <a:r>
              <a:rPr lang="en-US" sz="2200">
                <a:sym typeface="+mn-ea"/>
              </a:rPr>
              <a:t>10.1. Resort hotels had more repeated guests then City hotels</a:t>
            </a:r>
            <a:endParaRPr lang="en-US" sz="2200"/>
          </a:p>
          <a:p>
            <a:r>
              <a:rPr lang="en-US" sz="2200">
                <a:sym typeface="+mn-ea"/>
              </a:rPr>
              <a:t>11. 75.05% of the guests are Transient guests and 21.04% are Transient-Party guests</a:t>
            </a:r>
            <a:endParaRPr lang="en-US" sz="2200"/>
          </a:p>
          <a:p>
            <a:r>
              <a:rPr lang="en-US" sz="2200">
                <a:sym typeface="+mn-ea"/>
              </a:rPr>
              <a:t>12. August month had most travellers with 12.88% which is 13877 guests</a:t>
            </a:r>
            <a:endParaRPr lang="en-US" sz="2200"/>
          </a:p>
          <a:p>
            <a:r>
              <a:rPr lang="en-US" sz="2200">
                <a:sym typeface="+mn-ea"/>
              </a:rPr>
              <a:t>12.1. July and May has the next most travellers with 10057 and 8355 guests</a:t>
            </a:r>
            <a:endParaRPr lang="en-US" sz="2200"/>
          </a:p>
          <a:p>
            <a:r>
              <a:rPr lang="en-US" sz="2200">
                <a:sym typeface="+mn-ea"/>
              </a:rPr>
              <a:t>13. 50.26% of total guests stay in Hotels during Weekend</a:t>
            </a:r>
            <a:endParaRPr lang="en-US" sz="2200"/>
          </a:p>
          <a:p>
            <a:r>
              <a:rPr lang="en-US" sz="2200">
                <a:sym typeface="+mn-ea"/>
              </a:rPr>
              <a:t>13.1. Most of the guests stay 2 days or 1 day during Weekend</a:t>
            </a:r>
            <a:endParaRPr lang="en-US" sz="2200"/>
          </a:p>
          <a:p>
            <a:r>
              <a:rPr lang="en-US" sz="2200">
                <a:sym typeface="+mn-ea"/>
              </a:rPr>
              <a:t>14. 25.39% of the guests stay only 1 day during Weekdays and 23.73% guests stay for 2 days and 18% stay 3 days during Weekdays, Most of the guests stay 1 day Very negligable percentage of guests stay above 3 days</a:t>
            </a:r>
            <a:endParaRPr lang="en-US" sz="2200"/>
          </a:p>
          <a:p>
            <a:r>
              <a:rPr lang="en-US" sz="2200">
                <a:sym typeface="+mn-ea"/>
              </a:rPr>
              <a:t>15. 19% of the bookings made were for Single Rooms</a:t>
            </a:r>
            <a:endParaRPr lang="en-US" sz="2200"/>
          </a:p>
          <a:p>
            <a:r>
              <a:rPr lang="en-US" sz="2200">
                <a:sym typeface="+mn-ea"/>
              </a:rPr>
              <a:t>16. Guests who has not cancelled their previous booking has more probability to be a Repeated Guest</a:t>
            </a:r>
            <a:endParaRPr lang="en-US"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Improvement Ideas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8200" y="1691005"/>
            <a:ext cx="102692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1. Resort hotels can increase their business by improving transportation availability for guests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2. Improve marketting in countries which have very low guest counts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3. Mandate deposits to prevent cancellations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4. Improve and advertise the other types of rooms which are not getting booked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5. Try to convert Other rooms to Type A room which is preffered most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6. Give attractive discounts to increase repeated guests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7. Create attractions in other months to improve business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8. Give Discount offers if anyone is staying over 7 days to get a stable income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fect-beach-sunset-relaxation-pool-luxurious-beachfront-hotel-resort-sunset-light-perfect_663265-26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8" y="298283"/>
            <a:ext cx="524301" cy="5364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1090" y="835025"/>
            <a:ext cx="3745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dobe Caslon Pro Bold" panose="0205070206050A020403" charset="0"/>
                <a:cs typeface="Adobe Caslon Pro Bold" panose="0205070206050A020403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Adobe Caslon Pro Bold" panose="0205070206050A020403" charset="0"/>
              <a:cs typeface="Adobe Caslon Pro Bold" panose="0205070206050A0204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200"/>
              <a:t>Have you ever wondered when the best time of year to book a hotel room is? Or the optimal length of stay in order to get the best daily rate? What if you wanted to predict whether or not a hotel was likely to receive a disproportionately high </a:t>
            </a:r>
            <a:r>
              <a:rPr lang="en-US" sz="2200">
                <a:gradFill>
                  <a:gsLst>
                    <a:gs pos="2000">
                      <a:srgbClr val="E30000"/>
                    </a:gs>
                    <a:gs pos="2000">
                      <a:srgbClr val="E30000"/>
                    </a:gs>
                    <a:gs pos="2000">
                      <a:srgbClr val="E30000"/>
                    </a:gs>
                    <a:gs pos="2000">
                      <a:srgbClr val="E30000"/>
                    </a:gs>
                    <a:gs pos="2000">
                      <a:srgbClr val="E30000"/>
                    </a:gs>
                    <a:gs pos="2000">
                      <a:srgbClr val="E30000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number </a:t>
            </a:r>
            <a:r>
              <a:rPr lang="en-US" sz="2200"/>
              <a:t>of special requests? This hotel booking dataset can help you explore those questions!</a:t>
            </a:r>
            <a:endParaRPr lang="en-US" sz="2200"/>
          </a:p>
          <a:p>
            <a:endParaRPr lang="en-US" sz="2200"/>
          </a:p>
          <a:p>
            <a:r>
              <a:rPr lang="en-US" sz="2200"/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</a:t>
            </a:r>
            <a:endParaRPr lang="en-US" sz="2200"/>
          </a:p>
          <a:p>
            <a:endParaRPr lang="en-US" sz="2200"/>
          </a:p>
          <a:p>
            <a:r>
              <a:rPr lang="en-US" sz="2200"/>
              <a:t>Explore and analyze the data to discover important factors that govern the bookings.</a:t>
            </a:r>
            <a:endParaRPr lang="en-US" sz="2200"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289560"/>
            <a:ext cx="10268585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Problem </a:t>
            </a:r>
            <a:r>
              <a:rPr lang="en-US" b="1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>
                        <a:alpha val="100000"/>
                      </a:srgbClr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Statement</a:t>
            </a:r>
            <a:r>
              <a:rPr lang="en-US" b="1">
                <a:gradFill>
                  <a:gsLst>
                    <a:gs pos="69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en-US" b="1">
              <a:gradFill>
                <a:gsLst>
                  <a:gs pos="69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289560"/>
            <a:ext cx="10268585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2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Reading and Data Exploration</a:t>
            </a:r>
            <a:endParaRPr lang="en-US" b="1">
              <a:gradFill>
                <a:gsLst>
                  <a:gs pos="22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388" y="1432261"/>
            <a:ext cx="10910046" cy="52353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119390 rows and 32 column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Stays_in_week_nights - stays in week nights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adults – total number of adults in hotel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Children – total number of children in hotel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babies – total number of babies in hotel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Meal – Bed &amp; Breakfast (BB), Half Board (HB), Full Board (FB), Undefined contain no meal package  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Country – country of customers 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Market segment – A group of people who share one or more common characteristics used for business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distribution_channel –Chain of business through which a service passes until it reaches the final buyer</a:t>
            </a: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Previous_cancellations – previous cancellation by customer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Previous_booking_not_canceled- confirmed booked by customer 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289560"/>
            <a:ext cx="10268585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17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Reading and Data Exploration</a:t>
            </a:r>
            <a:endParaRPr lang="en-US" b="1">
              <a:gradFill>
                <a:gsLst>
                  <a:gs pos="17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388" y="1432261"/>
            <a:ext cx="10910046" cy="5235388"/>
          </a:xfrm>
        </p:spPr>
        <p:txBody>
          <a:bodyPr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Stays_in_week_nights - stays in week nights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reserved_room_type – Pre-booked by customers</a:t>
            </a: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assigned_room_type – single / couple / family</a:t>
            </a: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booking_charges – booking charges we charged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deposit_type – No Deposit, Non Refund, Refundable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agent- ID of travel agency 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company- ID of the company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days_in_waiting_list – Number of days in waiting </a:t>
            </a:r>
            <a:endParaRPr lang="en-US" sz="22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Required_car_parking_space – required car parking space by the customer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Total_of_special_request – number of special request requested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reservation_status -  Canceled, Check out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reservation_status_date – Canceled / check out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Is_repeated_guest – contain data of repeated guest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>
                <a:sym typeface="+mn-ea"/>
              </a:rPr>
              <a:t>Customer_type – Contract / Group / Transient</a:t>
            </a:r>
            <a:endParaRPr lang="en-US" sz="22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59475" y="1948180"/>
            <a:ext cx="5357495" cy="4263390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Data Cleaning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45175" cy="4351655"/>
          </a:xfrm>
        </p:spPr>
        <p:txBody>
          <a:bodyPr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So we have 31994 duplicate rows in our data. So we will drop the duplicate rows from our dataset</a:t>
            </a:r>
            <a:endParaRPr lang="en-US"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dropping the duplicate rows   </a:t>
            </a:r>
            <a:endParaRPr lang="en-US" sz="2000" dirty="0">
              <a:sym typeface="+mn-ea"/>
            </a:endParaRPr>
          </a:p>
          <a:p>
            <a:pPr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sym typeface="+mn-ea"/>
              </a:rPr>
              <a:t>  df= </a:t>
            </a:r>
            <a:r>
              <a:rPr lang="en-US" sz="2000">
                <a:sym typeface="+mn-ea"/>
              </a:rPr>
              <a:t>df.drop_duplicates()</a:t>
            </a:r>
            <a:endParaRPr lang="en-US" sz="200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 err="1">
                <a:sym typeface="+mn-ea"/>
              </a:rPr>
              <a:t>df.shape</a:t>
            </a:r>
            <a:r>
              <a:rPr lang="en-US" sz="2000" dirty="0">
                <a:sym typeface="+mn-ea"/>
              </a:rPr>
              <a:t> #dataset reduced</a:t>
            </a:r>
            <a:endParaRPr lang="en-US"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      (87396, 32)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en-IN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en-IN" sz="2000" dirty="0">
                <a:sym typeface="+mn-ea"/>
              </a:rPr>
              <a:t>Dropping duplicates since we cannot derive meaningfull insights</a:t>
            </a:r>
            <a:r>
              <a:rPr lang="en-IN" sz="2000" dirty="0">
                <a:sym typeface="+mn-ea"/>
              </a:rPr>
              <a:t>.</a:t>
            </a:r>
            <a:endParaRPr lang="en-IN"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Capture.PNGCapture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525385" y="1473200"/>
            <a:ext cx="4666615" cy="4083685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NULL/NaN Value cleaning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23455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u="sng" dirty="0">
                <a:sym typeface="+mn-ea"/>
              </a:rPr>
              <a:t>Checking the occurence of NULL values</a:t>
            </a:r>
            <a:endParaRPr lang="en-US" sz="2000" u="sng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u="sng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df.isnull().sum().sort_values(ascending=False)[:5].reset_index()</a:t>
            </a:r>
            <a:endParaRPr lang="en-US" sz="2000" dirty="0">
              <a:sym typeface="+mn-ea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en-IN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2675890"/>
            <a:ext cx="668718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1. DROPPING the column with most missing values </a:t>
            </a:r>
            <a:endParaRPr lang="en-US" sz="2000" dirty="0">
              <a:sym typeface="+mn-ea"/>
            </a:endParaRPr>
          </a:p>
          <a:p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df.drop(['company','agent'],axis=1,inplace=True)</a:t>
            </a:r>
            <a:endParaRPr lang="en-US" sz="2000" dirty="0">
              <a:sym typeface="+mn-ea"/>
            </a:endParaRPr>
          </a:p>
          <a:p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2. For “babies” column replacing Null values with ‘MODE’ since the number is very small </a:t>
            </a:r>
            <a:br>
              <a:rPr lang="en-US" sz="2000" dirty="0">
                <a:sym typeface="+mn-ea"/>
              </a:rPr>
            </a:b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2.For “Country” column Replacing NaN values with 'Others'.</a:t>
            </a:r>
            <a:br>
              <a:rPr lang="en-US" sz="2000" dirty="0">
                <a:sym typeface="+mn-ea"/>
              </a:rPr>
            </a:br>
            <a:br>
              <a:rPr lang="en-US" sz="2000" dirty="0">
                <a:sym typeface="+mn-ea"/>
              </a:rPr>
            </a:b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AA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3190875"/>
            <a:ext cx="3806190" cy="3667125"/>
          </a:xfrm>
          <a:prstGeom prst="rect">
            <a:avLst/>
          </a:prstGeom>
        </p:spPr>
      </p:pic>
      <p:pic>
        <p:nvPicPr>
          <p:cNvPr id="5" name="Content Placeholder 4" descr="R:\1.PNG1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26275" y="1691005"/>
            <a:ext cx="4437380" cy="1715770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Which Hotel Type is more used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78675" cy="435165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Checking unique values:</a:t>
            </a:r>
            <a:endParaRPr lang="en-US"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>
                <a:sym typeface="+mn-ea"/>
              </a:rPr>
              <a:t>df.hotel.unique().tolist()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ym typeface="+mn-ea"/>
              </a:rPr>
              <a:t>      'Resort Hotel', 'City Hotel'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ym typeface="+mn-ea"/>
              </a:rPr>
              <a:t>Visualizing Resort Hotels and City Hotels percentage</a:t>
            </a:r>
            <a:endParaRPr lang="en-US" sz="2000" dirty="0">
              <a:sym typeface="+mn-e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City Hotels:     61.1%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Resort Hotels: 38.9%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R:\111DATA SCIENCE\A2.pngA2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2767330"/>
            <a:ext cx="10081260" cy="3891915"/>
          </a:xfrm>
          <a:prstGeom prst="rect">
            <a:avLst/>
          </a:prstGeom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269220" cy="1325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dbl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b="1">
                <a:gradFill>
                  <a:gsLst>
                    <a:gs pos="2600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Arrival Date Month Comparing how many Bookings were made for Hotels to Compare</a:t>
            </a:r>
            <a:endParaRPr lang="en-US" b="1">
              <a:gradFill>
                <a:gsLst>
                  <a:gs pos="2600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573" y="19473"/>
            <a:ext cx="1085427" cy="1116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7690" cy="942340"/>
          </a:xfrm>
        </p:spPr>
        <p:txBody>
          <a:bodyPr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>
                <a:sym typeface="+mn-ea"/>
              </a:rPr>
              <a:t>sns.countplot (x= 'arrival_date_month', data= df, hue= 'hotel').set_title ('yearly bookings') </a:t>
            </a:r>
            <a:endParaRPr lang="en-IN" sz="22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9981</Words>
  <Application>WPS Presentation</Application>
  <PresentationFormat>Widescreen</PresentationFormat>
  <Paragraphs>295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Montserrat</vt:lpstr>
      <vt:lpstr>Segoe Print</vt:lpstr>
      <vt:lpstr>Calibri</vt:lpstr>
      <vt:lpstr>Microsoft YaHei</vt:lpstr>
      <vt:lpstr>Arial Unicode MS</vt:lpstr>
      <vt:lpstr>Calibri Light</vt:lpstr>
      <vt:lpstr>Adobe Caslon Pro Bold</vt:lpstr>
      <vt:lpstr>Calibri</vt:lpstr>
      <vt:lpstr>Office Theme</vt:lpstr>
      <vt:lpstr>Capstone Project</vt:lpstr>
      <vt:lpstr>WORKFLOW</vt:lpstr>
      <vt:lpstr>Problem Statement:</vt:lpstr>
      <vt:lpstr>Reading and Data Exploration</vt:lpstr>
      <vt:lpstr>Reading and Data Exploration</vt:lpstr>
      <vt:lpstr>Data Cleaning</vt:lpstr>
      <vt:lpstr>NULL/NaN Value cleaning</vt:lpstr>
      <vt:lpstr>Which Hotel Type is more used</vt:lpstr>
      <vt:lpstr>Arrival Date Month Comparing how many Bookings were made for Hotels to Compare</vt:lpstr>
      <vt:lpstr>Which Country the Guests are coming from ?</vt:lpstr>
      <vt:lpstr>How many cancellations in both types of hotel ?</vt:lpstr>
      <vt:lpstr>How many cancellations in both types of hotel ?</vt:lpstr>
      <vt:lpstr>Which Type of Rooms is getting Booked ?</vt:lpstr>
      <vt:lpstr>Room bookings visualization</vt:lpstr>
      <vt:lpstr>Which market segment the guest was from</vt:lpstr>
      <vt:lpstr>Which distribution channel contributes most to ADR</vt:lpstr>
      <vt:lpstr>Distribution channel contribution to ADR</vt:lpstr>
      <vt:lpstr>Deposit type for the Booking</vt:lpstr>
      <vt:lpstr>Meal statistics from the hotels</vt:lpstr>
      <vt:lpstr>How many Guests are repeated guests</vt:lpstr>
      <vt:lpstr>No of travellers in Various Months</vt:lpstr>
      <vt:lpstr>Stay During Weekends and Weekdays</vt:lpstr>
      <vt:lpstr>Number of people per Room</vt:lpstr>
      <vt:lpstr>Optimal Stay for Guests</vt:lpstr>
      <vt:lpstr>PowerPoint 演示文稿</vt:lpstr>
      <vt:lpstr>Conclusion:</vt:lpstr>
      <vt:lpstr>Conclusion:</vt:lpstr>
      <vt:lpstr>Improvement Ideas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win10</cp:lastModifiedBy>
  <cp:revision>84</cp:revision>
  <dcterms:created xsi:type="dcterms:W3CDTF">2022-03-01T16:49:00Z</dcterms:created>
  <dcterms:modified xsi:type="dcterms:W3CDTF">2022-12-24T13:44:43Z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6CF4640911B74762894394EBA8FD68C4</vt:lpwstr>
  </property>
  <property fmtid="{D5CDD505-2E9C-101B-9397-08002B2CF9AE}" pid="3" name="KSOProductBuildVer">
    <vt:lpwstr>1033-11.2.0.11440</vt:lpwstr>
  </property>
</Properties>
</file>